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ppt/slides/slide48.xml" ContentType="application/vnd.openxmlformats-officedocument.presentationml.slide+xml"/>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Override PartName="/ppt/viewProps.xml" ContentType="application/vnd.openxmlformats-officedocument.presentationml.viewProps+xml"/>
  <Default Extension="jpeg" ContentType="image/jpeg"/>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Default Extension="doc" ContentType="application/msword"/>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735" r:id="rId1"/>
  </p:sldMasterIdLst>
  <p:notesMasterIdLst>
    <p:notesMasterId r:id="rId58"/>
  </p:notesMasterIdLst>
  <p:sldIdLst>
    <p:sldId id="768" r:id="rId2"/>
    <p:sldId id="634" r:id="rId3"/>
    <p:sldId id="567" r:id="rId4"/>
    <p:sldId id="717" r:id="rId5"/>
    <p:sldId id="616" r:id="rId6"/>
    <p:sldId id="736" r:id="rId7"/>
    <p:sldId id="737" r:id="rId8"/>
    <p:sldId id="740" r:id="rId9"/>
    <p:sldId id="741" r:id="rId10"/>
    <p:sldId id="762" r:id="rId11"/>
    <p:sldId id="770" r:id="rId12"/>
    <p:sldId id="771" r:id="rId13"/>
    <p:sldId id="777" r:id="rId14"/>
    <p:sldId id="778" r:id="rId15"/>
    <p:sldId id="779" r:id="rId16"/>
    <p:sldId id="670" r:id="rId17"/>
    <p:sldId id="772" r:id="rId18"/>
    <p:sldId id="775" r:id="rId19"/>
    <p:sldId id="774" r:id="rId20"/>
    <p:sldId id="776" r:id="rId21"/>
    <p:sldId id="780" r:id="rId22"/>
    <p:sldId id="751" r:id="rId23"/>
    <p:sldId id="784" r:id="rId24"/>
    <p:sldId id="725" r:id="rId25"/>
    <p:sldId id="646" r:id="rId26"/>
    <p:sldId id="746" r:id="rId27"/>
    <p:sldId id="648" r:id="rId28"/>
    <p:sldId id="684" r:id="rId29"/>
    <p:sldId id="657" r:id="rId30"/>
    <p:sldId id="747" r:id="rId31"/>
    <p:sldId id="765" r:id="rId32"/>
    <p:sldId id="766" r:id="rId33"/>
    <p:sldId id="748" r:id="rId34"/>
    <p:sldId id="750" r:id="rId35"/>
    <p:sldId id="726" r:id="rId36"/>
    <p:sldId id="781" r:id="rId37"/>
    <p:sldId id="658" r:id="rId38"/>
    <p:sldId id="711" r:id="rId39"/>
    <p:sldId id="743" r:id="rId40"/>
    <p:sldId id="738" r:id="rId41"/>
    <p:sldId id="573" r:id="rId42"/>
    <p:sldId id="782" r:id="rId43"/>
    <p:sldId id="574" r:id="rId44"/>
    <p:sldId id="575" r:id="rId45"/>
    <p:sldId id="576" r:id="rId46"/>
    <p:sldId id="696" r:id="rId47"/>
    <p:sldId id="422" r:id="rId48"/>
    <p:sldId id="783" r:id="rId49"/>
    <p:sldId id="426" r:id="rId50"/>
    <p:sldId id="435" r:id="rId51"/>
    <p:sldId id="720" r:id="rId52"/>
    <p:sldId id="612" r:id="rId53"/>
    <p:sldId id="431" r:id="rId54"/>
    <p:sldId id="721" r:id="rId55"/>
    <p:sldId id="662" r:id="rId56"/>
    <p:sldId id="731" r:id="rId5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EEF0FF"/>
    <a:srgbClr val="7A111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066" autoAdjust="0"/>
    <p:restoredTop sz="96172" autoAdjust="0"/>
  </p:normalViewPr>
  <p:slideViewPr>
    <p:cSldViewPr snapToGrid="0">
      <p:cViewPr>
        <p:scale>
          <a:sx n="100" d="100"/>
          <a:sy n="100" d="100"/>
        </p:scale>
        <p:origin x="-792" y="-368"/>
      </p:cViewPr>
      <p:guideLst>
        <p:guide orient="horz" pos="2160"/>
        <p:guide pos="2880"/>
      </p:guideLst>
    </p:cSldViewPr>
  </p:slideViewPr>
  <p:outlineViewPr>
    <p:cViewPr>
      <p:scale>
        <a:sx n="75" d="100"/>
        <a:sy n="75"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78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78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14E6E8C-F1D1-984E-B83A-90ADC6F8789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36C52E-1533-46A4-83FA-D27314E587D0}" type="slidenum">
              <a:rPr lang="en-US" smtClean="0">
                <a:solidFill>
                  <a:prstClr val="black"/>
                </a:solidFill>
              </a:rPr>
              <a:pPr/>
              <a:t>2</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1135268"/>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A344F1-C9C7-0D47-83EC-195ED27CEDB5}" type="slidenum">
              <a:rPr lang="en-US"/>
              <a:pPr>
                <a:defRPr/>
              </a:pPr>
              <a:t>17</a:t>
            </a:fld>
            <a:endParaRPr lang="en-US"/>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C30D52-9998-5649-90F2-7CCE8A8F0BAA}" type="slidenum">
              <a:rPr lang="en-US"/>
              <a:pPr>
                <a:defRPr/>
              </a:pPr>
              <a:t>18</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39D10B2-5E10-CA4A-BC31-677909837152}" type="slidenum">
              <a:rPr lang="en-US"/>
              <a:pPr>
                <a:defRPr/>
              </a:pPr>
              <a:t>19</a:t>
            </a:fld>
            <a:endParaRPr lang="en-US"/>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r>
              <a:rPr lang="en-US"/>
              <a:t>This slide shows the rise of sea level over the last 18,000 years.  Note that sea level rise slowed dramatically during the last 6,000 years, an important point for the S.F. estuary marshes which will be discussed soon.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644564-8EED-D846-8FD6-291A1388BB7A}" type="slidenum">
              <a:rPr lang="en-US"/>
              <a:pPr>
                <a:defRPr/>
              </a:pPr>
              <a:t>20</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069AA0-E3ED-8441-BC46-CED04DC971C8}" type="slidenum">
              <a:rPr lang="en-US"/>
              <a:pPr>
                <a:defRPr/>
              </a:pPr>
              <a:t>21</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Time period covered in book.  Global climate changes from</a:t>
            </a:r>
            <a:r>
              <a:rPr lang="en-US" baseline="0" dirty="0" smtClean="0"/>
              <a:t> glacial max to interglacial. </a:t>
            </a:r>
            <a:endParaRPr lang="en-US" dirty="0"/>
          </a:p>
        </p:txBody>
      </p:sp>
      <p:sp>
        <p:nvSpPr>
          <p:cNvPr id="4" name="Slide Number Placeholder 3"/>
          <p:cNvSpPr>
            <a:spLocks noGrp="1"/>
          </p:cNvSpPr>
          <p:nvPr>
            <p:ph type="sldNum" sz="quarter" idx="10"/>
          </p:nvPr>
        </p:nvSpPr>
        <p:spPr/>
        <p:txBody>
          <a:bodyPr/>
          <a:lstStyle/>
          <a:p>
            <a:pPr>
              <a:defRPr/>
            </a:pPr>
            <a:fld id="{B14E6E8C-F1D1-984E-B83A-90ADC6F8789A}" type="slidenum">
              <a:rPr lang="en-US" smtClean="0"/>
              <a:pPr>
                <a:defRPr/>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3600" b="1" u="sng">
                <a:solidFill>
                  <a:srgbClr val="FFFF99"/>
                </a:solidFill>
                <a:latin typeface="Times" charset="0"/>
                <a:ea typeface="ＭＳ Ｐゴシック" charset="-128"/>
              </a:defRPr>
            </a:lvl1pPr>
            <a:lvl2pPr marL="37927602" indent="-37470451">
              <a:defRPr sz="3600" b="1" u="sng">
                <a:solidFill>
                  <a:srgbClr val="FFFF99"/>
                </a:solidFill>
                <a:latin typeface="Times" charset="0"/>
                <a:ea typeface="ＭＳ Ｐゴシック" charset="-128"/>
              </a:defRPr>
            </a:lvl2pPr>
            <a:lvl3pPr>
              <a:defRPr sz="3600" b="1" u="sng">
                <a:solidFill>
                  <a:srgbClr val="FFFF99"/>
                </a:solidFill>
                <a:latin typeface="Times" charset="0"/>
                <a:ea typeface="ＭＳ Ｐゴシック" charset="-128"/>
              </a:defRPr>
            </a:lvl3pPr>
            <a:lvl4pPr>
              <a:defRPr sz="3600" b="1" u="sng">
                <a:solidFill>
                  <a:srgbClr val="FFFF99"/>
                </a:solidFill>
                <a:latin typeface="Times" charset="0"/>
                <a:ea typeface="ＭＳ Ｐゴシック" charset="-128"/>
              </a:defRPr>
            </a:lvl4pPr>
            <a:lvl5pPr>
              <a:defRPr sz="3600" b="1" u="sng">
                <a:solidFill>
                  <a:srgbClr val="FFFF99"/>
                </a:solidFill>
                <a:latin typeface="Times" charset="0"/>
                <a:ea typeface="ＭＳ Ｐゴシック" charset="-128"/>
              </a:defRPr>
            </a:lvl5pPr>
            <a:lvl6pPr marL="457150" eaLnBrk="0" fontAlgn="base" hangingPunct="0">
              <a:spcBef>
                <a:spcPct val="0"/>
              </a:spcBef>
              <a:spcAft>
                <a:spcPct val="0"/>
              </a:spcAft>
              <a:defRPr sz="3600" b="1" u="sng">
                <a:solidFill>
                  <a:srgbClr val="FFFF99"/>
                </a:solidFill>
                <a:latin typeface="Times" charset="0"/>
                <a:ea typeface="ＭＳ Ｐゴシック" charset="-128"/>
              </a:defRPr>
            </a:lvl6pPr>
            <a:lvl7pPr marL="914301" eaLnBrk="0" fontAlgn="base" hangingPunct="0">
              <a:spcBef>
                <a:spcPct val="0"/>
              </a:spcBef>
              <a:spcAft>
                <a:spcPct val="0"/>
              </a:spcAft>
              <a:defRPr sz="3600" b="1" u="sng">
                <a:solidFill>
                  <a:srgbClr val="FFFF99"/>
                </a:solidFill>
                <a:latin typeface="Times" charset="0"/>
                <a:ea typeface="ＭＳ Ｐゴシック" charset="-128"/>
              </a:defRPr>
            </a:lvl7pPr>
            <a:lvl8pPr marL="1371451" eaLnBrk="0" fontAlgn="base" hangingPunct="0">
              <a:spcBef>
                <a:spcPct val="0"/>
              </a:spcBef>
              <a:spcAft>
                <a:spcPct val="0"/>
              </a:spcAft>
              <a:defRPr sz="3600" b="1" u="sng">
                <a:solidFill>
                  <a:srgbClr val="FFFF99"/>
                </a:solidFill>
                <a:latin typeface="Times" charset="0"/>
                <a:ea typeface="ＭＳ Ｐゴシック" charset="-128"/>
              </a:defRPr>
            </a:lvl8pPr>
            <a:lvl9pPr marL="1828602" eaLnBrk="0" fontAlgn="base" hangingPunct="0">
              <a:spcBef>
                <a:spcPct val="0"/>
              </a:spcBef>
              <a:spcAft>
                <a:spcPct val="0"/>
              </a:spcAft>
              <a:defRPr sz="3600" b="1" u="sng">
                <a:solidFill>
                  <a:srgbClr val="FFFF99"/>
                </a:solidFill>
                <a:latin typeface="Times" charset="0"/>
                <a:ea typeface="ＭＳ Ｐゴシック" charset="-128"/>
              </a:defRPr>
            </a:lvl9pPr>
          </a:lstStyle>
          <a:p>
            <a:fld id="{EDC519B2-6A51-4253-8EC2-31781688FBA6}" type="slidenum">
              <a:rPr lang="en-US" sz="1200" b="0" u="none">
                <a:latin typeface="Times New Roman" charset="0"/>
              </a:rPr>
              <a:pPr/>
              <a:t>28</a:t>
            </a:fld>
            <a:endParaRPr lang="en-US" sz="1200" b="0" u="none" dirty="0">
              <a:latin typeface="Times New Roman"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dirty="0" smtClean="0"/>
              <a:t>Cores collected from the Bay and its surrounding marshes contain environmental proxy records that can be analyzed to produce a history of climate-related change in environmental conditions.  These proxies include the core stratigraphy (including the TOC, changes in mineral content, and grain size), in the bay cores there are a number of carbonate organisms that are preserved in the  sediments, in the marshes remains of plants and pollen are preserved.  And in both cores diatoms can provide information and there is a lot of work to be done in that category.</a:t>
            </a:r>
          </a:p>
          <a:p>
            <a:endParaRPr lang="en-US" dirty="0" smtClean="0"/>
          </a:p>
          <a:p>
            <a:r>
              <a:rPr lang="en-US" dirty="0" smtClean="0"/>
              <a:t>DIFF BETWEEN MARSH CORESAND BAY CORES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period approx. 1000 years ago and lasting for a few hundred years</a:t>
            </a:r>
            <a:endParaRPr lang="en-US" dirty="0"/>
          </a:p>
        </p:txBody>
      </p:sp>
      <p:sp>
        <p:nvSpPr>
          <p:cNvPr id="4" name="Slide Number Placeholder 3"/>
          <p:cNvSpPr>
            <a:spLocks noGrp="1"/>
          </p:cNvSpPr>
          <p:nvPr>
            <p:ph type="sldNum" sz="quarter" idx="10"/>
          </p:nvPr>
        </p:nvSpPr>
        <p:spPr/>
        <p:txBody>
          <a:bodyPr/>
          <a:lstStyle/>
          <a:p>
            <a:pPr>
              <a:defRPr/>
            </a:pPr>
            <a:fld id="{B14E6E8C-F1D1-984E-B83A-90ADC6F8789A}" type="slidenum">
              <a:rPr lang="en-US" smtClean="0"/>
              <a:pPr>
                <a:defRPr/>
              </a:pPr>
              <a:t>29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Same period of drier</a:t>
            </a:r>
            <a:r>
              <a:rPr lang="en-US" baseline="0" dirty="0" smtClean="0"/>
              <a:t> conditions shows up in the marsh records.  </a:t>
            </a:r>
            <a:r>
              <a:rPr lang="en-US" baseline="0" dirty="0" err="1" smtClean="0"/>
              <a:t>Sed</a:t>
            </a:r>
            <a:r>
              <a:rPr lang="en-US" baseline="0" dirty="0" smtClean="0"/>
              <a:t> rate much lower during this time and possibly compaction</a:t>
            </a:r>
            <a:endParaRPr lang="en-US" dirty="0"/>
          </a:p>
        </p:txBody>
      </p:sp>
      <p:sp>
        <p:nvSpPr>
          <p:cNvPr id="4" name="Slide Number Placeholder 3"/>
          <p:cNvSpPr>
            <a:spLocks noGrp="1"/>
          </p:cNvSpPr>
          <p:nvPr>
            <p:ph type="sldNum" sz="quarter" idx="10"/>
          </p:nvPr>
        </p:nvSpPr>
        <p:spPr/>
        <p:txBody>
          <a:bodyPr/>
          <a:lstStyle/>
          <a:p>
            <a:pPr>
              <a:defRPr/>
            </a:pPr>
            <a:fld id="{B14E6E8C-F1D1-984E-B83A-90ADC6F8789A}" type="slidenum">
              <a:rPr lang="en-US" smtClean="0"/>
              <a:pPr>
                <a:defRPr/>
              </a:pPr>
              <a:t>37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6F52E0F-8FB1-0F44-9F2F-9A30DE4CD71B}" type="slidenum">
              <a:rPr lang="en-US"/>
              <a:pPr/>
              <a:t>41</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Slide Image Placeholder 1"/>
          <p:cNvSpPr>
            <a:spLocks noGrp="1" noRot="1" noChangeAspect="1"/>
          </p:cNvSpPr>
          <p:nvPr>
            <p:ph type="sldImg"/>
          </p:nvPr>
        </p:nvSpPr>
        <p:spPr>
          <a:ln/>
        </p:spPr>
      </p:sp>
      <p:sp>
        <p:nvSpPr>
          <p:cNvPr id="17411" name="Notes Placeholder 2"/>
          <p:cNvSpPr>
            <a:spLocks noGrp="1"/>
          </p:cNvSpPr>
          <p:nvPr>
            <p:ph type="body" idx="1"/>
          </p:nvPr>
        </p:nvSpPr>
        <p:spPr>
          <a:ln/>
          <a:extLst>
            <a:ext uri="{909E8E84-426E-40DD-AFC4-6F175D3DCCD1}"/>
            <a:ext uri="{91240B29-F687-4F45-9708-019B960494DF}"/>
          </a:extLst>
        </p:spPr>
        <p:txBody>
          <a:bodyPr/>
          <a:lstStyle/>
          <a:p>
            <a:pPr>
              <a:defRPr/>
            </a:pPr>
            <a:r>
              <a:rPr lang="en-US" altLang="en-US" b="1" dirty="0" smtClean="0">
                <a:latin typeface="+mn-lt"/>
                <a:ea typeface="+mn-ea"/>
                <a:cs typeface="+mn-cs"/>
              </a:rPr>
              <a:t>The Dust Bowl, 1932</a:t>
            </a:r>
            <a:endParaRPr lang="en-US" altLang="en-US" b="1" dirty="0">
              <a:latin typeface="+mn-lt"/>
              <a:ea typeface="+mn-ea"/>
              <a:cs typeface="+mn-cs"/>
            </a:endParaRPr>
          </a:p>
        </p:txBody>
      </p:sp>
      <p:sp>
        <p:nvSpPr>
          <p:cNvPr id="49156" name="Slide Number Placeholder 3"/>
          <p:cNvSpPr>
            <a:spLocks noGrp="1"/>
          </p:cNvSpPr>
          <p:nvPr>
            <p:ph type="sldNum" sz="quarter" idx="5"/>
          </p:nvPr>
        </p:nvSpPr>
        <p:spPr>
          <a:noFill/>
        </p:spPr>
        <p:txBody>
          <a:bodyPr/>
          <a:lstStyle/>
          <a:p>
            <a:fld id="{FAF65DDE-E33E-BC44-AA1E-6FE6890FE91B}" type="slidenum">
              <a:rPr lang="en-US">
                <a:ea typeface="ＭＳ Ｐゴシック" charset="-128"/>
                <a:cs typeface="ＭＳ Ｐゴシック" charset="-128"/>
              </a:rPr>
              <a:pPr/>
              <a:t>3</a:t>
            </a:fld>
            <a:endParaRPr lang="en-US">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891BFCDE-CDA0-9441-A2CA-74D39A75E07A}" type="slidenum">
              <a:rPr lang="en-US"/>
              <a:pPr/>
              <a:t>51</a:t>
            </a:fld>
            <a:endParaRPr lang="en-US"/>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25C6A16C-77A9-F846-83C4-819012CDF60D}" type="slidenum">
              <a:rPr lang="en-US"/>
              <a:pPr/>
              <a:t>52</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r>
              <a:rPr lang="en-US" dirty="0" smtClean="0"/>
              <a:t>Sacramento flood sediments from R. </a:t>
            </a:r>
            <a:r>
              <a:rPr lang="en-US" smtClean="0"/>
              <a:t>Byrne’s research</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a:ln/>
        </p:spPr>
      </p:sp>
      <p:sp>
        <p:nvSpPr>
          <p:cNvPr id="26627"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431FA58A-A619-CA49-950D-AAD93309110C}" type="slidenum">
              <a:rPr lang="en-US" smtClean="0"/>
              <a:pPr>
                <a:defRPr/>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AABD916-34E6-1843-B448-07073D3E63E4}" type="slidenum">
              <a:rPr lang="en-US"/>
              <a:pPr>
                <a:defRPr/>
              </a:pPr>
              <a:t>11</a:t>
            </a:fld>
            <a:endParaRPr lang="en-US"/>
          </a:p>
        </p:txBody>
      </p:sp>
      <p:sp>
        <p:nvSpPr>
          <p:cNvPr id="2048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6CD1A2FF-AAE3-E149-B2E8-791B7FAEF3D3}" type="slidenum">
              <a:rPr lang="en-US" sz="1200" b="0" u="none">
                <a:solidFill>
                  <a:schemeClr val="tx1"/>
                </a:solidFill>
              </a:rPr>
              <a:pPr algn="r"/>
              <a:t>11</a:t>
            </a:fld>
            <a:endParaRPr lang="en-US" sz="1200" b="0" u="none">
              <a:solidFill>
                <a:schemeClr val="tx1"/>
              </a:solidFill>
            </a:endParaRPr>
          </a:p>
        </p:txBody>
      </p:sp>
      <p:sp>
        <p:nvSpPr>
          <p:cNvPr id="20484" name="Rectangle 1026"/>
          <p:cNvSpPr>
            <a:spLocks noGrp="1" noRot="1" noChangeAspect="1" noChangeArrowheads="1" noTextEdit="1"/>
          </p:cNvSpPr>
          <p:nvPr>
            <p:ph type="sldImg"/>
          </p:nvPr>
        </p:nvSpPr>
        <p:spPr>
          <a:solidFill>
            <a:srgbClr val="FFFFFF"/>
          </a:solidFill>
          <a:ln/>
        </p:spPr>
      </p:sp>
      <p:sp>
        <p:nvSpPr>
          <p:cNvPr id="20485"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274A3C-FE81-C141-B7A4-D114FB4BE9A8}" type="slidenum">
              <a:rPr lang="en-US"/>
              <a:pPr>
                <a:defRPr/>
              </a:pPr>
              <a:t>12</a:t>
            </a:fld>
            <a:endParaRPr lang="en-US"/>
          </a:p>
        </p:txBody>
      </p:sp>
      <p:sp>
        <p:nvSpPr>
          <p:cNvPr id="43011" name="Rectangle 2"/>
          <p:cNvSpPr>
            <a:spLocks noGrp="1" noRot="1" noChangeAspect="1" noChangeArrowheads="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ln>
        </p:spPr>
        <p:txBody>
          <a:bodyPr/>
          <a:lstStyle/>
          <a:p>
            <a:r>
              <a:rPr lang="en-US"/>
              <a:t>This slide is a seguay from previous slide which showed a that eustatic sea level has gone up and down dramatically;  this slide shows that the sea level changes are tied to changes in the world volume of water that is locked up in ice, reflecting global climate cycles.  Relationship between ice volume and climate is subtle and beyond the scope of this talk, but key point is that on 100 k year cycle, world alternates between  glacial periods, which are cold with high volumes of water locked in ice, and interglacial periods when global mean temperatures are higher, less water is locked up in ice more is in the ocean basins and so sea level is relatively high.</a:t>
            </a:r>
          </a:p>
          <a:p>
            <a:endParaRPr lang="en-US"/>
          </a:p>
          <a:p>
            <a:r>
              <a:rPr lang="en-US"/>
              <a:t>This slide shows a time series of the stable isotope O18 which is a index of global ice volume and demonstrates that we are clearly in an interglacial period.  It is unclear from this index whether ice extent would increase on decrease in the absence of anthropogenic change.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069AA0-E3ED-8441-BC46-CED04DC971C8}" type="slidenum">
              <a:rPr lang="en-US"/>
              <a:pPr>
                <a:defRPr/>
              </a:pPr>
              <a:t>13</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A3969A1-54FE-4C4A-9BEF-41508BAEFA3A}" type="slidenum">
              <a:rPr lang="en-US"/>
              <a:pPr>
                <a:defRPr/>
              </a:pPr>
              <a:t>14</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9A3FE4-5754-8741-A112-46C58E1EC99F}" type="slidenum">
              <a:rPr lang="en-US"/>
              <a:pPr>
                <a:defRPr/>
              </a:pPr>
              <a:t>15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Time period covered in book.  Global climate changes from</a:t>
            </a:r>
            <a:r>
              <a:rPr lang="en-US" baseline="0" dirty="0" smtClean="0"/>
              <a:t> glacial max to interglacial. </a:t>
            </a:r>
            <a:endParaRPr lang="en-US" dirty="0"/>
          </a:p>
        </p:txBody>
      </p:sp>
      <p:sp>
        <p:nvSpPr>
          <p:cNvPr id="4" name="Slide Number Placeholder 3"/>
          <p:cNvSpPr>
            <a:spLocks noGrp="1"/>
          </p:cNvSpPr>
          <p:nvPr>
            <p:ph type="sldNum" sz="quarter" idx="10"/>
          </p:nvPr>
        </p:nvSpPr>
        <p:spPr/>
        <p:txBody>
          <a:bodyPr/>
          <a:lstStyle/>
          <a:p>
            <a:pPr>
              <a:defRPr/>
            </a:pPr>
            <a:fld id="{B14E6E8C-F1D1-984E-B83A-90ADC6F8789A}" type="slidenum">
              <a:rPr lang="en-US" smtClean="0"/>
              <a:pPr>
                <a:defRPr/>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69948" y="609600"/>
            <a:ext cx="5404104" cy="3282696"/>
          </a:xfrm>
          <a:prstGeom prst="roundRect">
            <a:avLst>
              <a:gd name="adj" fmla="val 10522"/>
            </a:avLst>
          </a:prstGeom>
          <a:ln w="57150">
            <a:solidFill>
              <a:schemeClr val="bg1"/>
            </a:solidFill>
          </a:ln>
        </p:spPr>
        <p:style>
          <a:lnRef idx="1">
            <a:schemeClr val="accent4"/>
          </a:lnRef>
          <a:fillRef idx="3">
            <a:schemeClr val="accent4"/>
          </a:fillRef>
          <a:effectRef idx="2">
            <a:schemeClr val="accent4"/>
          </a:effectRef>
          <a:fontRef idx="none"/>
        </p:style>
        <p:txBody>
          <a:bodyPr tIns="182880" bIns="182880">
            <a:normAutofit/>
            <a:scene3d>
              <a:camera prst="orthographicFront"/>
              <a:lightRig rig="chilly" dir="t"/>
            </a:scene3d>
            <a:sp3d extrusionH="6350">
              <a:extrusionClr>
                <a:schemeClr val="bg1"/>
              </a:extrusionClr>
            </a:sp3d>
          </a:bodyPr>
          <a:lstStyle>
            <a:lvl1pPr marL="342900" indent="-342900" algn="ctr" defTabSz="914400" rtl="0" eaLnBrk="1" latinLnBrk="0" hangingPunct="1">
              <a:lnSpc>
                <a:spcPts val="5200"/>
              </a:lnSpc>
              <a:spcBef>
                <a:spcPts val="2000"/>
              </a:spcBef>
              <a:buSzPct val="80000"/>
              <a:buFont typeface="Wingdings" pitchFamily="2" charset="2"/>
              <a:buNone/>
              <a:defRPr sz="5400" b="1" kern="1200" baseline="0">
                <a:gradFill>
                  <a:gsLst>
                    <a:gs pos="50000">
                      <a:schemeClr val="bg1">
                        <a:lumMod val="85000"/>
                      </a:schemeClr>
                    </a:gs>
                    <a:gs pos="100000">
                      <a:schemeClr val="bg1">
                        <a:lumMod val="65000"/>
                      </a:schemeClr>
                    </a:gs>
                  </a:gsLst>
                  <a:lin ang="5400000" scaled="0"/>
                </a:gradFill>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057400" y="4191000"/>
            <a:ext cx="5029200" cy="1447800"/>
          </a:xfrm>
          <a:effectLst/>
        </p:spPr>
        <p:txBody>
          <a:bodyPr/>
          <a:lstStyle>
            <a:lvl1pPr marL="0" indent="0" algn="ctr" defTabSz="914400" rtl="0" eaLnBrk="1" latinLnBrk="0" hangingPunct="1">
              <a:spcBef>
                <a:spcPts val="0"/>
              </a:spcBef>
              <a:buSzPct val="80000"/>
              <a:buFont typeface="Wingdings" pitchFamily="2" charset="2"/>
              <a:buNone/>
              <a:defRPr sz="2000" b="1"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648339-D0D7-7547-889E-BCE23335EED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591670" y="793376"/>
            <a:ext cx="3807293" cy="968189"/>
          </a:xfrm>
          <a:scene3d>
            <a:camera prst="orthographicFront"/>
            <a:lightRig rig="chilly" dir="t"/>
          </a:scene3d>
          <a:sp3d extrusionH="12700">
            <a:extrusionClr>
              <a:schemeClr val="bg1"/>
            </a:extrusionClr>
          </a:sp3d>
        </p:spPr>
        <p:txBody>
          <a:bodyPr anchor="b"/>
          <a:lstStyle>
            <a:lvl1pPr algn="l" defTabSz="914400" rtl="0" eaLnBrk="1" latinLnBrk="0" hangingPunct="1">
              <a:lnSpc>
                <a:spcPts val="4000"/>
              </a:lnSpc>
              <a:spcBef>
                <a:spcPct val="0"/>
              </a:spcBef>
              <a:buNone/>
              <a:defRPr sz="3600" b="1" kern="1200" baseline="0">
                <a:gradFill>
                  <a:gsLst>
                    <a:gs pos="50000">
                      <a:schemeClr val="tx1">
                        <a:lumMod val="65000"/>
                        <a:lumOff val="35000"/>
                      </a:schemeClr>
                    </a:gs>
                    <a:gs pos="100000">
                      <a:schemeClr val="tx1">
                        <a:lumMod val="85000"/>
                        <a:lumOff val="15000"/>
                      </a:schemeClr>
                    </a:gs>
                  </a:gsLst>
                  <a:lin ang="5400000" scaled="0"/>
                </a:gradFill>
                <a:effectLst/>
                <a:latin typeface="+mj-lt"/>
                <a:ea typeface="+mj-ea"/>
                <a:cs typeface="+mj-cs"/>
              </a:defRPr>
            </a:lvl1pPr>
          </a:lstStyle>
          <a:p>
            <a:r>
              <a:rPr lang="en-US" smtClean="0"/>
              <a:t>Click to edit Master title style</a:t>
            </a:r>
            <a:endParaRPr/>
          </a:p>
        </p:txBody>
      </p:sp>
      <p:sp>
        <p:nvSpPr>
          <p:cNvPr id="9" name="Text Placeholder 3"/>
          <p:cNvSpPr>
            <a:spLocks noGrp="1"/>
          </p:cNvSpPr>
          <p:nvPr>
            <p:ph type="body" sz="half" idx="2"/>
          </p:nvPr>
        </p:nvSpPr>
        <p:spPr>
          <a:xfrm>
            <a:off x="591670" y="1748118"/>
            <a:ext cx="3807293" cy="3585882"/>
          </a:xfrm>
          <a:effectLst/>
        </p:spPr>
        <p:txBody>
          <a:bodyPr/>
          <a:lstStyle>
            <a:lvl1pPr marL="0" indent="0">
              <a:lnSpc>
                <a:spcPct val="110000"/>
              </a:lnSpc>
              <a:buNone/>
              <a:defRPr sz="20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Picture Placeholder 10"/>
          <p:cNvSpPr>
            <a:spLocks noGrp="1"/>
          </p:cNvSpPr>
          <p:nvPr>
            <p:ph type="pic" sz="quarter" idx="13"/>
          </p:nvPr>
        </p:nvSpPr>
        <p:spPr>
          <a:xfrm>
            <a:off x="4800600" y="671514"/>
            <a:ext cx="3810000" cy="4599734"/>
          </a:xfrm>
          <a:prstGeom prst="roundRect">
            <a:avLst>
              <a:gd name="adj" fmla="val 4391"/>
            </a:avLst>
          </a:prstGeom>
          <a:noFill/>
          <a:ln w="57150">
            <a:solidFill>
              <a:schemeClr val="bg1"/>
            </a:solidFill>
          </a:ln>
        </p:spPr>
        <p:style>
          <a:lnRef idx="1">
            <a:schemeClr val="accent1"/>
          </a:lnRef>
          <a:fillRef idx="3">
            <a:schemeClr val="accent1"/>
          </a:fillRef>
          <a:effectRef idx="2">
            <a:schemeClr val="accent1"/>
          </a:effectRef>
          <a:fontRef idx="none"/>
        </p:style>
        <p:txBody>
          <a:bodyPr>
            <a:noAutofit/>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24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pPr lvl="0"/>
            <a:r>
              <a:rPr lang="en-US" noProof="0" smtClean="0"/>
              <a:t>Click icon to add picture</a:t>
            </a:r>
            <a:endParaRPr noProof="0"/>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3A72CE4A-A01D-084A-929C-AAB6CAC7CC3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828800" y="430306"/>
            <a:ext cx="5484813" cy="1143000"/>
          </a:xfrm>
        </p:spPr>
        <p:txBody>
          <a:bodyPr/>
          <a:lstStyle>
            <a:lvl1pPr>
              <a:defRPr>
                <a:effectLst/>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673100" y="1747839"/>
            <a:ext cx="7823200" cy="4316411"/>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effectLst/>
              </a:defRPr>
            </a:lvl1pPr>
            <a:lvl2pPr>
              <a:defRPr>
                <a:gradFill>
                  <a:gsLst>
                    <a:gs pos="50000">
                      <a:schemeClr val="tx1">
                        <a:lumMod val="65000"/>
                        <a:lumOff val="35000"/>
                      </a:schemeClr>
                    </a:gs>
                    <a:gs pos="100000">
                      <a:schemeClr val="tx1">
                        <a:lumMod val="85000"/>
                        <a:lumOff val="15000"/>
                      </a:schemeClr>
                    </a:gs>
                  </a:gsLst>
                  <a:lin ang="21594000" scaled="0"/>
                </a:gradFill>
                <a:effectLst/>
              </a:defRPr>
            </a:lvl2pPr>
            <a:lvl3pPr>
              <a:defRPr>
                <a:gradFill>
                  <a:gsLst>
                    <a:gs pos="50000">
                      <a:schemeClr val="tx1">
                        <a:lumMod val="65000"/>
                        <a:lumOff val="35000"/>
                      </a:schemeClr>
                    </a:gs>
                    <a:gs pos="100000">
                      <a:schemeClr val="tx1">
                        <a:lumMod val="85000"/>
                        <a:lumOff val="15000"/>
                      </a:schemeClr>
                    </a:gs>
                  </a:gsLst>
                  <a:lin ang="21594000" scaled="0"/>
                </a:gradFill>
                <a:effectLst/>
              </a:defRPr>
            </a:lvl3pPr>
            <a:lvl4pPr>
              <a:defRPr>
                <a:gradFill>
                  <a:gsLst>
                    <a:gs pos="50000">
                      <a:schemeClr val="tx1">
                        <a:lumMod val="65000"/>
                        <a:lumOff val="35000"/>
                      </a:schemeClr>
                    </a:gs>
                    <a:gs pos="100000">
                      <a:schemeClr val="tx1">
                        <a:lumMod val="85000"/>
                        <a:lumOff val="15000"/>
                      </a:schemeClr>
                    </a:gs>
                  </a:gsLst>
                  <a:lin ang="21594000" scaled="0"/>
                </a:gradFill>
                <a:effectLst/>
              </a:defRPr>
            </a:lvl4pPr>
            <a:lvl5pPr>
              <a:defRPr>
                <a:gradFill>
                  <a:gsLst>
                    <a:gs pos="50000">
                      <a:schemeClr val="tx1">
                        <a:lumMod val="65000"/>
                        <a:lumOff val="35000"/>
                      </a:schemeClr>
                    </a:gs>
                    <a:gs pos="100000">
                      <a:schemeClr val="tx1">
                        <a:lumMod val="85000"/>
                        <a:lumOff val="15000"/>
                      </a:schemeClr>
                    </a:gs>
                  </a:gsLst>
                  <a:lin ang="21594000" scaled="0"/>
                </a:gradFill>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9B98FA-59EA-6D43-86A4-331D3725A46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72082" y="389966"/>
            <a:ext cx="1524000" cy="5736198"/>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914399" y="644525"/>
            <a:ext cx="6399213" cy="5419726"/>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effectLst/>
              </a:defRPr>
            </a:lvl1pPr>
            <a:lvl2pPr>
              <a:defRPr>
                <a:gradFill>
                  <a:gsLst>
                    <a:gs pos="50000">
                      <a:schemeClr val="tx1">
                        <a:lumMod val="65000"/>
                        <a:lumOff val="35000"/>
                      </a:schemeClr>
                    </a:gs>
                    <a:gs pos="100000">
                      <a:schemeClr val="tx1">
                        <a:lumMod val="85000"/>
                        <a:lumOff val="15000"/>
                      </a:schemeClr>
                    </a:gs>
                  </a:gsLst>
                  <a:lin ang="21594000" scaled="0"/>
                </a:gradFill>
                <a:effectLst/>
              </a:defRPr>
            </a:lvl2pPr>
            <a:lvl3pPr>
              <a:defRPr>
                <a:gradFill>
                  <a:gsLst>
                    <a:gs pos="50000">
                      <a:schemeClr val="tx1">
                        <a:lumMod val="65000"/>
                        <a:lumOff val="35000"/>
                      </a:schemeClr>
                    </a:gs>
                    <a:gs pos="100000">
                      <a:schemeClr val="tx1">
                        <a:lumMod val="85000"/>
                        <a:lumOff val="15000"/>
                      </a:schemeClr>
                    </a:gs>
                  </a:gsLst>
                  <a:lin ang="21594000" scaled="0"/>
                </a:gradFill>
                <a:effectLst/>
              </a:defRPr>
            </a:lvl3pPr>
            <a:lvl4pPr>
              <a:defRPr>
                <a:gradFill>
                  <a:gsLst>
                    <a:gs pos="50000">
                      <a:schemeClr val="tx1">
                        <a:lumMod val="65000"/>
                        <a:lumOff val="35000"/>
                      </a:schemeClr>
                    </a:gs>
                    <a:gs pos="100000">
                      <a:schemeClr val="tx1">
                        <a:lumMod val="85000"/>
                        <a:lumOff val="15000"/>
                      </a:schemeClr>
                    </a:gs>
                  </a:gsLst>
                  <a:lin ang="21594000" scaled="0"/>
                </a:gradFill>
                <a:effectLst/>
              </a:defRPr>
            </a:lvl4pPr>
            <a:lvl5pPr>
              <a:defRPr>
                <a:gradFill>
                  <a:gsLst>
                    <a:gs pos="50000">
                      <a:schemeClr val="tx1">
                        <a:lumMod val="65000"/>
                        <a:lumOff val="35000"/>
                      </a:schemeClr>
                    </a:gs>
                    <a:gs pos="100000">
                      <a:schemeClr val="tx1">
                        <a:lumMod val="85000"/>
                        <a:lumOff val="15000"/>
                      </a:schemeClr>
                    </a:gs>
                  </a:gsLst>
                  <a:lin ang="21594000" scaled="0"/>
                </a:gradFill>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2CB984-88EA-1C4F-9F84-3A08E20044C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AB9D06-8A65-3747-86EC-A3E94872DAE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414E0C-A602-8F46-A16C-CD9A79153DE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1881187" y="631824"/>
            <a:ext cx="5407025" cy="3281363"/>
          </a:xfrm>
          <a:prstGeom prst="roundRect">
            <a:avLst>
              <a:gd name="adj" fmla="val 8881"/>
            </a:avLst>
          </a:prstGeom>
          <a:noFill/>
          <a:ln w="57150">
            <a:solidFill>
              <a:schemeClr val="bg1"/>
            </a:solidFill>
          </a:ln>
        </p:spPr>
        <p:style>
          <a:lnRef idx="1">
            <a:schemeClr val="accent1"/>
          </a:lnRef>
          <a:fillRef idx="3">
            <a:schemeClr val="accent1"/>
          </a:fillRef>
          <a:effectRef idx="2">
            <a:schemeClr val="accent1"/>
          </a:effectRef>
          <a:fontRef idx="none"/>
        </p:style>
        <p:txBody>
          <a:bodyPr/>
          <a:lstStyle>
            <a:lvl1pPr>
              <a:buNone/>
              <a:defRPr/>
            </a:lvl1pPr>
          </a:lstStyle>
          <a:p>
            <a:pPr lvl="0"/>
            <a:r>
              <a:rPr lang="en-US" noProof="0" smtClean="0"/>
              <a:t>Click icon to add picture</a:t>
            </a:r>
            <a:endParaRPr noProof="0"/>
          </a:p>
        </p:txBody>
      </p:sp>
      <p:sp>
        <p:nvSpPr>
          <p:cNvPr id="2" name="Title 1"/>
          <p:cNvSpPr>
            <a:spLocks noGrp="1"/>
          </p:cNvSpPr>
          <p:nvPr>
            <p:ph type="ctrTitle"/>
          </p:nvPr>
        </p:nvSpPr>
        <p:spPr>
          <a:xfrm>
            <a:off x="658368" y="4495800"/>
            <a:ext cx="7827264" cy="1219200"/>
          </a:xfrm>
        </p:spPr>
        <p:txBody>
          <a:bodyPr anchor="b" anchorCtr="0"/>
          <a:lstStyle>
            <a:lvl1pPr>
              <a:lnSpc>
                <a:spcPts val="5200"/>
              </a:lnSpc>
              <a:defRPr sz="4800" b="1">
                <a:gradFill>
                  <a:gsLst>
                    <a:gs pos="50000">
                      <a:schemeClr val="tx1">
                        <a:lumMod val="65000"/>
                        <a:lumOff val="35000"/>
                      </a:schemeClr>
                    </a:gs>
                    <a:gs pos="100000">
                      <a:schemeClr val="tx1">
                        <a:lumMod val="85000"/>
                        <a:lumOff val="15000"/>
                      </a:schemeClr>
                    </a:gs>
                  </a:gsLst>
                  <a:lin ang="5400000" scaled="0"/>
                </a:gradFill>
                <a:effectLst/>
              </a:defRPr>
            </a:lvl1pPr>
          </a:lstStyle>
          <a:p>
            <a:r>
              <a:rPr lang="en-US" smtClean="0"/>
              <a:t>Click to edit Master title style</a:t>
            </a:r>
            <a:endParaRPr/>
          </a:p>
        </p:txBody>
      </p:sp>
      <p:sp>
        <p:nvSpPr>
          <p:cNvPr id="3" name="Subtitle 2"/>
          <p:cNvSpPr>
            <a:spLocks noGrp="1"/>
          </p:cNvSpPr>
          <p:nvPr>
            <p:ph type="subTitle" idx="1"/>
          </p:nvPr>
        </p:nvSpPr>
        <p:spPr>
          <a:xfrm>
            <a:off x="658368" y="5715000"/>
            <a:ext cx="7827264" cy="501000"/>
          </a:xfrm>
        </p:spPr>
        <p:txBody>
          <a:bodyPr/>
          <a:lstStyle>
            <a:lvl1pPr marL="0" indent="0" algn="ctr">
              <a:spcBef>
                <a:spcPts val="0"/>
              </a:spcBef>
              <a:buNone/>
              <a:defRPr sz="2000" b="1">
                <a:gradFill>
                  <a:gsLst>
                    <a:gs pos="50000">
                      <a:schemeClr val="tx1">
                        <a:lumMod val="65000"/>
                        <a:lumOff val="35000"/>
                      </a:schemeClr>
                    </a:gs>
                    <a:gs pos="100000">
                      <a:schemeClr val="tx1">
                        <a:lumMod val="85000"/>
                        <a:lumOff val="15000"/>
                      </a:schemeClr>
                    </a:gs>
                  </a:gsLst>
                  <a:lin ang="5400000" scaled="0"/>
                </a:gra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5" name="Date Placeholder 3"/>
          <p:cNvSpPr>
            <a:spLocks noGrp="1"/>
          </p:cNvSpPr>
          <p:nvPr>
            <p:ph type="dt" sz="half" idx="14"/>
          </p:nvPr>
        </p:nvSpPr>
        <p:spPr>
          <a:xfrm>
            <a:off x="457200" y="6221413"/>
            <a:ext cx="2133600" cy="300037"/>
          </a:xfrm>
        </p:spPr>
        <p:txBody>
          <a:bodyPr/>
          <a:lstStyle>
            <a:lvl1pPr>
              <a:defRPr sz="1100" b="1">
                <a:solidFill>
                  <a:schemeClr val="tx1">
                    <a:lumMod val="50000"/>
                    <a:lumOff val="50000"/>
                  </a:schemeClr>
                </a:solidFill>
              </a:defRPr>
            </a:lvl1pPr>
          </a:lstStyle>
          <a:p>
            <a:pPr>
              <a:defRPr/>
            </a:pPr>
            <a:endParaRPr lang="en-US"/>
          </a:p>
        </p:txBody>
      </p:sp>
      <p:sp>
        <p:nvSpPr>
          <p:cNvPr id="6" name="Footer Placeholder 4"/>
          <p:cNvSpPr>
            <a:spLocks noGrp="1"/>
          </p:cNvSpPr>
          <p:nvPr>
            <p:ph type="ftr" sz="quarter" idx="15"/>
          </p:nvPr>
        </p:nvSpPr>
        <p:spPr>
          <a:xfrm>
            <a:off x="3124200" y="6211888"/>
            <a:ext cx="2895600" cy="301625"/>
          </a:xfrm>
        </p:spPr>
        <p:txBody>
          <a:bodyPr/>
          <a:lstStyle>
            <a:lvl1pPr>
              <a:defRPr sz="1100" b="1">
                <a:solidFill>
                  <a:schemeClr val="tx1">
                    <a:lumMod val="50000"/>
                    <a:lumOff val="50000"/>
                  </a:schemeClr>
                </a:solidFill>
              </a:defRPr>
            </a:lvl1pPr>
          </a:lstStyle>
          <a:p>
            <a:pPr>
              <a:defRPr/>
            </a:pPr>
            <a:endParaRPr lang="en-US"/>
          </a:p>
        </p:txBody>
      </p:sp>
      <p:sp>
        <p:nvSpPr>
          <p:cNvPr id="7" name="Slide Number Placeholder 5"/>
          <p:cNvSpPr>
            <a:spLocks noGrp="1"/>
          </p:cNvSpPr>
          <p:nvPr>
            <p:ph type="sldNum" sz="quarter" idx="16"/>
          </p:nvPr>
        </p:nvSpPr>
        <p:spPr>
          <a:xfrm>
            <a:off x="6553200" y="6211888"/>
            <a:ext cx="2133600" cy="301625"/>
          </a:xfrm>
        </p:spPr>
        <p:txBody>
          <a:bodyPr/>
          <a:lstStyle>
            <a:lvl1pPr>
              <a:defRPr sz="1400" b="1">
                <a:solidFill>
                  <a:schemeClr val="tx1">
                    <a:lumMod val="50000"/>
                    <a:lumOff val="50000"/>
                  </a:schemeClr>
                </a:solidFill>
              </a:defRPr>
            </a:lvl1pPr>
          </a:lstStyle>
          <a:p>
            <a:pPr>
              <a:defRPr/>
            </a:pPr>
            <a:fld id="{E3979D28-52AC-384E-8A38-F7E537BE4B3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100" y="2424953"/>
            <a:ext cx="7823200" cy="1474788"/>
          </a:xfrm>
        </p:spPr>
        <p:txBody>
          <a:bodyPr anchor="b" anchorCtr="0"/>
          <a:lstStyle>
            <a:lvl1pPr algn="ctr">
              <a:defRPr sz="4800" b="1" cap="none" baseline="0">
                <a:effectLst/>
              </a:defRPr>
            </a:lvl1pPr>
          </a:lstStyle>
          <a:p>
            <a:r>
              <a:rPr lang="en-US" smtClean="0"/>
              <a:t>Click to edit Master title style</a:t>
            </a:r>
            <a:endParaRPr/>
          </a:p>
        </p:txBody>
      </p:sp>
      <p:sp>
        <p:nvSpPr>
          <p:cNvPr id="3" name="Text Placeholder 2"/>
          <p:cNvSpPr>
            <a:spLocks noGrp="1"/>
          </p:cNvSpPr>
          <p:nvPr>
            <p:ph type="body" idx="1"/>
          </p:nvPr>
        </p:nvSpPr>
        <p:spPr>
          <a:xfrm>
            <a:off x="673100" y="3913188"/>
            <a:ext cx="7823200" cy="554694"/>
          </a:xfrm>
        </p:spPr>
        <p:txBody>
          <a:bodyPr/>
          <a:lstStyle>
            <a:lvl1pPr marL="0" indent="0" algn="ctr" defTabSz="914400" rtl="0" eaLnBrk="1" latinLnBrk="0" hangingPunct="1">
              <a:spcBef>
                <a:spcPts val="0"/>
              </a:spcBef>
              <a:buSzPct val="80000"/>
              <a:buFont typeface="Wingdings" pitchFamily="2" charset="2"/>
              <a:buNone/>
              <a:defRPr sz="2000" b="1"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2A33DA-0CF5-9449-940F-72257E44373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47838"/>
            <a:ext cx="3563470" cy="4316786"/>
          </a:xfrm>
        </p:spPr>
        <p:txBody>
          <a:bodyPr/>
          <a:lstStyle>
            <a:lvl1pPr>
              <a:spcBef>
                <a:spcPts val="1600"/>
              </a:spcBef>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1747838"/>
            <a:ext cx="3565526" cy="4316786"/>
          </a:xfrm>
        </p:spPr>
        <p:txBody>
          <a:bodyPr/>
          <a:lstStyle>
            <a:lvl1pPr>
              <a:spcBef>
                <a:spcPts val="1600"/>
              </a:spcBef>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0F3B2D-60EF-0E40-BDBD-05B08D9BE96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14398" y="1515035"/>
            <a:ext cx="3566160" cy="639762"/>
          </a:xfrm>
        </p:spPr>
        <p:txBody>
          <a:bodyPr anchor="b"/>
          <a:lstStyle>
            <a:lvl1pPr marL="0" indent="0" algn="ctr">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4398" y="2271713"/>
            <a:ext cx="3566160" cy="3792911"/>
          </a:xfrm>
        </p:spPr>
        <p:txBody>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58471" y="1515035"/>
            <a:ext cx="3566160" cy="639762"/>
          </a:xfrm>
        </p:spPr>
        <p:txBody>
          <a:bodyPr anchor="b"/>
          <a:lstStyle>
            <a:lvl1pPr marL="0" indent="0" algn="ctr">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8471" y="2271713"/>
            <a:ext cx="3566160" cy="3792911"/>
          </a:xfrm>
        </p:spPr>
        <p:txBody>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0B6923D-D63E-C64E-9E0E-E47BD131D5B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C19B309-3B5C-C447-84D1-43D5911238C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4967335-98F8-3945-BEC7-12EDD730EBB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1670" y="793376"/>
            <a:ext cx="3794760" cy="968189"/>
          </a:xfrm>
        </p:spPr>
        <p:txBody>
          <a:bodyPr anchor="b"/>
          <a:lstStyle>
            <a:lvl1pPr algn="l">
              <a:lnSpc>
                <a:spcPts val="4000"/>
              </a:lnSpc>
              <a:defRPr sz="3600" b="1"/>
            </a:lvl1pPr>
          </a:lstStyle>
          <a:p>
            <a:r>
              <a:rPr lang="en-US" smtClean="0"/>
              <a:t>Click to edit Master title style</a:t>
            </a:r>
            <a:endParaRPr/>
          </a:p>
        </p:txBody>
      </p:sp>
      <p:sp>
        <p:nvSpPr>
          <p:cNvPr id="3" name="Content Placeholder 2"/>
          <p:cNvSpPr>
            <a:spLocks noGrp="1"/>
          </p:cNvSpPr>
          <p:nvPr>
            <p:ph idx="1"/>
          </p:nvPr>
        </p:nvSpPr>
        <p:spPr>
          <a:xfrm>
            <a:off x="4800600" y="658906"/>
            <a:ext cx="3794760" cy="5405719"/>
          </a:xfrm>
        </p:spPr>
        <p:txBody>
          <a:bodyPr/>
          <a:lstStyle>
            <a:lvl1pPr>
              <a:spcBef>
                <a:spcPts val="2000"/>
              </a:spcBef>
              <a:defRPr sz="2200">
                <a:effectLst/>
              </a:defRPr>
            </a:lvl1pPr>
            <a:lvl2pPr>
              <a:spcBef>
                <a:spcPts val="2000"/>
              </a:spcBef>
              <a:defRPr sz="2000">
                <a:effectLst/>
              </a:defRPr>
            </a:lvl2pPr>
            <a:lvl3pPr>
              <a:spcBef>
                <a:spcPts val="2000"/>
              </a:spcBef>
              <a:defRPr sz="1800">
                <a:effectLst/>
              </a:defRPr>
            </a:lvl3pPr>
            <a:lvl4pPr>
              <a:spcBef>
                <a:spcPts val="2000"/>
              </a:spcBef>
              <a:defRPr sz="1800">
                <a:effectLst/>
              </a:defRPr>
            </a:lvl4pPr>
            <a:lvl5pPr>
              <a:spcBef>
                <a:spcPts val="2000"/>
              </a:spcBef>
              <a:defRPr sz="1800">
                <a:effectLst/>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91670" y="1748118"/>
            <a:ext cx="3794760" cy="3814482"/>
          </a:xfrm>
        </p:spPr>
        <p:txBody>
          <a:bodyPr/>
          <a:lstStyle>
            <a:lvl1pPr marL="0" indent="0">
              <a:lnSpc>
                <a:spcPct val="110000"/>
              </a:lnSpc>
              <a:buNone/>
              <a:defRPr sz="20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2FE129-C1A1-A14F-BC26-D6DEE6294B7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28600"/>
            <a:ext cx="7313613" cy="1263650"/>
          </a:xfrm>
          <a:prstGeom prst="rect">
            <a:avLst/>
          </a:prstGeom>
          <a:scene3d>
            <a:camera prst="orthographicFront"/>
            <a:lightRig rig="chilly" dir="t"/>
          </a:scene3d>
          <a:sp3d extrusionH="12700">
            <a:extrusionClr>
              <a:schemeClr val="bg1"/>
            </a:extrusionClr>
          </a:sp3d>
        </p:spPr>
        <p:txBody>
          <a:bodyPr vert="horz" lIns="91440" tIns="45720" rIns="91440" bIns="45720" rtlCol="0" anchor="ctr">
            <a:noAutofit/>
            <a:sp3d extrusionH="12700">
              <a:extrusionClr>
                <a:schemeClr val="bg1"/>
              </a:extrusionClr>
            </a:sp3d>
          </a:bodyPr>
          <a:lstStyle/>
          <a:p>
            <a:r>
              <a:rPr lang="en-US" smtClean="0"/>
              <a:t>Click to edit Master title style</a:t>
            </a:r>
            <a:endParaRPr/>
          </a:p>
        </p:txBody>
      </p:sp>
      <p:sp>
        <p:nvSpPr>
          <p:cNvPr id="3" name="Text Placeholder 2"/>
          <p:cNvSpPr>
            <a:spLocks noGrp="1"/>
          </p:cNvSpPr>
          <p:nvPr>
            <p:ph type="body" idx="1"/>
          </p:nvPr>
        </p:nvSpPr>
        <p:spPr>
          <a:xfrm>
            <a:off x="914400" y="1747838"/>
            <a:ext cx="7313613" cy="4303712"/>
          </a:xfrm>
          <a:prstGeom prst="rect">
            <a:avLst/>
          </a:prstGeom>
          <a:effectLst/>
        </p:spPr>
        <p:txBody>
          <a:bodyPr vert="horz" lIns="91440" tIns="45720" rIns="91440" bIns="45720" rtlCol="0">
            <a:normAutofit/>
            <a:scene3d>
              <a:camera prst="orthographicFront"/>
              <a:lightRig rig="chilly" dir="t"/>
            </a:scene3d>
            <a:sp3d extrusionH="6350">
              <a:extrusionClr>
                <a:schemeClr val="bg1"/>
              </a:extrusionClr>
            </a:sp3d>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26175"/>
            <a:ext cx="2133600" cy="277813"/>
          </a:xfrm>
          <a:prstGeom prst="rect">
            <a:avLst/>
          </a:prstGeom>
        </p:spPr>
        <p:txBody>
          <a:bodyPr vert="horz" lIns="91440" tIns="45720" rIns="91440" bIns="45720" rtlCol="0" anchor="ctr"/>
          <a:lstStyle>
            <a:lvl1pPr marL="0" algn="l" defTabSz="914400" rtl="0" eaLnBrk="1" latinLnBrk="0" hangingPunct="1">
              <a:defRPr sz="1100" b="1" kern="1200">
                <a:solidFill>
                  <a:schemeClr val="tx1">
                    <a:lumMod val="50000"/>
                    <a:lumOff val="50000"/>
                  </a:schemeClr>
                </a:solidFill>
                <a:latin typeface="+mn-lt"/>
                <a:ea typeface="+mn-ea"/>
                <a:cs typeface="+mn-cs"/>
              </a:defRPr>
            </a:lvl1pPr>
          </a:lstStyle>
          <a:p>
            <a:pPr>
              <a:defRPr/>
            </a:pPr>
            <a:endParaRPr lang="en-US"/>
          </a:p>
        </p:txBody>
      </p:sp>
      <p:sp>
        <p:nvSpPr>
          <p:cNvPr id="5" name="Footer Placeholder 4"/>
          <p:cNvSpPr>
            <a:spLocks noGrp="1"/>
          </p:cNvSpPr>
          <p:nvPr>
            <p:ph type="ftr" sz="quarter" idx="3"/>
          </p:nvPr>
        </p:nvSpPr>
        <p:spPr>
          <a:xfrm>
            <a:off x="3124200" y="6226175"/>
            <a:ext cx="2895600" cy="277813"/>
          </a:xfrm>
          <a:prstGeom prst="rect">
            <a:avLst/>
          </a:prstGeom>
        </p:spPr>
        <p:txBody>
          <a:bodyPr vert="horz" lIns="91440" tIns="45720" rIns="91440" bIns="45720" rtlCol="0" anchor="ctr"/>
          <a:lstStyle>
            <a:lvl1pPr marL="0" algn="ctr" defTabSz="914400" rtl="0" eaLnBrk="1" latinLnBrk="0" hangingPunct="1">
              <a:defRPr sz="1100" b="1" kern="1200">
                <a:solidFill>
                  <a:schemeClr val="tx1">
                    <a:lumMod val="50000"/>
                    <a:lumOff val="50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226175"/>
            <a:ext cx="2133600" cy="277813"/>
          </a:xfrm>
          <a:prstGeom prst="rect">
            <a:avLst/>
          </a:prstGeom>
        </p:spPr>
        <p:txBody>
          <a:bodyPr vert="horz" lIns="91440" tIns="45720" rIns="91440" bIns="45720" rtlCol="0" anchor="ctr"/>
          <a:lstStyle>
            <a:lvl1pPr marL="0" algn="r" defTabSz="914400" rtl="0" eaLnBrk="1" latinLnBrk="0" hangingPunct="1">
              <a:defRPr sz="1400" b="1" kern="1200">
                <a:solidFill>
                  <a:schemeClr val="tx1">
                    <a:lumMod val="50000"/>
                    <a:lumOff val="50000"/>
                  </a:schemeClr>
                </a:solidFill>
                <a:latin typeface="+mn-lt"/>
                <a:ea typeface="+mn-ea"/>
                <a:cs typeface="+mn-cs"/>
              </a:defRPr>
            </a:lvl1pPr>
          </a:lstStyle>
          <a:p>
            <a:pPr>
              <a:defRPr/>
            </a:pPr>
            <a:fld id="{ABB267D4-CDE7-F34C-BD74-7FF98C2BD1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394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3" r:id="rId13"/>
  </p:sldLayoutIdLst>
  <p:txStyles>
    <p:titleStyle>
      <a:lvl1pPr algn="ctr" rtl="0" eaLnBrk="0" fontAlgn="base" hangingPunct="0">
        <a:lnSpc>
          <a:spcPts val="5600"/>
        </a:lnSpc>
        <a:spcBef>
          <a:spcPct val="0"/>
        </a:spcBef>
        <a:spcAft>
          <a:spcPct val="0"/>
        </a:spcAft>
        <a:defRPr sz="5400" b="1" kern="1200">
          <a:gradFill>
            <a:gsLst>
              <a:gs pos="50000">
                <a:schemeClr val="tx1">
                  <a:lumMod val="65000"/>
                  <a:lumOff val="35000"/>
                </a:schemeClr>
              </a:gs>
              <a:gs pos="100000">
                <a:schemeClr val="tx1">
                  <a:lumMod val="85000"/>
                  <a:lumOff val="15000"/>
                </a:schemeClr>
              </a:gs>
            </a:gsLst>
            <a:lin ang="5400000" scaled="0"/>
          </a:gradFill>
          <a:latin typeface="+mj-lt"/>
          <a:ea typeface="ＭＳ Ｐゴシック" charset="-128"/>
          <a:cs typeface="ＭＳ Ｐゴシック" charset="-128"/>
        </a:defRPr>
      </a:lvl1pPr>
      <a:lvl2pPr algn="ctr" rtl="0" eaLnBrk="0" fontAlgn="base" hangingPunct="0">
        <a:lnSpc>
          <a:spcPts val="5600"/>
        </a:lnSpc>
        <a:spcBef>
          <a:spcPct val="0"/>
        </a:spcBef>
        <a:spcAft>
          <a:spcPct val="0"/>
        </a:spcAft>
        <a:defRPr sz="5400" b="1">
          <a:solidFill>
            <a:schemeClr val="tx1"/>
          </a:solidFill>
          <a:latin typeface="Corbel" charset="0"/>
          <a:ea typeface="ＭＳ Ｐゴシック" charset="-128"/>
          <a:cs typeface="ＭＳ Ｐゴシック" charset="-128"/>
        </a:defRPr>
      </a:lvl2pPr>
      <a:lvl3pPr algn="ctr" rtl="0" eaLnBrk="0" fontAlgn="base" hangingPunct="0">
        <a:lnSpc>
          <a:spcPts val="5600"/>
        </a:lnSpc>
        <a:spcBef>
          <a:spcPct val="0"/>
        </a:spcBef>
        <a:spcAft>
          <a:spcPct val="0"/>
        </a:spcAft>
        <a:defRPr sz="5400" b="1">
          <a:solidFill>
            <a:schemeClr val="tx1"/>
          </a:solidFill>
          <a:latin typeface="Corbel" charset="0"/>
          <a:ea typeface="ＭＳ Ｐゴシック" charset="-128"/>
          <a:cs typeface="ＭＳ Ｐゴシック" charset="-128"/>
        </a:defRPr>
      </a:lvl3pPr>
      <a:lvl4pPr algn="ctr" rtl="0" eaLnBrk="0" fontAlgn="base" hangingPunct="0">
        <a:lnSpc>
          <a:spcPts val="5600"/>
        </a:lnSpc>
        <a:spcBef>
          <a:spcPct val="0"/>
        </a:spcBef>
        <a:spcAft>
          <a:spcPct val="0"/>
        </a:spcAft>
        <a:defRPr sz="5400" b="1">
          <a:solidFill>
            <a:schemeClr val="tx1"/>
          </a:solidFill>
          <a:latin typeface="Corbel" charset="0"/>
          <a:ea typeface="ＭＳ Ｐゴシック" charset="-128"/>
          <a:cs typeface="ＭＳ Ｐゴシック" charset="-128"/>
        </a:defRPr>
      </a:lvl4pPr>
      <a:lvl5pPr algn="ctr" rtl="0" eaLnBrk="0" fontAlgn="base" hangingPunct="0">
        <a:lnSpc>
          <a:spcPts val="5600"/>
        </a:lnSpc>
        <a:spcBef>
          <a:spcPct val="0"/>
        </a:spcBef>
        <a:spcAft>
          <a:spcPct val="0"/>
        </a:spcAft>
        <a:defRPr sz="5400" b="1">
          <a:solidFill>
            <a:schemeClr val="tx1"/>
          </a:solidFill>
          <a:latin typeface="Corbel" charset="0"/>
          <a:ea typeface="ＭＳ Ｐゴシック" charset="-128"/>
          <a:cs typeface="ＭＳ Ｐゴシック" charset="-128"/>
        </a:defRPr>
      </a:lvl5pPr>
      <a:lvl6pPr marL="457200" algn="ctr" rtl="0" fontAlgn="base">
        <a:lnSpc>
          <a:spcPts val="5600"/>
        </a:lnSpc>
        <a:spcBef>
          <a:spcPct val="0"/>
        </a:spcBef>
        <a:spcAft>
          <a:spcPct val="0"/>
        </a:spcAft>
        <a:defRPr sz="5400" b="1">
          <a:solidFill>
            <a:schemeClr val="tx1"/>
          </a:solidFill>
          <a:latin typeface="Corbel" charset="0"/>
          <a:ea typeface="ＭＳ Ｐゴシック" charset="-128"/>
          <a:cs typeface="ＭＳ Ｐゴシック" charset="-128"/>
        </a:defRPr>
      </a:lvl6pPr>
      <a:lvl7pPr marL="914400" algn="ctr" rtl="0" fontAlgn="base">
        <a:lnSpc>
          <a:spcPts val="5600"/>
        </a:lnSpc>
        <a:spcBef>
          <a:spcPct val="0"/>
        </a:spcBef>
        <a:spcAft>
          <a:spcPct val="0"/>
        </a:spcAft>
        <a:defRPr sz="5400" b="1">
          <a:solidFill>
            <a:schemeClr val="tx1"/>
          </a:solidFill>
          <a:latin typeface="Corbel" charset="0"/>
          <a:ea typeface="ＭＳ Ｐゴシック" charset="-128"/>
          <a:cs typeface="ＭＳ Ｐゴシック" charset="-128"/>
        </a:defRPr>
      </a:lvl7pPr>
      <a:lvl8pPr marL="1371600" algn="ctr" rtl="0" fontAlgn="base">
        <a:lnSpc>
          <a:spcPts val="5600"/>
        </a:lnSpc>
        <a:spcBef>
          <a:spcPct val="0"/>
        </a:spcBef>
        <a:spcAft>
          <a:spcPct val="0"/>
        </a:spcAft>
        <a:defRPr sz="5400" b="1">
          <a:solidFill>
            <a:schemeClr val="tx1"/>
          </a:solidFill>
          <a:latin typeface="Corbel" charset="0"/>
          <a:ea typeface="ＭＳ Ｐゴシック" charset="-128"/>
          <a:cs typeface="ＭＳ Ｐゴシック" charset="-128"/>
        </a:defRPr>
      </a:lvl8pPr>
      <a:lvl9pPr marL="1828800" algn="ctr" rtl="0" fontAlgn="base">
        <a:lnSpc>
          <a:spcPts val="5600"/>
        </a:lnSpc>
        <a:spcBef>
          <a:spcPct val="0"/>
        </a:spcBef>
        <a:spcAft>
          <a:spcPct val="0"/>
        </a:spcAft>
        <a:defRPr sz="5400" b="1">
          <a:solidFill>
            <a:schemeClr val="tx1"/>
          </a:solidFill>
          <a:latin typeface="Corbel" charset="0"/>
          <a:ea typeface="ＭＳ Ｐゴシック" charset="-128"/>
          <a:cs typeface="ＭＳ Ｐゴシック" charset="-128"/>
        </a:defRPr>
      </a:lvl9pPr>
    </p:titleStyle>
    <p:bodyStyle>
      <a:lvl1pPr marL="342900" indent="-342900" algn="l" rtl="0" eaLnBrk="0" fontAlgn="base" hangingPunct="0">
        <a:spcBef>
          <a:spcPts val="2000"/>
        </a:spcBef>
        <a:spcAft>
          <a:spcPct val="0"/>
        </a:spcAft>
        <a:buSzPct val="80000"/>
        <a:buFont typeface="Wingdings" charset="2"/>
        <a:buChar char="l"/>
        <a:defRPr sz="2400" kern="1200">
          <a:gradFill>
            <a:gsLst>
              <a:gs pos="50000">
                <a:schemeClr val="tx1">
                  <a:lumMod val="65000"/>
                  <a:lumOff val="35000"/>
                </a:schemeClr>
              </a:gs>
              <a:gs pos="100000">
                <a:schemeClr val="tx1">
                  <a:lumMod val="85000"/>
                  <a:lumOff val="15000"/>
                </a:schemeClr>
              </a:gs>
            </a:gsLst>
            <a:lin ang="5400000" scaled="0"/>
          </a:gradFill>
          <a:latin typeface="+mn-lt"/>
          <a:ea typeface="ＭＳ Ｐゴシック" charset="-128"/>
          <a:cs typeface="ＭＳ Ｐゴシック" charset="-128"/>
        </a:defRPr>
      </a:lvl1pPr>
      <a:lvl2pPr marL="685800" indent="-336550" algn="l" rtl="0" eaLnBrk="0" fontAlgn="base" hangingPunct="0">
        <a:spcBef>
          <a:spcPct val="20000"/>
        </a:spcBef>
        <a:spcAft>
          <a:spcPct val="0"/>
        </a:spcAft>
        <a:buSzPct val="80000"/>
        <a:buFont typeface="Wingdings" charset="2"/>
        <a:buChar char="l"/>
        <a:defRPr sz="2200" kern="1200">
          <a:gradFill>
            <a:gsLst>
              <a:gs pos="50000">
                <a:schemeClr val="tx1">
                  <a:lumMod val="65000"/>
                  <a:lumOff val="35000"/>
                </a:schemeClr>
              </a:gs>
              <a:gs pos="100000">
                <a:schemeClr val="tx1">
                  <a:lumMod val="85000"/>
                  <a:lumOff val="15000"/>
                </a:schemeClr>
              </a:gs>
            </a:gsLst>
            <a:lin ang="5400000" scaled="0"/>
          </a:gradFill>
          <a:latin typeface="+mn-lt"/>
          <a:ea typeface="ＭＳ Ｐゴシック" charset="-128"/>
          <a:cs typeface="+mn-cs"/>
        </a:defRPr>
      </a:lvl2pPr>
      <a:lvl3pPr marL="1035050" indent="-349250" algn="l" rtl="0" eaLnBrk="0" fontAlgn="base" hangingPunct="0">
        <a:spcBef>
          <a:spcPct val="20000"/>
        </a:spcBef>
        <a:spcAft>
          <a:spcPct val="0"/>
        </a:spcAft>
        <a:buSzPct val="80000"/>
        <a:buFont typeface="Wingdings" charset="2"/>
        <a:buChar char="l"/>
        <a:defRPr sz="2000" kern="1200">
          <a:gradFill>
            <a:gsLst>
              <a:gs pos="50000">
                <a:schemeClr val="tx1">
                  <a:lumMod val="65000"/>
                  <a:lumOff val="35000"/>
                </a:schemeClr>
              </a:gs>
              <a:gs pos="100000">
                <a:schemeClr val="tx1">
                  <a:lumMod val="85000"/>
                  <a:lumOff val="15000"/>
                </a:schemeClr>
              </a:gs>
            </a:gsLst>
            <a:lin ang="5400000" scaled="0"/>
          </a:gradFill>
          <a:latin typeface="+mn-lt"/>
          <a:ea typeface="ＭＳ Ｐゴシック" charset="-128"/>
          <a:cs typeface="+mn-cs"/>
        </a:defRPr>
      </a:lvl3pPr>
      <a:lvl4pPr marL="1371600" indent="-336550" algn="l" rtl="0" eaLnBrk="0" fontAlgn="base" hangingPunct="0">
        <a:spcBef>
          <a:spcPct val="20000"/>
        </a:spcBef>
        <a:spcAft>
          <a:spcPct val="0"/>
        </a:spcAft>
        <a:buSzPct val="80000"/>
        <a:buFont typeface="Wingdings" charset="2"/>
        <a:buChar char="l"/>
        <a:defRPr kern="1200">
          <a:gradFill>
            <a:gsLst>
              <a:gs pos="50000">
                <a:schemeClr val="tx1">
                  <a:lumMod val="65000"/>
                  <a:lumOff val="35000"/>
                </a:schemeClr>
              </a:gs>
              <a:gs pos="100000">
                <a:schemeClr val="tx1">
                  <a:lumMod val="85000"/>
                  <a:lumOff val="15000"/>
                </a:schemeClr>
              </a:gs>
            </a:gsLst>
            <a:lin ang="5400000" scaled="0"/>
          </a:gradFill>
          <a:latin typeface="+mn-lt"/>
          <a:ea typeface="ＭＳ Ｐゴシック" charset="-128"/>
          <a:cs typeface="+mn-cs"/>
        </a:defRPr>
      </a:lvl4pPr>
      <a:lvl5pPr marL="1720850" indent="-349250" algn="l" rtl="0" eaLnBrk="0" fontAlgn="base" hangingPunct="0">
        <a:spcBef>
          <a:spcPct val="20000"/>
        </a:spcBef>
        <a:spcAft>
          <a:spcPct val="0"/>
        </a:spcAft>
        <a:buSzPct val="80000"/>
        <a:buFont typeface="Wingdings" charset="2"/>
        <a:buChar char="l"/>
        <a:defRPr kern="1200">
          <a:gradFill>
            <a:gsLst>
              <a:gs pos="50000">
                <a:schemeClr val="tx1">
                  <a:lumMod val="65000"/>
                  <a:lumOff val="35000"/>
                </a:schemeClr>
              </a:gs>
              <a:gs pos="100000">
                <a:schemeClr val="tx1">
                  <a:lumMod val="85000"/>
                  <a:lumOff val="15000"/>
                </a:schemeClr>
              </a:gs>
            </a:gsLst>
            <a:lin ang="5400000" scaled="0"/>
          </a:gra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 Id="rId3"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 Id="rId3"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eg"/><Relationship Id="rId3" Type="http://schemas.openxmlformats.org/officeDocument/2006/relationships/image" Target="../media/image4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wmf"/><Relationship Id="rId4" Type="http://schemas.openxmlformats.org/officeDocument/2006/relationships/image" Target="../media/image48.png"/><Relationship Id="rId1" Type="http://schemas.openxmlformats.org/officeDocument/2006/relationships/slideLayout" Target="../slideLayouts/slideLayout8.xml"/><Relationship Id="rId2" Type="http://schemas.openxmlformats.org/officeDocument/2006/relationships/image" Target="../media/image4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jpeg"/><Relationship Id="rId3" Type="http://schemas.openxmlformats.org/officeDocument/2006/relationships/image" Target="../media/image6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Microsoft_Word_97_-_2004_Document1.doc"/></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7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239268" y="0"/>
            <a:ext cx="7827264" cy="1219200"/>
          </a:xfrm>
        </p:spPr>
        <p:txBody>
          <a:bodyPr>
            <a:normAutofit fontScale="90000"/>
          </a:bodyPr>
          <a:lstStyle/>
          <a:p>
            <a:r>
              <a:rPr lang="en-US" sz="3600" dirty="0" smtClean="0"/>
              <a:t>A History of California </a:t>
            </a:r>
            <a:r>
              <a:rPr lang="en-US" sz="3600" dirty="0"/>
              <a:t>Climate</a:t>
            </a:r>
            <a:r>
              <a:rPr lang="en-US" sz="3600" dirty="0" smtClean="0"/>
              <a:t> Extremes: Clues from San </a:t>
            </a:r>
            <a:r>
              <a:rPr lang="en-US" sz="3600" dirty="0"/>
              <a:t>Francisco </a:t>
            </a:r>
            <a:r>
              <a:rPr lang="en-US" sz="3600" dirty="0" smtClean="0"/>
              <a:t>Bay Sediments</a:t>
            </a:r>
            <a:endParaRPr lang="en-US" sz="3600" dirty="0"/>
          </a:p>
        </p:txBody>
      </p:sp>
      <p:pic>
        <p:nvPicPr>
          <p:cNvPr id="4" name="Picture 3"/>
          <p:cNvPicPr>
            <a:picLocks noChangeAspect="1"/>
          </p:cNvPicPr>
          <p:nvPr/>
        </p:nvPicPr>
        <p:blipFill>
          <a:blip r:embed="rId2"/>
          <a:srcRect/>
          <a:stretch>
            <a:fillRect/>
          </a:stretch>
        </p:blipFill>
        <p:spPr bwMode="auto">
          <a:xfrm>
            <a:off x="5201958" y="1333500"/>
            <a:ext cx="3732875" cy="5524500"/>
          </a:xfrm>
          <a:prstGeom prst="rect">
            <a:avLst/>
          </a:prstGeom>
          <a:noFill/>
          <a:ln w="9525">
            <a:noFill/>
            <a:miter lim="800000"/>
            <a:headEnd/>
            <a:tailEnd/>
          </a:ln>
        </p:spPr>
      </p:pic>
      <p:sp>
        <p:nvSpPr>
          <p:cNvPr id="6" name="Rectangle 5"/>
          <p:cNvSpPr/>
          <p:nvPr/>
        </p:nvSpPr>
        <p:spPr>
          <a:xfrm>
            <a:off x="0" y="1389033"/>
            <a:ext cx="4051300" cy="6124754"/>
          </a:xfrm>
          <a:prstGeom prst="rect">
            <a:avLst/>
          </a:prstGeom>
        </p:spPr>
        <p:txBody>
          <a:bodyPr wrap="square">
            <a:spAutoFit/>
          </a:bodyPr>
          <a:lstStyle/>
          <a:p>
            <a:pPr algn="ctr"/>
            <a:endParaRPr lang="en-US" sz="2800" b="0" u="none" dirty="0" smtClean="0">
              <a:solidFill>
                <a:schemeClr val="tx1"/>
              </a:solidFill>
            </a:endParaRPr>
          </a:p>
          <a:p>
            <a:pPr algn="ctr"/>
            <a:endParaRPr lang="en-US" sz="2800" b="0" u="none" dirty="0" smtClean="0">
              <a:solidFill>
                <a:schemeClr val="tx1"/>
              </a:solidFill>
            </a:endParaRPr>
          </a:p>
          <a:p>
            <a:pPr algn="ctr"/>
            <a:r>
              <a:rPr lang="en-US" sz="2800" b="0" u="none" dirty="0" smtClean="0">
                <a:solidFill>
                  <a:schemeClr val="tx1"/>
                </a:solidFill>
              </a:rPr>
              <a:t>Dr. B. Lynn Ingram</a:t>
            </a:r>
          </a:p>
          <a:p>
            <a:pPr algn="ctr"/>
            <a:r>
              <a:rPr lang="en-US" sz="2800" b="0" u="none" dirty="0" smtClean="0">
                <a:solidFill>
                  <a:schemeClr val="tx1"/>
                </a:solidFill>
              </a:rPr>
              <a:t>Professor, UC Berkeley</a:t>
            </a:r>
          </a:p>
          <a:p>
            <a:pPr algn="ctr"/>
            <a:endParaRPr lang="en-US" sz="2800" b="0" u="none" dirty="0" smtClean="0">
              <a:solidFill>
                <a:schemeClr val="tx1"/>
              </a:solidFill>
            </a:endParaRPr>
          </a:p>
          <a:p>
            <a:pPr algn="ctr"/>
            <a:r>
              <a:rPr lang="en-US" sz="2800" b="0" u="none" dirty="0" smtClean="0">
                <a:solidFill>
                  <a:schemeClr val="tx1"/>
                </a:solidFill>
              </a:rPr>
              <a:t>Dr. Frances Malamud-Roam</a:t>
            </a:r>
          </a:p>
          <a:p>
            <a:pPr algn="ctr"/>
            <a:r>
              <a:rPr lang="en-US" sz="2800" b="0" u="none" dirty="0" smtClean="0">
                <a:solidFill>
                  <a:schemeClr val="tx1"/>
                </a:solidFill>
              </a:rPr>
              <a:t>Senior Environmental Planner, Caltrans</a:t>
            </a:r>
          </a:p>
          <a:p>
            <a:pPr algn="ctr"/>
            <a:endParaRPr lang="en-US" sz="2800" b="0" u="none" dirty="0" smtClean="0">
              <a:solidFill>
                <a:schemeClr val="tx1"/>
              </a:solidFill>
            </a:endParaRPr>
          </a:p>
          <a:p>
            <a:pPr algn="ctr"/>
            <a:r>
              <a:rPr lang="en-US" sz="2800" b="0" u="none" dirty="0" smtClean="0">
                <a:solidFill>
                  <a:schemeClr val="tx1"/>
                </a:solidFill>
              </a:rPr>
              <a:t/>
            </a:r>
            <a:br>
              <a:rPr lang="en-US" sz="2800" b="0" u="none" dirty="0" smtClean="0">
                <a:solidFill>
                  <a:schemeClr val="tx1"/>
                </a:solidFill>
              </a:rPr>
            </a:br>
            <a:endParaRPr lang="en-US" sz="2800" b="0" u="none" dirty="0" smtClean="0">
              <a:solidFill>
                <a:schemeClr val="tx1"/>
              </a:solidFill>
            </a:endParaRPr>
          </a:p>
          <a:p>
            <a:pPr algn="ctr"/>
            <a:r>
              <a:rPr lang="en-US" sz="2800" b="0" u="none" dirty="0" smtClean="0">
                <a:solidFill>
                  <a:schemeClr val="tx1"/>
                </a:solidFill>
              </a:rPr>
              <a:t/>
            </a:r>
            <a:br>
              <a:rPr lang="en-US" sz="2800" b="0" u="none" dirty="0" smtClean="0">
                <a:solidFill>
                  <a:schemeClr val="tx1"/>
                </a:solidFill>
              </a:rPr>
            </a:br>
            <a:endParaRPr lang="en-US" sz="2800" b="0" u="none"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6800"/>
            <a:ext cx="7313613" cy="1263650"/>
          </a:xfrm>
        </p:spPr>
        <p:txBody>
          <a:bodyPr/>
          <a:lstStyle/>
          <a:p>
            <a:r>
              <a:rPr lang="en-US" sz="4400" dirty="0" smtClean="0"/>
              <a:t>What have we learned by looking at California’s past history of climate?</a:t>
            </a:r>
            <a:endParaRPr lang="en-US" sz="4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8210" y="1727200"/>
            <a:ext cx="8914190" cy="3403600"/>
          </a:xfrm>
          <a:prstGeom prst="rect">
            <a:avLst/>
          </a:prstGeom>
        </p:spPr>
      </p:pic>
      <p:sp>
        <p:nvSpPr>
          <p:cNvPr id="5" name="TextBox 4"/>
          <p:cNvSpPr txBox="1"/>
          <p:nvPr/>
        </p:nvSpPr>
        <p:spPr>
          <a:xfrm>
            <a:off x="2108200" y="1104901"/>
            <a:ext cx="5842000" cy="830997"/>
          </a:xfrm>
          <a:prstGeom prst="rect">
            <a:avLst/>
          </a:prstGeom>
          <a:noFill/>
        </p:spPr>
        <p:txBody>
          <a:bodyPr wrap="square" rtlCol="0">
            <a:spAutoFit/>
          </a:bodyPr>
          <a:lstStyle/>
          <a:p>
            <a:r>
              <a:rPr lang="en-US" dirty="0" smtClean="0"/>
              <a:t>Glacial				Interglacial		</a:t>
            </a:r>
            <a:endParaRPr lang="en-US" dirty="0"/>
          </a:p>
        </p:txBody>
      </p:sp>
      <p:sp>
        <p:nvSpPr>
          <p:cNvPr id="6" name="TextBox 5"/>
          <p:cNvSpPr txBox="1"/>
          <p:nvPr/>
        </p:nvSpPr>
        <p:spPr>
          <a:xfrm>
            <a:off x="152326" y="0"/>
            <a:ext cx="8890074" cy="523220"/>
          </a:xfrm>
          <a:prstGeom prst="rect">
            <a:avLst/>
          </a:prstGeom>
          <a:noFill/>
        </p:spPr>
        <p:txBody>
          <a:bodyPr wrap="none" rtlCol="0">
            <a:spAutoFit/>
          </a:bodyPr>
          <a:lstStyle/>
          <a:p>
            <a:r>
              <a:rPr lang="en-US" sz="2800" dirty="0" smtClean="0"/>
              <a:t>Pleistocene Climate Cycles (2.5 million years to the present)</a:t>
            </a:r>
            <a:endParaRPr lang="en-US" sz="2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352550"/>
            <a:ext cx="8953501" cy="349889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228600" y="0"/>
            <a:ext cx="8521700" cy="673100"/>
          </a:xfrm>
        </p:spPr>
        <p:txBody>
          <a:bodyPr>
            <a:normAutofit fontScale="90000"/>
          </a:bodyPr>
          <a:lstStyle/>
          <a:p>
            <a:r>
              <a:rPr lang="en-US" sz="2800" dirty="0"/>
              <a:t>San Francisco Bay:</a:t>
            </a:r>
            <a:r>
              <a:rPr lang="en-US" sz="2800" dirty="0" smtClean="0"/>
              <a:t> only an estuary during HIGH sea level</a:t>
            </a:r>
            <a:endParaRPr lang="en-US" dirty="0"/>
          </a:p>
        </p:txBody>
      </p:sp>
      <p:sp>
        <p:nvSpPr>
          <p:cNvPr id="4" name="Subtitle 3"/>
          <p:cNvSpPr>
            <a:spLocks noGrp="1"/>
          </p:cNvSpPr>
          <p:nvPr>
            <p:ph type="subTitle" idx="1"/>
          </p:nvPr>
        </p:nvSpPr>
        <p:spPr/>
        <p:txBody>
          <a:bodyPr/>
          <a:lstStyle/>
          <a:p>
            <a:endParaRPr lang="en-US"/>
          </a:p>
        </p:txBody>
      </p:sp>
      <p:pic>
        <p:nvPicPr>
          <p:cNvPr id="39939" name="Picture 4" descr="SF Bay 1(mod)"/>
          <p:cNvPicPr>
            <a:picLocks noChangeAspect="1" noChangeArrowheads="1"/>
          </p:cNvPicPr>
          <p:nvPr/>
        </p:nvPicPr>
        <p:blipFill>
          <a:blip r:embed="rId3">
            <a:lum bright="18000" contrast="30000"/>
          </a:blip>
          <a:srcRect/>
          <a:stretch>
            <a:fillRect/>
          </a:stretch>
        </p:blipFill>
        <p:spPr bwMode="auto">
          <a:xfrm>
            <a:off x="0" y="1606550"/>
            <a:ext cx="4279900" cy="3667875"/>
          </a:xfrm>
          <a:prstGeom prst="rect">
            <a:avLst/>
          </a:prstGeom>
          <a:noFill/>
          <a:ln w="9525">
            <a:noFill/>
            <a:miter lim="800000"/>
            <a:headEnd/>
            <a:tailEnd/>
          </a:ln>
        </p:spPr>
      </p:pic>
      <p:pic>
        <p:nvPicPr>
          <p:cNvPr id="5" name="Picture 2" descr="sfbay18Kshores"/>
          <p:cNvPicPr>
            <a:picLocks noChangeAspect="1" noChangeArrowheads="1"/>
          </p:cNvPicPr>
          <p:nvPr/>
        </p:nvPicPr>
        <p:blipFill>
          <a:blip r:embed="rId4"/>
          <a:srcRect/>
          <a:stretch>
            <a:fillRect/>
          </a:stretch>
        </p:blipFill>
        <p:spPr bwMode="auto">
          <a:xfrm>
            <a:off x="4364976" y="1841500"/>
            <a:ext cx="4779024" cy="3244924"/>
          </a:xfrm>
          <a:prstGeom prst="rect">
            <a:avLst/>
          </a:prstGeom>
          <a:noFill/>
          <a:ln w="9525">
            <a:noFill/>
            <a:miter lim="800000"/>
            <a:headEnd/>
            <a:tailEnd/>
          </a:ln>
        </p:spPr>
      </p:pic>
      <p:sp>
        <p:nvSpPr>
          <p:cNvPr id="6" name="TextBox 5"/>
          <p:cNvSpPr txBox="1"/>
          <p:nvPr/>
        </p:nvSpPr>
        <p:spPr>
          <a:xfrm>
            <a:off x="1435100" y="1054101"/>
            <a:ext cx="5842000" cy="830997"/>
          </a:xfrm>
          <a:prstGeom prst="rect">
            <a:avLst/>
          </a:prstGeom>
          <a:noFill/>
        </p:spPr>
        <p:txBody>
          <a:bodyPr wrap="square" rtlCol="0">
            <a:spAutoFit/>
          </a:bodyPr>
          <a:lstStyle/>
          <a:p>
            <a:r>
              <a:rPr lang="en-US" dirty="0" smtClean="0"/>
              <a:t>Interglacial			             Glacial		</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a:srcRect/>
          <a:stretch>
            <a:fillRect/>
          </a:stretch>
        </p:blipFill>
        <p:spPr bwMode="auto">
          <a:xfrm>
            <a:off x="4432300" y="3627120"/>
            <a:ext cx="4711700" cy="3230880"/>
          </a:xfrm>
          <a:prstGeom prst="rect">
            <a:avLst/>
          </a:prstGeom>
          <a:noFill/>
          <a:ln w="9525">
            <a:noFill/>
            <a:miter lim="800000"/>
            <a:headEnd/>
            <a:tailEnd/>
          </a:ln>
        </p:spPr>
      </p:pic>
      <p:sp>
        <p:nvSpPr>
          <p:cNvPr id="555014" name="Text Box 6"/>
          <p:cNvSpPr txBox="1">
            <a:spLocks noChangeArrowheads="1"/>
          </p:cNvSpPr>
          <p:nvPr/>
        </p:nvSpPr>
        <p:spPr bwMode="auto">
          <a:xfrm>
            <a:off x="4364377" y="965200"/>
            <a:ext cx="4779623" cy="1200328"/>
          </a:xfrm>
          <a:prstGeom prst="rect">
            <a:avLst/>
          </a:prstGeom>
          <a:noFill/>
          <a:ln w="9525">
            <a:noFill/>
            <a:miter lim="800000"/>
            <a:headEnd/>
            <a:tailEnd/>
          </a:ln>
          <a:effectLst/>
        </p:spPr>
        <p:txBody>
          <a:bodyPr wrap="square">
            <a:prstTxWarp prst="textNoShape">
              <a:avLst/>
            </a:prstTxWarp>
            <a:spAutoFit/>
          </a:bodyPr>
          <a:lstStyle/>
          <a:p>
            <a:pPr>
              <a:defRPr/>
            </a:pPr>
            <a:r>
              <a:rPr lang="en-US" u="none" dirty="0">
                <a:solidFill>
                  <a:schemeClr val="tx1"/>
                </a:solidFill>
                <a:effectLst>
                  <a:outerShdw blurRad="38100" dist="38100" dir="2700000" algn="tl">
                    <a:srgbClr val="FFFFFF"/>
                  </a:outerShdw>
                </a:effectLst>
              </a:rPr>
              <a:t>Sediment cores from San Francisco Bay</a:t>
            </a:r>
            <a:r>
              <a:rPr lang="en-US" u="none" dirty="0" smtClean="0">
                <a:solidFill>
                  <a:schemeClr val="tx1"/>
                </a:solidFill>
                <a:effectLst>
                  <a:outerShdw blurRad="38100" dist="38100" dir="2700000" algn="tl">
                    <a:srgbClr val="FFFFFF"/>
                  </a:outerShdw>
                </a:effectLst>
              </a:rPr>
              <a:t> record of past </a:t>
            </a:r>
            <a:r>
              <a:rPr lang="en-US" dirty="0" smtClean="0">
                <a:effectLst>
                  <a:outerShdw blurRad="38100" dist="38100" dir="2700000" algn="tl">
                    <a:srgbClr val="FFFFFF"/>
                  </a:outerShdw>
                </a:effectLst>
              </a:rPr>
              <a:t>estuaries and climate</a:t>
            </a:r>
            <a:r>
              <a:rPr lang="en-US" dirty="0" smtClean="0">
                <a:effectLst>
                  <a:outerShdw blurRad="38100" dist="38100" dir="2700000" algn="tl">
                    <a:srgbClr val="000000"/>
                  </a:outerShdw>
                </a:effectLst>
              </a:rPr>
              <a:t> </a:t>
            </a:r>
            <a:endParaRPr lang="en-US" dirty="0">
              <a:effectLst>
                <a:outerShdw blurRad="38100" dist="38100" dir="2700000" algn="tl">
                  <a:srgbClr val="000000"/>
                </a:outerShdw>
              </a:effectLst>
            </a:endParaRPr>
          </a:p>
        </p:txBody>
      </p:sp>
      <p:pic>
        <p:nvPicPr>
          <p:cNvPr id="5" name="Picture 4"/>
          <p:cNvPicPr>
            <a:picLocks noChangeAspect="1"/>
          </p:cNvPicPr>
          <p:nvPr/>
        </p:nvPicPr>
        <p:blipFill>
          <a:blip r:embed="rId4"/>
          <a:stretch>
            <a:fillRect/>
          </a:stretch>
        </p:blipFill>
        <p:spPr>
          <a:xfrm>
            <a:off x="0" y="806450"/>
            <a:ext cx="4229100" cy="605999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2" descr="sfbay-xsection1"/>
          <p:cNvPicPr>
            <a:picLocks noChangeAspect="1" noChangeArrowheads="1"/>
          </p:cNvPicPr>
          <p:nvPr/>
        </p:nvPicPr>
        <p:blipFill>
          <a:blip r:embed="rId3"/>
          <a:srcRect/>
          <a:stretch>
            <a:fillRect/>
          </a:stretch>
        </p:blipFill>
        <p:spPr bwMode="auto">
          <a:xfrm>
            <a:off x="1963738" y="0"/>
            <a:ext cx="7180262" cy="6742113"/>
          </a:xfrm>
          <a:prstGeom prst="rect">
            <a:avLst/>
          </a:prstGeom>
          <a:noFill/>
          <a:ln w="9525">
            <a:noFill/>
            <a:miter lim="800000"/>
            <a:headEnd/>
            <a:tailEnd/>
          </a:ln>
        </p:spPr>
      </p:pic>
      <p:sp>
        <p:nvSpPr>
          <p:cNvPr id="3" name="TextBox 2"/>
          <p:cNvSpPr txBox="1"/>
          <p:nvPr/>
        </p:nvSpPr>
        <p:spPr>
          <a:xfrm>
            <a:off x="0" y="0"/>
            <a:ext cx="2260600" cy="954107"/>
          </a:xfrm>
          <a:prstGeom prst="rect">
            <a:avLst/>
          </a:prstGeom>
          <a:noFill/>
        </p:spPr>
        <p:txBody>
          <a:bodyPr wrap="square" rtlCol="0">
            <a:spAutoFit/>
          </a:bodyPr>
          <a:lstStyle/>
          <a:p>
            <a:r>
              <a:rPr lang="en-US" sz="2800" dirty="0" smtClean="0"/>
              <a:t>Doris Sloan</a:t>
            </a:r>
          </a:p>
          <a:p>
            <a:r>
              <a:rPr lang="en-US" sz="2800" dirty="0" smtClean="0"/>
              <a:t>Brian Atwater</a:t>
            </a:r>
            <a:endParaRPr lang="en-US" sz="2800" dirty="0"/>
          </a:p>
        </p:txBody>
      </p:sp>
      <p:pic>
        <p:nvPicPr>
          <p:cNvPr id="6" name="Picture 5"/>
          <p:cNvPicPr>
            <a:picLocks noChangeAspect="1"/>
          </p:cNvPicPr>
          <p:nvPr/>
        </p:nvPicPr>
        <p:blipFill>
          <a:blip r:embed="rId4"/>
          <a:stretch>
            <a:fillRect/>
          </a:stretch>
        </p:blipFill>
        <p:spPr>
          <a:xfrm>
            <a:off x="0" y="4953657"/>
            <a:ext cx="2959100" cy="190434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991754" y="872837"/>
            <a:ext cx="7137401" cy="3804370"/>
          </a:xfrm>
          <a:prstGeom prst="rect">
            <a:avLst/>
          </a:prstGeom>
        </p:spPr>
      </p:pic>
      <p:sp>
        <p:nvSpPr>
          <p:cNvPr id="5" name="TextBox 4"/>
          <p:cNvSpPr txBox="1"/>
          <p:nvPr/>
        </p:nvSpPr>
        <p:spPr>
          <a:xfrm>
            <a:off x="2006600" y="342900"/>
            <a:ext cx="2201594" cy="461665"/>
          </a:xfrm>
          <a:prstGeom prst="rect">
            <a:avLst/>
          </a:prstGeom>
          <a:noFill/>
        </p:spPr>
        <p:txBody>
          <a:bodyPr wrap="none" rtlCol="0">
            <a:spAutoFit/>
          </a:bodyPr>
          <a:lstStyle/>
          <a:p>
            <a:r>
              <a:rPr lang="en-US" dirty="0" smtClean="0"/>
              <a:t>Previous ice age</a:t>
            </a:r>
            <a:endParaRPr lang="en-US" dirty="0"/>
          </a:p>
        </p:txBody>
      </p:sp>
      <p:sp>
        <p:nvSpPr>
          <p:cNvPr id="9" name="TextBox 8"/>
          <p:cNvSpPr txBox="1"/>
          <p:nvPr/>
        </p:nvSpPr>
        <p:spPr>
          <a:xfrm>
            <a:off x="5118100" y="342900"/>
            <a:ext cx="1563499" cy="461665"/>
          </a:xfrm>
          <a:prstGeom prst="rect">
            <a:avLst/>
          </a:prstGeom>
          <a:noFill/>
        </p:spPr>
        <p:txBody>
          <a:bodyPr wrap="none" rtlCol="0">
            <a:spAutoFit/>
          </a:bodyPr>
          <a:lstStyle/>
          <a:p>
            <a:r>
              <a:rPr lang="en-US" dirty="0" smtClean="0"/>
              <a:t>interglacial</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srcRect/>
          <a:stretch>
            <a:fillRect/>
          </a:stretch>
        </p:blipFill>
        <p:spPr bwMode="auto">
          <a:xfrm>
            <a:off x="1489075" y="165100"/>
            <a:ext cx="5776913" cy="6446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2" descr="sfbay18Kshores"/>
          <p:cNvPicPr>
            <a:picLocks noChangeAspect="1" noChangeArrowheads="1"/>
          </p:cNvPicPr>
          <p:nvPr/>
        </p:nvPicPr>
        <p:blipFill>
          <a:blip r:embed="rId3"/>
          <a:srcRect/>
          <a:stretch>
            <a:fillRect/>
          </a:stretch>
        </p:blipFill>
        <p:spPr bwMode="auto">
          <a:xfrm>
            <a:off x="0" y="0"/>
            <a:ext cx="9144000" cy="6208713"/>
          </a:xfrm>
          <a:prstGeom prst="rect">
            <a:avLst/>
          </a:prstGeom>
          <a:noFill/>
          <a:ln w="9525">
            <a:noFill/>
            <a:miter lim="800000"/>
            <a:headEnd/>
            <a:tailEnd/>
          </a:ln>
        </p:spPr>
      </p:pic>
      <p:sp>
        <p:nvSpPr>
          <p:cNvPr id="532483" name="Text Box 3"/>
          <p:cNvSpPr txBox="1">
            <a:spLocks noChangeArrowheads="1"/>
          </p:cNvSpPr>
          <p:nvPr/>
        </p:nvSpPr>
        <p:spPr bwMode="auto">
          <a:xfrm>
            <a:off x="71438" y="6324600"/>
            <a:ext cx="9072562" cy="533400"/>
          </a:xfrm>
          <a:prstGeom prst="rect">
            <a:avLst/>
          </a:prstGeom>
          <a:noFill/>
          <a:ln w="9525">
            <a:noFill/>
            <a:miter lim="800000"/>
            <a:headEnd/>
            <a:tailEnd/>
          </a:ln>
          <a:effectLst/>
        </p:spPr>
        <p:txBody>
          <a:bodyPr wrap="none">
            <a:prstTxWarp prst="textNoShape">
              <a:avLst/>
            </a:prstTxWarp>
            <a:spAutoFit/>
          </a:bodyPr>
          <a:lstStyle/>
          <a:p>
            <a:pPr>
              <a:defRPr/>
            </a:pPr>
            <a:r>
              <a:rPr lang="en-US" sz="2900" u="none">
                <a:solidFill>
                  <a:schemeClr val="tx1"/>
                </a:solidFill>
                <a:effectLst>
                  <a:outerShdw blurRad="38100" dist="38100" dir="2700000" algn="tl">
                    <a:srgbClr val="FFFFFF"/>
                  </a:outerShdw>
                </a:effectLst>
              </a:rPr>
              <a:t>18,000: sea level 120 meters lower, shoreline 19 miles out</a:t>
            </a:r>
            <a:endParaRPr lang="en-US">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381000" y="228600"/>
            <a:ext cx="8382000" cy="1143000"/>
          </a:xfrm>
        </p:spPr>
        <p:txBody>
          <a:bodyPr/>
          <a:lstStyle/>
          <a:p>
            <a:pPr>
              <a:defRPr/>
            </a:pPr>
            <a:r>
              <a:rPr lang="en-US" sz="3700" b="1">
                <a:solidFill>
                  <a:schemeClr val="tx1"/>
                </a:solidFill>
                <a:latin typeface="Palatino" charset="0"/>
                <a:ea typeface="+mj-ea"/>
                <a:cs typeface="+mj-cs"/>
              </a:rPr>
              <a:t>Sea level rise: 18,000 years - present (120 meters)</a:t>
            </a:r>
            <a:endParaRPr lang="en-US" b="1">
              <a:solidFill>
                <a:schemeClr val="tx1"/>
              </a:solidFill>
              <a:effectLst>
                <a:outerShdw blurRad="38100" dist="38100" dir="2700000" algn="tl">
                  <a:srgbClr val="FFFFFF"/>
                </a:outerShdw>
              </a:effectLst>
              <a:latin typeface="Palatino" charset="0"/>
              <a:ea typeface="+mj-ea"/>
              <a:cs typeface="+mj-cs"/>
            </a:endParaRPr>
          </a:p>
        </p:txBody>
      </p:sp>
      <p:pic>
        <p:nvPicPr>
          <p:cNvPr id="6" name="Picture 5"/>
          <p:cNvPicPr>
            <a:picLocks noChangeAspect="1"/>
          </p:cNvPicPr>
          <p:nvPr/>
        </p:nvPicPr>
        <p:blipFill>
          <a:blip r:embed="rId3"/>
          <a:stretch>
            <a:fillRect/>
          </a:stretch>
        </p:blipFill>
        <p:spPr>
          <a:xfrm>
            <a:off x="876300" y="1733549"/>
            <a:ext cx="7353300" cy="50186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1"/>
          <p:cNvSpPr txBox="1">
            <a:spLocks/>
          </p:cNvSpPr>
          <p:nvPr/>
        </p:nvSpPr>
        <p:spPr>
          <a:xfrm>
            <a:off x="0" y="0"/>
            <a:ext cx="9144000" cy="2209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prstClr val="black"/>
                </a:solidFill>
              </a:rPr>
              <a:t>Questions addressed in the book:</a:t>
            </a:r>
            <a:endParaRPr lang="en-US" b="1" dirty="0">
              <a:solidFill>
                <a:prstClr val="black"/>
              </a:solidFill>
            </a:endParaRPr>
          </a:p>
        </p:txBody>
      </p:sp>
      <p:sp>
        <p:nvSpPr>
          <p:cNvPr id="4" name="TextBox 3"/>
          <p:cNvSpPr txBox="1"/>
          <p:nvPr/>
        </p:nvSpPr>
        <p:spPr>
          <a:xfrm>
            <a:off x="165100" y="1422400"/>
            <a:ext cx="8775700" cy="5078314"/>
          </a:xfrm>
          <a:prstGeom prst="rect">
            <a:avLst/>
          </a:prstGeom>
          <a:noFill/>
        </p:spPr>
        <p:txBody>
          <a:bodyPr wrap="square" rtlCol="0">
            <a:spAutoFit/>
          </a:bodyPr>
          <a:lstStyle/>
          <a:p>
            <a:pPr marL="571500" indent="-571500">
              <a:buFont typeface="Arial" panose="020B0604020202020204" pitchFamily="34" charset="0"/>
              <a:buChar char="•"/>
            </a:pPr>
            <a:endParaRPr lang="en-US" sz="3600" i="1" dirty="0" smtClean="0">
              <a:solidFill>
                <a:prstClr val="black"/>
              </a:solidFill>
            </a:endParaRPr>
          </a:p>
          <a:p>
            <a:pPr marL="571500" indent="-571500"/>
            <a:r>
              <a:rPr lang="en-US" sz="3600" dirty="0" smtClean="0">
                <a:solidFill>
                  <a:prstClr val="black"/>
                </a:solidFill>
              </a:rPr>
              <a:t>Based on sedimentary records from San Francisco Bay:</a:t>
            </a:r>
          </a:p>
          <a:p>
            <a:pPr marL="571500" indent="-571500">
              <a:buFont typeface="Arial" panose="020B0604020202020204" pitchFamily="34" charset="0"/>
              <a:buChar char="•"/>
            </a:pPr>
            <a:r>
              <a:rPr lang="en-US" sz="3600" dirty="0" smtClean="0">
                <a:solidFill>
                  <a:prstClr val="black"/>
                </a:solidFill>
              </a:rPr>
              <a:t>How </a:t>
            </a:r>
            <a:r>
              <a:rPr lang="en-US" sz="3600" dirty="0">
                <a:solidFill>
                  <a:prstClr val="black"/>
                </a:solidFill>
              </a:rPr>
              <a:t>much does climate vary naturally?</a:t>
            </a:r>
          </a:p>
          <a:p>
            <a:pPr marL="571500" indent="-571500">
              <a:buFont typeface="Arial" panose="020B0604020202020204" pitchFamily="34" charset="0"/>
              <a:buChar char="•"/>
            </a:pPr>
            <a:r>
              <a:rPr lang="en-US" sz="3600" dirty="0">
                <a:solidFill>
                  <a:prstClr val="black"/>
                </a:solidFill>
              </a:rPr>
              <a:t>How</a:t>
            </a:r>
            <a:r>
              <a:rPr lang="en-US" sz="3600" dirty="0" smtClean="0">
                <a:solidFill>
                  <a:prstClr val="black"/>
                </a:solidFill>
              </a:rPr>
              <a:t> frequent and severe were past droughts, fires, and floods?</a:t>
            </a:r>
          </a:p>
          <a:p>
            <a:pPr marL="571500" indent="-571500">
              <a:buFont typeface="Arial" panose="020B0604020202020204" pitchFamily="34" charset="0"/>
              <a:buChar char="•"/>
            </a:pPr>
            <a:r>
              <a:rPr lang="en-US" sz="3600" dirty="0" smtClean="0">
                <a:solidFill>
                  <a:prstClr val="black"/>
                </a:solidFill>
              </a:rPr>
              <a:t>How did they impact past human societies?</a:t>
            </a:r>
          </a:p>
          <a:p>
            <a:pPr marL="571500" indent="-571500">
              <a:buFont typeface="Arial" panose="020B0604020202020204" pitchFamily="34" charset="0"/>
              <a:buChar char="•"/>
            </a:pPr>
            <a:r>
              <a:rPr lang="en-US" sz="3600" dirty="0" smtClean="0">
                <a:solidFill>
                  <a:prstClr val="black"/>
                </a:solidFill>
              </a:rPr>
              <a:t>How did past warming impact water</a:t>
            </a:r>
          </a:p>
          <a:p>
            <a:pPr marL="571500" indent="-571500"/>
            <a:r>
              <a:rPr lang="en-US" sz="3600" dirty="0" smtClean="0">
                <a:solidFill>
                  <a:prstClr val="black"/>
                </a:solidFill>
              </a:rPr>
              <a:t>	resources?</a:t>
            </a:r>
            <a:r>
              <a:rPr lang="en-US" sz="3600" i="1" dirty="0" smtClean="0">
                <a:solidFill>
                  <a:prstClr val="black"/>
                </a:solidFill>
              </a:rPr>
              <a:t> </a:t>
            </a:r>
            <a:endParaRPr lang="en-US" sz="3600" i="1" dirty="0">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290875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Picture 2" descr="sfbayshoreline"/>
          <p:cNvPicPr>
            <a:picLocks noChangeAspect="1" noChangeArrowheads="1"/>
          </p:cNvPicPr>
          <p:nvPr/>
        </p:nvPicPr>
        <p:blipFill>
          <a:blip r:embed="rId3"/>
          <a:srcRect/>
          <a:stretch>
            <a:fillRect/>
          </a:stretch>
        </p:blipFill>
        <p:spPr bwMode="auto">
          <a:xfrm>
            <a:off x="749300" y="254000"/>
            <a:ext cx="7747000" cy="6497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558800" y="0"/>
            <a:ext cx="7825232" cy="711200"/>
          </a:xfrm>
        </p:spPr>
        <p:txBody>
          <a:bodyPr>
            <a:normAutofit fontScale="90000"/>
          </a:bodyPr>
          <a:lstStyle/>
          <a:p>
            <a:r>
              <a:rPr lang="en-US" sz="2800" dirty="0"/>
              <a:t>San Francisco Bay: filled to present level 5000 years ago</a:t>
            </a:r>
            <a:endParaRPr lang="en-US" dirty="0"/>
          </a:p>
        </p:txBody>
      </p:sp>
      <p:sp>
        <p:nvSpPr>
          <p:cNvPr id="4" name="Subtitle 3"/>
          <p:cNvSpPr>
            <a:spLocks noGrp="1"/>
          </p:cNvSpPr>
          <p:nvPr>
            <p:ph type="subTitle" idx="1"/>
          </p:nvPr>
        </p:nvSpPr>
        <p:spPr/>
        <p:txBody>
          <a:bodyPr/>
          <a:lstStyle/>
          <a:p>
            <a:endParaRPr lang="en-US"/>
          </a:p>
        </p:txBody>
      </p:sp>
      <p:pic>
        <p:nvPicPr>
          <p:cNvPr id="39939" name="Picture 4" descr="SF Bay 1(mod)"/>
          <p:cNvPicPr>
            <a:picLocks noChangeAspect="1" noChangeArrowheads="1"/>
          </p:cNvPicPr>
          <p:nvPr/>
        </p:nvPicPr>
        <p:blipFill>
          <a:blip r:embed="rId3">
            <a:lum bright="18000" contrast="30000"/>
          </a:blip>
          <a:srcRect/>
          <a:stretch>
            <a:fillRect/>
          </a:stretch>
        </p:blipFill>
        <p:spPr bwMode="auto">
          <a:xfrm>
            <a:off x="1498600" y="1212850"/>
            <a:ext cx="6350000" cy="544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97346" y="1489363"/>
            <a:ext cx="8010236" cy="1263650"/>
          </a:xfrm>
        </p:spPr>
        <p:txBody>
          <a:bodyPr/>
          <a:lstStyle/>
          <a:p>
            <a:r>
              <a:rPr lang="en-US" sz="4000" dirty="0" smtClean="0"/>
              <a:t>California droughts:</a:t>
            </a:r>
            <a:br>
              <a:rPr lang="en-US" sz="4000" dirty="0" smtClean="0"/>
            </a:br>
            <a:r>
              <a:rPr lang="en-US" sz="4000" dirty="0" smtClean="0"/>
              <a:t/>
            </a:r>
            <a:br>
              <a:rPr lang="en-US" sz="4000" dirty="0" smtClean="0"/>
            </a:br>
            <a:r>
              <a:rPr lang="en-US" sz="4000" dirty="0" smtClean="0"/>
              <a:t>How frequent and severe were past droughts? </a:t>
            </a:r>
            <a:endParaRPr lang="en-US" sz="4000"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536120" y="415636"/>
            <a:ext cx="8607880" cy="458816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87338"/>
            <a:ext cx="5003800" cy="5453062"/>
          </a:xfrm>
        </p:spPr>
        <p:txBody>
          <a:bodyPr/>
          <a:lstStyle/>
          <a:p>
            <a:r>
              <a:rPr lang="en-US" dirty="0" smtClean="0"/>
              <a:t>San Francisco Bay watershed</a:t>
            </a:r>
          </a:p>
          <a:p>
            <a:r>
              <a:rPr lang="en-US" dirty="0" smtClean="0"/>
              <a:t>40% area of California</a:t>
            </a:r>
          </a:p>
          <a:p>
            <a:r>
              <a:rPr lang="en-US" dirty="0" smtClean="0"/>
              <a:t>Precipitation and runoff drain through San Francisco Bay</a:t>
            </a:r>
            <a:endParaRPr lang="en-US" dirty="0"/>
          </a:p>
        </p:txBody>
      </p:sp>
      <p:pic>
        <p:nvPicPr>
          <p:cNvPr id="4" name="Picture 3"/>
          <p:cNvPicPr>
            <a:picLocks noChangeAspect="1"/>
          </p:cNvPicPr>
          <p:nvPr/>
        </p:nvPicPr>
        <p:blipFill>
          <a:blip r:embed="rId2"/>
          <a:stretch>
            <a:fillRect/>
          </a:stretch>
        </p:blipFill>
        <p:spPr>
          <a:xfrm>
            <a:off x="5137150" y="0"/>
            <a:ext cx="5873750" cy="837386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152400" y="0"/>
            <a:ext cx="8991600" cy="1206500"/>
          </a:xfrm>
        </p:spPr>
        <p:txBody>
          <a:bodyPr/>
          <a:lstStyle/>
          <a:p>
            <a:pPr>
              <a:defRPr/>
            </a:pPr>
            <a:r>
              <a:rPr lang="en-US" sz="3600" b="1" dirty="0" smtClean="0">
                <a:effectLst>
                  <a:outerShdw blurRad="38100" dist="38100" dir="2700000" algn="tl">
                    <a:srgbClr val="C0C0C0"/>
                  </a:outerShdw>
                </a:effectLst>
              </a:rPr>
              <a:t>Salinity in SF Bay </a:t>
            </a:r>
            <a:r>
              <a:rPr lang="en-US" sz="3600" dirty="0" smtClean="0">
                <a:effectLst>
                  <a:outerShdw blurRad="38100" dist="38100" dir="2700000" algn="tl">
                    <a:srgbClr val="C0C0C0"/>
                  </a:outerShdw>
                </a:effectLst>
              </a:rPr>
              <a:t>reflects precipitation and runoff over the drainage basin</a:t>
            </a:r>
            <a:endParaRPr lang="en-US" b="1" dirty="0" smtClean="0">
              <a:effectLst>
                <a:outerShdw blurRad="38100" dist="38100" dir="2700000" algn="tl">
                  <a:srgbClr val="C0C0C0"/>
                </a:outerShdw>
              </a:effectLst>
            </a:endParaRPr>
          </a:p>
        </p:txBody>
      </p:sp>
      <p:pic>
        <p:nvPicPr>
          <p:cNvPr id="44035" name="Picture 3" descr="SF Bay Image 3"/>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62200" y="1447800"/>
            <a:ext cx="4441825" cy="51006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4036" name="AutoShape 4"/>
          <p:cNvSpPr>
            <a:spLocks noChangeArrowheads="1"/>
          </p:cNvSpPr>
          <p:nvPr/>
        </p:nvSpPr>
        <p:spPr bwMode="auto">
          <a:xfrm rot="-1579419">
            <a:off x="1905000" y="3352800"/>
            <a:ext cx="2030413" cy="533400"/>
          </a:xfrm>
          <a:prstGeom prst="rightArrow">
            <a:avLst>
              <a:gd name="adj1" fmla="val 50000"/>
              <a:gd name="adj2" fmla="val 95164"/>
            </a:avLst>
          </a:prstGeom>
          <a:solidFill>
            <a:srgbClr val="99CCFF"/>
          </a:solidFill>
          <a:ln w="9525">
            <a:solidFill>
              <a:schemeClr val="bg2"/>
            </a:solidFill>
            <a:miter lim="800000"/>
            <a:headEnd/>
            <a:tailEnd/>
          </a:ln>
        </p:spPr>
        <p:txBody>
          <a:bodyPr wrap="none" anchor="ctr"/>
          <a:lstStyle>
            <a:lvl1pPr>
              <a:defRPr sz="3600" b="1" u="sng">
                <a:solidFill>
                  <a:srgbClr val="FFFF99"/>
                </a:solidFill>
                <a:latin typeface="Times" charset="0"/>
                <a:ea typeface="ＭＳ Ｐゴシック" charset="-128"/>
              </a:defRPr>
            </a:lvl1pPr>
            <a:lvl2pPr marL="742950" indent="-285750">
              <a:defRPr sz="3600" b="1" u="sng">
                <a:solidFill>
                  <a:srgbClr val="FFFF99"/>
                </a:solidFill>
                <a:latin typeface="Times" charset="0"/>
                <a:ea typeface="ＭＳ Ｐゴシック" charset="-128"/>
              </a:defRPr>
            </a:lvl2pPr>
            <a:lvl3pPr marL="1143000" indent="-228600">
              <a:defRPr sz="3600" b="1" u="sng">
                <a:solidFill>
                  <a:srgbClr val="FFFF99"/>
                </a:solidFill>
                <a:latin typeface="Times" charset="0"/>
                <a:ea typeface="ＭＳ Ｐゴシック" charset="-128"/>
              </a:defRPr>
            </a:lvl3pPr>
            <a:lvl4pPr marL="1600200" indent="-228600">
              <a:defRPr sz="3600" b="1" u="sng">
                <a:solidFill>
                  <a:srgbClr val="FFFF99"/>
                </a:solidFill>
                <a:latin typeface="Times" charset="0"/>
                <a:ea typeface="ＭＳ Ｐゴシック" charset="-128"/>
              </a:defRPr>
            </a:lvl4pPr>
            <a:lvl5pPr marL="2057400" indent="-228600">
              <a:defRPr sz="3600" b="1" u="sng">
                <a:solidFill>
                  <a:srgbClr val="FFFF99"/>
                </a:solidFill>
                <a:latin typeface="Times" charset="0"/>
                <a:ea typeface="ＭＳ Ｐゴシック" charset="-128"/>
              </a:defRPr>
            </a:lvl5pPr>
            <a:lvl6pPr marL="2514600" indent="-228600" eaLnBrk="0" fontAlgn="base" hangingPunct="0">
              <a:spcBef>
                <a:spcPct val="0"/>
              </a:spcBef>
              <a:spcAft>
                <a:spcPct val="0"/>
              </a:spcAft>
              <a:defRPr sz="3600" b="1" u="sng">
                <a:solidFill>
                  <a:srgbClr val="FFFF99"/>
                </a:solidFill>
                <a:latin typeface="Times" charset="0"/>
                <a:ea typeface="ＭＳ Ｐゴシック" charset="-128"/>
              </a:defRPr>
            </a:lvl6pPr>
            <a:lvl7pPr marL="2971800" indent="-228600" eaLnBrk="0" fontAlgn="base" hangingPunct="0">
              <a:spcBef>
                <a:spcPct val="0"/>
              </a:spcBef>
              <a:spcAft>
                <a:spcPct val="0"/>
              </a:spcAft>
              <a:defRPr sz="3600" b="1" u="sng">
                <a:solidFill>
                  <a:srgbClr val="FFFF99"/>
                </a:solidFill>
                <a:latin typeface="Times" charset="0"/>
                <a:ea typeface="ＭＳ Ｐゴシック" charset="-128"/>
              </a:defRPr>
            </a:lvl7pPr>
            <a:lvl8pPr marL="3429000" indent="-228600" eaLnBrk="0" fontAlgn="base" hangingPunct="0">
              <a:spcBef>
                <a:spcPct val="0"/>
              </a:spcBef>
              <a:spcAft>
                <a:spcPct val="0"/>
              </a:spcAft>
              <a:defRPr sz="3600" b="1" u="sng">
                <a:solidFill>
                  <a:srgbClr val="FFFF99"/>
                </a:solidFill>
                <a:latin typeface="Times" charset="0"/>
                <a:ea typeface="ＭＳ Ｐゴシック" charset="-128"/>
              </a:defRPr>
            </a:lvl8pPr>
            <a:lvl9pPr marL="3886200" indent="-228600" eaLnBrk="0" fontAlgn="base" hangingPunct="0">
              <a:spcBef>
                <a:spcPct val="0"/>
              </a:spcBef>
              <a:spcAft>
                <a:spcPct val="0"/>
              </a:spcAft>
              <a:defRPr sz="3600" b="1" u="sng">
                <a:solidFill>
                  <a:srgbClr val="FFFF99"/>
                </a:solidFill>
                <a:latin typeface="Times" charset="0"/>
                <a:ea typeface="ＭＳ Ｐゴシック" charset="-128"/>
              </a:defRPr>
            </a:lvl9pPr>
          </a:lstStyle>
          <a:p>
            <a:pPr algn="ctr" eaLnBrk="1" hangingPunct="1"/>
            <a:r>
              <a:rPr lang="en-US" altLang="en-US" sz="2400" b="0" u="none">
                <a:solidFill>
                  <a:schemeClr val="bg2"/>
                </a:solidFill>
                <a:latin typeface="Times New Roman" charset="0"/>
              </a:rPr>
              <a:t>Saltwater</a:t>
            </a:r>
          </a:p>
        </p:txBody>
      </p:sp>
      <p:sp>
        <p:nvSpPr>
          <p:cNvPr id="44037" name="AutoShape 5"/>
          <p:cNvSpPr>
            <a:spLocks noChangeArrowheads="1"/>
          </p:cNvSpPr>
          <p:nvPr/>
        </p:nvSpPr>
        <p:spPr bwMode="auto">
          <a:xfrm>
            <a:off x="5715000" y="2133600"/>
            <a:ext cx="1676400" cy="457200"/>
          </a:xfrm>
          <a:prstGeom prst="leftArrow">
            <a:avLst>
              <a:gd name="adj1" fmla="val 50000"/>
              <a:gd name="adj2" fmla="val 91667"/>
            </a:avLst>
          </a:prstGeom>
          <a:solidFill>
            <a:schemeClr val="tx2"/>
          </a:solidFill>
          <a:ln w="9525">
            <a:solidFill>
              <a:schemeClr val="tx1"/>
            </a:solidFill>
            <a:miter lim="800000"/>
            <a:headEnd/>
            <a:tailEnd/>
          </a:ln>
        </p:spPr>
        <p:txBody>
          <a:bodyPr wrap="none" anchor="ctr"/>
          <a:lstStyle>
            <a:lvl1pPr>
              <a:defRPr sz="3600" b="1" u="sng">
                <a:solidFill>
                  <a:srgbClr val="FFFF99"/>
                </a:solidFill>
                <a:latin typeface="Times" charset="0"/>
                <a:ea typeface="ＭＳ Ｐゴシック" charset="-128"/>
              </a:defRPr>
            </a:lvl1pPr>
            <a:lvl2pPr marL="742950" indent="-285750">
              <a:defRPr sz="3600" b="1" u="sng">
                <a:solidFill>
                  <a:srgbClr val="FFFF99"/>
                </a:solidFill>
                <a:latin typeface="Times" charset="0"/>
                <a:ea typeface="ＭＳ Ｐゴシック" charset="-128"/>
              </a:defRPr>
            </a:lvl2pPr>
            <a:lvl3pPr marL="1143000" indent="-228600">
              <a:defRPr sz="3600" b="1" u="sng">
                <a:solidFill>
                  <a:srgbClr val="FFFF99"/>
                </a:solidFill>
                <a:latin typeface="Times" charset="0"/>
                <a:ea typeface="ＭＳ Ｐゴシック" charset="-128"/>
              </a:defRPr>
            </a:lvl3pPr>
            <a:lvl4pPr marL="1600200" indent="-228600">
              <a:defRPr sz="3600" b="1" u="sng">
                <a:solidFill>
                  <a:srgbClr val="FFFF99"/>
                </a:solidFill>
                <a:latin typeface="Times" charset="0"/>
                <a:ea typeface="ＭＳ Ｐゴシック" charset="-128"/>
              </a:defRPr>
            </a:lvl4pPr>
            <a:lvl5pPr marL="2057400" indent="-228600">
              <a:defRPr sz="3600" b="1" u="sng">
                <a:solidFill>
                  <a:srgbClr val="FFFF99"/>
                </a:solidFill>
                <a:latin typeface="Times" charset="0"/>
                <a:ea typeface="ＭＳ Ｐゴシック" charset="-128"/>
              </a:defRPr>
            </a:lvl5pPr>
            <a:lvl6pPr marL="2514600" indent="-228600" eaLnBrk="0" fontAlgn="base" hangingPunct="0">
              <a:spcBef>
                <a:spcPct val="0"/>
              </a:spcBef>
              <a:spcAft>
                <a:spcPct val="0"/>
              </a:spcAft>
              <a:defRPr sz="3600" b="1" u="sng">
                <a:solidFill>
                  <a:srgbClr val="FFFF99"/>
                </a:solidFill>
                <a:latin typeface="Times" charset="0"/>
                <a:ea typeface="ＭＳ Ｐゴシック" charset="-128"/>
              </a:defRPr>
            </a:lvl6pPr>
            <a:lvl7pPr marL="2971800" indent="-228600" eaLnBrk="0" fontAlgn="base" hangingPunct="0">
              <a:spcBef>
                <a:spcPct val="0"/>
              </a:spcBef>
              <a:spcAft>
                <a:spcPct val="0"/>
              </a:spcAft>
              <a:defRPr sz="3600" b="1" u="sng">
                <a:solidFill>
                  <a:srgbClr val="FFFF99"/>
                </a:solidFill>
                <a:latin typeface="Times" charset="0"/>
                <a:ea typeface="ＭＳ Ｐゴシック" charset="-128"/>
              </a:defRPr>
            </a:lvl7pPr>
            <a:lvl8pPr marL="3429000" indent="-228600" eaLnBrk="0" fontAlgn="base" hangingPunct="0">
              <a:spcBef>
                <a:spcPct val="0"/>
              </a:spcBef>
              <a:spcAft>
                <a:spcPct val="0"/>
              </a:spcAft>
              <a:defRPr sz="3600" b="1" u="sng">
                <a:solidFill>
                  <a:srgbClr val="FFFF99"/>
                </a:solidFill>
                <a:latin typeface="Times" charset="0"/>
                <a:ea typeface="ＭＳ Ｐゴシック" charset="-128"/>
              </a:defRPr>
            </a:lvl8pPr>
            <a:lvl9pPr marL="3886200" indent="-228600" eaLnBrk="0" fontAlgn="base" hangingPunct="0">
              <a:spcBef>
                <a:spcPct val="0"/>
              </a:spcBef>
              <a:spcAft>
                <a:spcPct val="0"/>
              </a:spcAft>
              <a:defRPr sz="3600" b="1" u="sng">
                <a:solidFill>
                  <a:srgbClr val="FFFF99"/>
                </a:solidFill>
                <a:latin typeface="Times" charset="0"/>
                <a:ea typeface="ＭＳ Ｐゴシック" charset="-128"/>
              </a:defRPr>
            </a:lvl9pPr>
          </a:lstStyle>
          <a:p>
            <a:pPr algn="ctr" eaLnBrk="1" hangingPunct="1"/>
            <a:r>
              <a:rPr lang="en-US" altLang="en-US" sz="2400" b="0" u="none">
                <a:solidFill>
                  <a:schemeClr val="bg2"/>
                </a:solidFill>
                <a:latin typeface="Times New Roman" charset="0"/>
              </a:rPr>
              <a:t>Freshwater</a:t>
            </a:r>
          </a:p>
        </p:txBody>
      </p:sp>
      <p:sp>
        <p:nvSpPr>
          <p:cNvPr id="44039" name="Text Box 7"/>
          <p:cNvSpPr txBox="1">
            <a:spLocks noChangeArrowheads="1"/>
          </p:cNvSpPr>
          <p:nvPr/>
        </p:nvSpPr>
        <p:spPr bwMode="auto">
          <a:xfrm>
            <a:off x="7010400" y="2743200"/>
            <a:ext cx="19812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3600" b="1" u="sng">
                <a:solidFill>
                  <a:srgbClr val="FFFF99"/>
                </a:solidFill>
                <a:latin typeface="Times" charset="0"/>
                <a:ea typeface="ＭＳ Ｐゴシック" charset="-128"/>
              </a:defRPr>
            </a:lvl1pPr>
            <a:lvl2pPr marL="742950" indent="-285750">
              <a:defRPr sz="3600" b="1" u="sng">
                <a:solidFill>
                  <a:srgbClr val="FFFF99"/>
                </a:solidFill>
                <a:latin typeface="Times" charset="0"/>
                <a:ea typeface="ＭＳ Ｐゴシック" charset="-128"/>
              </a:defRPr>
            </a:lvl2pPr>
            <a:lvl3pPr marL="1143000" indent="-228600">
              <a:defRPr sz="3600" b="1" u="sng">
                <a:solidFill>
                  <a:srgbClr val="FFFF99"/>
                </a:solidFill>
                <a:latin typeface="Times" charset="0"/>
                <a:ea typeface="ＭＳ Ｐゴシック" charset="-128"/>
              </a:defRPr>
            </a:lvl3pPr>
            <a:lvl4pPr marL="1600200" indent="-228600">
              <a:defRPr sz="3600" b="1" u="sng">
                <a:solidFill>
                  <a:srgbClr val="FFFF99"/>
                </a:solidFill>
                <a:latin typeface="Times" charset="0"/>
                <a:ea typeface="ＭＳ Ｐゴシック" charset="-128"/>
              </a:defRPr>
            </a:lvl4pPr>
            <a:lvl5pPr marL="2057400" indent="-228600">
              <a:defRPr sz="3600" b="1" u="sng">
                <a:solidFill>
                  <a:srgbClr val="FFFF99"/>
                </a:solidFill>
                <a:latin typeface="Times" charset="0"/>
                <a:ea typeface="ＭＳ Ｐゴシック" charset="-128"/>
              </a:defRPr>
            </a:lvl5pPr>
            <a:lvl6pPr marL="2514600" indent="-228600" eaLnBrk="0" fontAlgn="base" hangingPunct="0">
              <a:spcBef>
                <a:spcPct val="0"/>
              </a:spcBef>
              <a:spcAft>
                <a:spcPct val="0"/>
              </a:spcAft>
              <a:defRPr sz="3600" b="1" u="sng">
                <a:solidFill>
                  <a:srgbClr val="FFFF99"/>
                </a:solidFill>
                <a:latin typeface="Times" charset="0"/>
                <a:ea typeface="ＭＳ Ｐゴシック" charset="-128"/>
              </a:defRPr>
            </a:lvl6pPr>
            <a:lvl7pPr marL="2971800" indent="-228600" eaLnBrk="0" fontAlgn="base" hangingPunct="0">
              <a:spcBef>
                <a:spcPct val="0"/>
              </a:spcBef>
              <a:spcAft>
                <a:spcPct val="0"/>
              </a:spcAft>
              <a:defRPr sz="3600" b="1" u="sng">
                <a:solidFill>
                  <a:srgbClr val="FFFF99"/>
                </a:solidFill>
                <a:latin typeface="Times" charset="0"/>
                <a:ea typeface="ＭＳ Ｐゴシック" charset="-128"/>
              </a:defRPr>
            </a:lvl7pPr>
            <a:lvl8pPr marL="3429000" indent="-228600" eaLnBrk="0" fontAlgn="base" hangingPunct="0">
              <a:spcBef>
                <a:spcPct val="0"/>
              </a:spcBef>
              <a:spcAft>
                <a:spcPct val="0"/>
              </a:spcAft>
              <a:defRPr sz="3600" b="1" u="sng">
                <a:solidFill>
                  <a:srgbClr val="FFFF99"/>
                </a:solidFill>
                <a:latin typeface="Times" charset="0"/>
                <a:ea typeface="ＭＳ Ｐゴシック" charset="-128"/>
              </a:defRPr>
            </a:lvl8pPr>
            <a:lvl9pPr marL="3886200" indent="-228600" eaLnBrk="0" fontAlgn="base" hangingPunct="0">
              <a:spcBef>
                <a:spcPct val="0"/>
              </a:spcBef>
              <a:spcAft>
                <a:spcPct val="0"/>
              </a:spcAft>
              <a:defRPr sz="3600" b="1" u="sng">
                <a:solidFill>
                  <a:srgbClr val="FFFF99"/>
                </a:solidFill>
                <a:latin typeface="Times" charset="0"/>
                <a:ea typeface="ＭＳ Ｐゴシック" charset="-128"/>
              </a:defRPr>
            </a:lvl9pPr>
          </a:lstStyle>
          <a:p>
            <a:pPr eaLnBrk="1" hangingPunct="1">
              <a:spcBef>
                <a:spcPct val="50000"/>
              </a:spcBef>
            </a:pPr>
            <a:endParaRPr lang="en-US" altLang="en-US" sz="2400" b="0" u="none">
              <a:solidFill>
                <a:schemeClr val="tx1"/>
              </a:solidFill>
              <a:latin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41505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0756" name="Rectangle 4"/>
          <p:cNvSpPr>
            <a:spLocks noChangeArrowheads="1"/>
          </p:cNvSpPr>
          <p:nvPr/>
        </p:nvSpPr>
        <p:spPr bwMode="auto">
          <a:xfrm>
            <a:off x="685800" y="241300"/>
            <a:ext cx="7772400" cy="1143000"/>
          </a:xfrm>
          <a:prstGeom prst="rect">
            <a:avLst/>
          </a:prstGeom>
          <a:noFill/>
          <a:ln w="9525">
            <a:noFill/>
            <a:miter lim="800000"/>
            <a:headEnd/>
            <a:tailEnd/>
          </a:ln>
          <a:effectLst/>
        </p:spPr>
        <p:txBody>
          <a:bodyPr anchor="ctr">
            <a:prstTxWarp prst="textNoShape">
              <a:avLst/>
            </a:prstTxWarp>
          </a:bodyPr>
          <a:lstStyle/>
          <a:p>
            <a:pPr algn="ctr">
              <a:defRPr/>
            </a:pPr>
            <a:r>
              <a:rPr lang="en-US" sz="4400" u="none" dirty="0">
                <a:solidFill>
                  <a:schemeClr val="tx1"/>
                </a:solidFill>
                <a:effectLst>
                  <a:outerShdw blurRad="38100" dist="38100" dir="2700000" algn="tl">
                    <a:srgbClr val="DDDDDD"/>
                  </a:outerShdw>
                </a:effectLst>
              </a:rPr>
              <a:t>Coring locations in SF Bay</a:t>
            </a:r>
          </a:p>
        </p:txBody>
      </p:sp>
      <p:pic>
        <p:nvPicPr>
          <p:cNvPr id="67587" name="Picture 5"/>
          <p:cNvPicPr>
            <a:picLocks noChangeAspect="1" noChangeArrowheads="1"/>
          </p:cNvPicPr>
          <p:nvPr/>
        </p:nvPicPr>
        <p:blipFill>
          <a:blip r:embed="rId2"/>
          <a:srcRect/>
          <a:stretch>
            <a:fillRect/>
          </a:stretch>
        </p:blipFill>
        <p:spPr bwMode="auto">
          <a:xfrm>
            <a:off x="4572000" y="2084388"/>
            <a:ext cx="2976563" cy="2232025"/>
          </a:xfrm>
          <a:prstGeom prst="rect">
            <a:avLst/>
          </a:prstGeom>
          <a:noFill/>
          <a:ln w="9525">
            <a:noFill/>
            <a:miter lim="800000"/>
            <a:headEnd/>
            <a:tailEnd/>
          </a:ln>
        </p:spPr>
      </p:pic>
      <p:pic>
        <p:nvPicPr>
          <p:cNvPr id="67588" name="Picture 6"/>
          <p:cNvPicPr>
            <a:picLocks noChangeAspect="1" noChangeArrowheads="1"/>
          </p:cNvPicPr>
          <p:nvPr/>
        </p:nvPicPr>
        <p:blipFill>
          <a:blip r:embed="rId3"/>
          <a:srcRect/>
          <a:stretch>
            <a:fillRect/>
          </a:stretch>
        </p:blipFill>
        <p:spPr bwMode="auto">
          <a:xfrm>
            <a:off x="2286000" y="2351088"/>
            <a:ext cx="2286000" cy="4294187"/>
          </a:xfrm>
          <a:prstGeom prst="rect">
            <a:avLst/>
          </a:prstGeom>
          <a:noFill/>
          <a:ln w="9525">
            <a:noFill/>
            <a:miter lim="800000"/>
            <a:headEnd/>
            <a:tailEnd/>
          </a:ln>
        </p:spPr>
      </p:pic>
      <p:sp>
        <p:nvSpPr>
          <p:cNvPr id="67589" name="Text Box 7"/>
          <p:cNvSpPr txBox="1">
            <a:spLocks noChangeArrowheads="1"/>
          </p:cNvSpPr>
          <p:nvPr/>
        </p:nvSpPr>
        <p:spPr bwMode="auto">
          <a:xfrm>
            <a:off x="4675188" y="4573588"/>
            <a:ext cx="1590675" cy="822325"/>
          </a:xfrm>
          <a:prstGeom prst="rect">
            <a:avLst/>
          </a:prstGeom>
          <a:noFill/>
          <a:ln w="9525">
            <a:noFill/>
            <a:miter lim="800000"/>
            <a:headEnd/>
            <a:tailEnd/>
          </a:ln>
        </p:spPr>
        <p:txBody>
          <a:bodyPr wrap="none">
            <a:prstTxWarp prst="textNoShape">
              <a:avLst/>
            </a:prstTxWarp>
            <a:spAutoFit/>
          </a:bodyPr>
          <a:lstStyle/>
          <a:p>
            <a:pPr algn="ctr"/>
            <a:r>
              <a:rPr lang="en-US" sz="2400" b="0" u="none">
                <a:solidFill>
                  <a:schemeClr val="tx1"/>
                </a:solidFill>
                <a:latin typeface="Arial" charset="0"/>
              </a:rPr>
              <a:t>San Pablo</a:t>
            </a:r>
          </a:p>
          <a:p>
            <a:pPr algn="ctr"/>
            <a:r>
              <a:rPr lang="en-US" sz="2400" b="0" u="none">
                <a:solidFill>
                  <a:schemeClr val="tx1"/>
                </a:solidFill>
                <a:latin typeface="Arial" charset="0"/>
              </a:rPr>
              <a:t>Bay</a:t>
            </a:r>
            <a:endParaRPr lang="en-US" sz="2800" b="0" u="none">
              <a:solidFill>
                <a:schemeClr val="tx1"/>
              </a:solidFill>
              <a:latin typeface="Helvetica" charset="0"/>
            </a:endParaRPr>
          </a:p>
        </p:txBody>
      </p:sp>
      <p:sp>
        <p:nvSpPr>
          <p:cNvPr id="330762" name="Line 10"/>
          <p:cNvSpPr>
            <a:spLocks noChangeShapeType="1"/>
          </p:cNvSpPr>
          <p:nvPr/>
        </p:nvSpPr>
        <p:spPr bwMode="auto">
          <a:xfrm flipH="1" flipV="1">
            <a:off x="5664200" y="3251200"/>
            <a:ext cx="863600" cy="1257300"/>
          </a:xfrm>
          <a:prstGeom prst="line">
            <a:avLst/>
          </a:prstGeom>
          <a:noFill/>
          <a:ln w="28575">
            <a:solidFill>
              <a:srgbClr val="FFFF99"/>
            </a:solidFill>
            <a:round/>
            <a:headEnd/>
            <a:tailEnd type="triangle"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330763" name="Line 11"/>
          <p:cNvSpPr>
            <a:spLocks noChangeShapeType="1"/>
          </p:cNvSpPr>
          <p:nvPr/>
        </p:nvSpPr>
        <p:spPr bwMode="auto">
          <a:xfrm flipH="1" flipV="1">
            <a:off x="4216400" y="3429000"/>
            <a:ext cx="812800" cy="1143000"/>
          </a:xfrm>
          <a:prstGeom prst="line">
            <a:avLst/>
          </a:prstGeom>
          <a:noFill/>
          <a:ln w="28575">
            <a:solidFill>
              <a:srgbClr val="FFFF99"/>
            </a:solidFill>
            <a:round/>
            <a:headEnd/>
            <a:tailEnd type="triangle"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67592" name="Text Box 14"/>
          <p:cNvSpPr txBox="1">
            <a:spLocks noChangeArrowheads="1"/>
          </p:cNvSpPr>
          <p:nvPr/>
        </p:nvSpPr>
        <p:spPr bwMode="auto">
          <a:xfrm>
            <a:off x="6362700" y="4522788"/>
            <a:ext cx="1127125" cy="830262"/>
          </a:xfrm>
          <a:prstGeom prst="rect">
            <a:avLst/>
          </a:prstGeom>
          <a:noFill/>
          <a:ln w="9525">
            <a:noFill/>
            <a:miter lim="800000"/>
            <a:headEnd/>
            <a:tailEnd/>
          </a:ln>
        </p:spPr>
        <p:txBody>
          <a:bodyPr wrap="none">
            <a:prstTxWarp prst="textNoShape">
              <a:avLst/>
            </a:prstTxWarp>
            <a:spAutoFit/>
          </a:bodyPr>
          <a:lstStyle/>
          <a:p>
            <a:pPr algn="ctr"/>
            <a:r>
              <a:rPr lang="en-US" sz="2400" b="0" u="none">
                <a:solidFill>
                  <a:schemeClr val="tx1"/>
                </a:solidFill>
                <a:latin typeface="Arial" charset="0"/>
              </a:rPr>
              <a:t>Suisun</a:t>
            </a:r>
          </a:p>
          <a:p>
            <a:pPr algn="ctr"/>
            <a:r>
              <a:rPr lang="en-US" sz="2400" b="0" u="none">
                <a:solidFill>
                  <a:schemeClr val="tx1"/>
                </a:solidFill>
                <a:latin typeface="Arial" charset="0"/>
              </a:rPr>
              <a:t>Bay</a:t>
            </a:r>
            <a:endParaRPr lang="en-US" sz="2400" b="0" u="none">
              <a:solidFill>
                <a:schemeClr val="tx1"/>
              </a:solidFill>
              <a:latin typeface="Helvetica" charset="0"/>
            </a:endParaRPr>
          </a:p>
        </p:txBody>
      </p:sp>
      <p:sp>
        <p:nvSpPr>
          <p:cNvPr id="330767" name="Line 15"/>
          <p:cNvSpPr>
            <a:spLocks noChangeShapeType="1"/>
          </p:cNvSpPr>
          <p:nvPr/>
        </p:nvSpPr>
        <p:spPr bwMode="auto">
          <a:xfrm flipH="1" flipV="1">
            <a:off x="3810000" y="4457700"/>
            <a:ext cx="1346200" cy="1282700"/>
          </a:xfrm>
          <a:prstGeom prst="line">
            <a:avLst/>
          </a:prstGeom>
          <a:noFill/>
          <a:ln w="28575">
            <a:solidFill>
              <a:srgbClr val="FFFF99"/>
            </a:solidFill>
            <a:round/>
            <a:headEnd/>
            <a:tailEnd type="triangle"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67594" name="Text Box 7"/>
          <p:cNvSpPr txBox="1">
            <a:spLocks noChangeArrowheads="1"/>
          </p:cNvSpPr>
          <p:nvPr/>
        </p:nvSpPr>
        <p:spPr bwMode="auto">
          <a:xfrm>
            <a:off x="4970463" y="5767388"/>
            <a:ext cx="1177925" cy="830262"/>
          </a:xfrm>
          <a:prstGeom prst="rect">
            <a:avLst/>
          </a:prstGeom>
          <a:noFill/>
          <a:ln w="9525">
            <a:noFill/>
            <a:miter lim="800000"/>
            <a:headEnd/>
            <a:tailEnd/>
          </a:ln>
        </p:spPr>
        <p:txBody>
          <a:bodyPr wrap="none">
            <a:prstTxWarp prst="textNoShape">
              <a:avLst/>
            </a:prstTxWarp>
            <a:spAutoFit/>
          </a:bodyPr>
          <a:lstStyle/>
          <a:p>
            <a:pPr algn="ctr"/>
            <a:r>
              <a:rPr lang="en-US" sz="2400" b="0" u="none">
                <a:solidFill>
                  <a:schemeClr val="tx1"/>
                </a:solidFill>
                <a:latin typeface="Arial" charset="0"/>
              </a:rPr>
              <a:t>Central</a:t>
            </a:r>
          </a:p>
          <a:p>
            <a:pPr algn="ctr"/>
            <a:r>
              <a:rPr lang="en-US" sz="2400" b="0" u="none">
                <a:solidFill>
                  <a:schemeClr val="tx1"/>
                </a:solidFill>
                <a:latin typeface="Arial" charset="0"/>
              </a:rPr>
              <a:t>Bay</a:t>
            </a:r>
            <a:endParaRPr lang="en-US" sz="2800" b="0" u="none">
              <a:solidFill>
                <a:schemeClr val="tx1"/>
              </a:solidFill>
              <a:latin typeface="Helvetica"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1" name="Picture 4"/>
          <p:cNvPicPr>
            <a:picLocks noGrp="1" noChangeAspect="1" noChangeArrowheads="1"/>
          </p:cNvPicPr>
          <p:nvPr>
            <p:ph type="subTitle" idx="1"/>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0" y="1790700"/>
            <a:ext cx="4779963" cy="3584575"/>
          </a:xfrm>
        </p:spPr>
      </p:pic>
      <p:pic>
        <p:nvPicPr>
          <p:cNvPr id="48132" name="Picture 5"/>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60900" y="3328988"/>
            <a:ext cx="4318000" cy="35290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8133" name="Picture 6"/>
          <p:cNvPicPr>
            <a:picLocks noChangeAspect="1" noChangeArrowheads="1"/>
          </p:cNvPicPr>
          <p:nvPr/>
        </p:nvPicPr>
        <p:blipFill>
          <a:blip r:embed="rId4">
            <a:lum bright="28000" contrast="6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3657"/>
          <a:stretch>
            <a:fillRect/>
          </a:stretch>
        </p:blipFill>
        <p:spPr bwMode="auto">
          <a:xfrm>
            <a:off x="4621213" y="1150938"/>
            <a:ext cx="4368800" cy="2528887"/>
          </a:xfrm>
          <a:prstGeom prst="rect">
            <a:avLst/>
          </a:prstGeom>
          <a:noFill/>
          <a:ln w="12700">
            <a:solidFill>
              <a:schemeClr val="tx2"/>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TextBox 6"/>
          <p:cNvSpPr txBox="1"/>
          <p:nvPr/>
        </p:nvSpPr>
        <p:spPr>
          <a:xfrm>
            <a:off x="219363" y="265545"/>
            <a:ext cx="5699447" cy="523220"/>
          </a:xfrm>
          <a:prstGeom prst="rect">
            <a:avLst/>
          </a:prstGeom>
          <a:noFill/>
        </p:spPr>
        <p:txBody>
          <a:bodyPr wrap="none" rtlCol="0">
            <a:spAutoFit/>
          </a:bodyPr>
          <a:lstStyle/>
          <a:p>
            <a:r>
              <a:rPr lang="en-US" sz="2800" dirty="0" smtClean="0"/>
              <a:t>Sediment coring in San Francisco Bay</a:t>
            </a:r>
            <a:endParaRPr lang="en-US" sz="2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9945268"/>
      </p:ext>
    </p:extLst>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3" name="Picture 11"/>
          <p:cNvPicPr>
            <a:picLocks noChangeAspect="1" noChangeArrowheads="1"/>
          </p:cNvPicPr>
          <p:nvPr/>
        </p:nvPicPr>
        <p:blipFill>
          <a:blip r:embed="rId3">
            <a:lum bright="8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80481" y="254000"/>
            <a:ext cx="3684417" cy="5435600"/>
          </a:xfrm>
          <a:prstGeom prst="rect">
            <a:avLst/>
          </a:prstGeom>
          <a:noFill/>
          <a:ln w="9525">
            <a:solidFill>
              <a:srgbClr val="FFFF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68972" name="Text Box 12"/>
          <p:cNvSpPr txBox="1">
            <a:spLocks noChangeArrowheads="1"/>
          </p:cNvSpPr>
          <p:nvPr/>
        </p:nvSpPr>
        <p:spPr bwMode="auto">
          <a:xfrm>
            <a:off x="0" y="0"/>
            <a:ext cx="2589212" cy="4708981"/>
          </a:xfrm>
          <a:prstGeom prst="rect">
            <a:avLst/>
          </a:prstGeom>
          <a:noFill/>
          <a:ln w="9525">
            <a:noFill/>
            <a:miter lim="800000"/>
            <a:headEnd/>
            <a:tailEnd/>
          </a:ln>
          <a:effectLst/>
        </p:spPr>
        <p:txBody>
          <a:bodyPr wrap="square">
            <a:spAutoFit/>
          </a:bodyPr>
          <a:lstStyle>
            <a:lvl1pPr>
              <a:defRPr sz="3600" b="1" u="sng">
                <a:solidFill>
                  <a:srgbClr val="FFFF99"/>
                </a:solidFill>
                <a:latin typeface="Times" charset="0"/>
                <a:ea typeface="ＭＳ Ｐゴシック" charset="-128"/>
              </a:defRPr>
            </a:lvl1pPr>
            <a:lvl2pPr marL="37931725" indent="-37474525">
              <a:defRPr sz="3600" b="1" u="sng">
                <a:solidFill>
                  <a:srgbClr val="FFFF99"/>
                </a:solidFill>
                <a:latin typeface="Times" charset="0"/>
                <a:ea typeface="ＭＳ Ｐゴシック" charset="-128"/>
              </a:defRPr>
            </a:lvl2pPr>
            <a:lvl3pPr>
              <a:defRPr sz="3600" b="1" u="sng">
                <a:solidFill>
                  <a:srgbClr val="FFFF99"/>
                </a:solidFill>
                <a:latin typeface="Times" charset="0"/>
                <a:ea typeface="ＭＳ Ｐゴシック" charset="-128"/>
              </a:defRPr>
            </a:lvl3pPr>
            <a:lvl4pPr>
              <a:defRPr sz="3600" b="1" u="sng">
                <a:solidFill>
                  <a:srgbClr val="FFFF99"/>
                </a:solidFill>
                <a:latin typeface="Times" charset="0"/>
                <a:ea typeface="ＭＳ Ｐゴシック" charset="-128"/>
              </a:defRPr>
            </a:lvl4pPr>
            <a:lvl5pPr>
              <a:defRPr sz="3600" b="1" u="sng">
                <a:solidFill>
                  <a:srgbClr val="FFFF99"/>
                </a:solidFill>
                <a:latin typeface="Times" charset="0"/>
                <a:ea typeface="ＭＳ Ｐゴシック" charset="-128"/>
              </a:defRPr>
            </a:lvl5pPr>
            <a:lvl6pPr marL="457200" eaLnBrk="0" fontAlgn="base" hangingPunct="0">
              <a:spcBef>
                <a:spcPct val="0"/>
              </a:spcBef>
              <a:spcAft>
                <a:spcPct val="0"/>
              </a:spcAft>
              <a:defRPr sz="3600" b="1" u="sng">
                <a:solidFill>
                  <a:srgbClr val="FFFF99"/>
                </a:solidFill>
                <a:latin typeface="Times" charset="0"/>
                <a:ea typeface="ＭＳ Ｐゴシック" charset="-128"/>
              </a:defRPr>
            </a:lvl6pPr>
            <a:lvl7pPr marL="914400" eaLnBrk="0" fontAlgn="base" hangingPunct="0">
              <a:spcBef>
                <a:spcPct val="0"/>
              </a:spcBef>
              <a:spcAft>
                <a:spcPct val="0"/>
              </a:spcAft>
              <a:defRPr sz="3600" b="1" u="sng">
                <a:solidFill>
                  <a:srgbClr val="FFFF99"/>
                </a:solidFill>
                <a:latin typeface="Times" charset="0"/>
                <a:ea typeface="ＭＳ Ｐゴシック" charset="-128"/>
              </a:defRPr>
            </a:lvl7pPr>
            <a:lvl8pPr marL="1371600" eaLnBrk="0" fontAlgn="base" hangingPunct="0">
              <a:spcBef>
                <a:spcPct val="0"/>
              </a:spcBef>
              <a:spcAft>
                <a:spcPct val="0"/>
              </a:spcAft>
              <a:defRPr sz="3600" b="1" u="sng">
                <a:solidFill>
                  <a:srgbClr val="FFFF99"/>
                </a:solidFill>
                <a:latin typeface="Times" charset="0"/>
                <a:ea typeface="ＭＳ Ｐゴシック" charset="-128"/>
              </a:defRPr>
            </a:lvl8pPr>
            <a:lvl9pPr marL="1828800" eaLnBrk="0" fontAlgn="base" hangingPunct="0">
              <a:spcBef>
                <a:spcPct val="0"/>
              </a:spcBef>
              <a:spcAft>
                <a:spcPct val="0"/>
              </a:spcAft>
              <a:defRPr sz="3600" b="1" u="sng">
                <a:solidFill>
                  <a:srgbClr val="FFFF99"/>
                </a:solidFill>
                <a:latin typeface="Times" charset="0"/>
                <a:ea typeface="ＭＳ Ｐゴシック" charset="-128"/>
              </a:defRPr>
            </a:lvl9pPr>
          </a:lstStyle>
          <a:p>
            <a:pPr>
              <a:buSzPct val="80000"/>
              <a:buFont typeface="Times" charset="0"/>
              <a:buNone/>
            </a:pPr>
            <a:r>
              <a:rPr lang="en-US" sz="2400" b="0" u="none" dirty="0" smtClean="0">
                <a:solidFill>
                  <a:schemeClr val="tx1"/>
                </a:solidFill>
                <a:latin typeface="+mj-lt"/>
              </a:rPr>
              <a:t>SF Bay sediment core</a:t>
            </a:r>
          </a:p>
          <a:p>
            <a:pPr>
              <a:buSzPct val="80000"/>
              <a:buFont typeface="Times" charset="0"/>
              <a:buNone/>
            </a:pPr>
            <a:endParaRPr lang="en-US" sz="2400" b="0" u="none" dirty="0">
              <a:solidFill>
                <a:schemeClr val="tx1"/>
              </a:solidFill>
              <a:latin typeface="+mj-lt"/>
            </a:endParaRPr>
          </a:p>
          <a:p>
            <a:pPr>
              <a:buSzPct val="80000"/>
              <a:buFont typeface="Times" charset="0"/>
              <a:buChar char="•"/>
            </a:pPr>
            <a:r>
              <a:rPr lang="en-US" sz="2400" b="0" u="none" dirty="0" smtClean="0">
                <a:solidFill>
                  <a:schemeClr val="tx1"/>
                </a:solidFill>
                <a:latin typeface="+mj-lt"/>
              </a:rPr>
              <a:t> date with 14C</a:t>
            </a:r>
          </a:p>
          <a:p>
            <a:pPr>
              <a:buSzPct val="80000"/>
            </a:pPr>
            <a:endParaRPr lang="en-US" sz="2400" b="0" u="none" dirty="0" smtClean="0">
              <a:solidFill>
                <a:schemeClr val="tx1"/>
              </a:solidFill>
              <a:latin typeface="+mj-lt"/>
            </a:endParaRPr>
          </a:p>
          <a:p>
            <a:pPr>
              <a:buSzPct val="80000"/>
              <a:buFont typeface="Times" charset="0"/>
              <a:buChar char="•"/>
            </a:pPr>
            <a:r>
              <a:rPr lang="en-US" sz="2400" b="0" u="none" dirty="0" smtClean="0">
                <a:solidFill>
                  <a:schemeClr val="tx1"/>
                </a:solidFill>
                <a:latin typeface="+mj-lt"/>
              </a:rPr>
              <a:t>Separate fossil shells</a:t>
            </a:r>
          </a:p>
          <a:p>
            <a:pPr>
              <a:buSzPct val="80000"/>
            </a:pPr>
            <a:endParaRPr lang="en-US" sz="2400" u="none" dirty="0" smtClean="0">
              <a:solidFill>
                <a:schemeClr val="tx1"/>
              </a:solidFill>
              <a:latin typeface="+mj-lt"/>
            </a:endParaRPr>
          </a:p>
          <a:p>
            <a:pPr>
              <a:buSzPct val="80000"/>
              <a:buFont typeface="Times" charset="0"/>
              <a:buChar char="•"/>
            </a:pPr>
            <a:r>
              <a:rPr lang="en-US" sz="2800" u="none" dirty="0" smtClean="0">
                <a:solidFill>
                  <a:schemeClr val="tx1"/>
                </a:solidFill>
                <a:latin typeface="+mj-lt"/>
              </a:rPr>
              <a:t>Shell chemistry reflects salinity</a:t>
            </a:r>
          </a:p>
          <a:p>
            <a:pPr>
              <a:buSzPct val="80000"/>
              <a:buFont typeface="Times" charset="0"/>
              <a:buChar char="•"/>
            </a:pPr>
            <a:endParaRPr lang="en-US" sz="2400" u="none" dirty="0">
              <a:solidFill>
                <a:schemeClr val="tx1"/>
              </a:solidFill>
              <a:latin typeface="+mj-lt"/>
            </a:endParaRPr>
          </a:p>
        </p:txBody>
      </p:sp>
      <p:pic>
        <p:nvPicPr>
          <p:cNvPr id="4" name="Picture 3"/>
          <p:cNvPicPr>
            <a:picLocks noChangeAspect="1"/>
          </p:cNvPicPr>
          <p:nvPr/>
        </p:nvPicPr>
        <p:blipFill>
          <a:blip r:embed="rId4"/>
          <a:stretch>
            <a:fillRect/>
          </a:stretch>
        </p:blipFill>
        <p:spPr>
          <a:xfrm>
            <a:off x="6203950" y="4023985"/>
            <a:ext cx="2940050" cy="283401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491665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65474" y="0"/>
            <a:ext cx="4492425" cy="6858000"/>
          </a:xfrm>
          <a:prstGeom prst="rect">
            <a:avLst/>
          </a:prstGeom>
        </p:spPr>
      </p:pic>
      <p:sp>
        <p:nvSpPr>
          <p:cNvPr id="3" name="TextBox 2"/>
          <p:cNvSpPr txBox="1"/>
          <p:nvPr/>
        </p:nvSpPr>
        <p:spPr>
          <a:xfrm>
            <a:off x="6325754" y="2085109"/>
            <a:ext cx="2162972" cy="830997"/>
          </a:xfrm>
          <a:prstGeom prst="rect">
            <a:avLst/>
          </a:prstGeom>
          <a:noFill/>
        </p:spPr>
        <p:txBody>
          <a:bodyPr wrap="none" rtlCol="0">
            <a:spAutoFit/>
          </a:bodyPr>
          <a:lstStyle/>
          <a:p>
            <a:r>
              <a:rPr lang="en-US" dirty="0" smtClean="0"/>
              <a:t>Medieval Warm</a:t>
            </a:r>
          </a:p>
          <a:p>
            <a:r>
              <a:rPr lang="en-US" dirty="0" smtClean="0"/>
              <a:t>Period (dry)</a:t>
            </a:r>
            <a:endParaRPr lang="en-US" dirty="0"/>
          </a:p>
        </p:txBody>
      </p:sp>
      <p:cxnSp>
        <p:nvCxnSpPr>
          <p:cNvPr id="6" name="Straight Connector 5"/>
          <p:cNvCxnSpPr/>
          <p:nvPr/>
        </p:nvCxnSpPr>
        <p:spPr>
          <a:xfrm rot="5400000">
            <a:off x="5657995" y="2558473"/>
            <a:ext cx="1079933" cy="3897"/>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3348182" y="1858818"/>
            <a:ext cx="958273" cy="4849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632200" y="254000"/>
            <a:ext cx="11049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98500" y="-38100"/>
            <a:ext cx="2957060" cy="461665"/>
          </a:xfrm>
          <a:prstGeom prst="rect">
            <a:avLst/>
          </a:prstGeom>
          <a:noFill/>
        </p:spPr>
        <p:txBody>
          <a:bodyPr wrap="none" rtlCol="0">
            <a:spAutoFit/>
          </a:bodyPr>
          <a:lstStyle/>
          <a:p>
            <a:r>
              <a:rPr lang="en-US" dirty="0" smtClean="0"/>
              <a:t>Lower runoff into Bay</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2"/>
          <p:cNvPicPr>
            <a:picLocks noChangeAspect="1"/>
          </p:cNvPicPr>
          <p:nvPr/>
        </p:nvPicPr>
        <p:blipFill>
          <a:blip r:embed="rId3"/>
          <a:srcRect/>
          <a:stretch>
            <a:fillRect/>
          </a:stretch>
        </p:blipFill>
        <p:spPr bwMode="auto">
          <a:xfrm>
            <a:off x="304799" y="1466972"/>
            <a:ext cx="3865563" cy="2762128"/>
          </a:xfrm>
          <a:prstGeom prst="rect">
            <a:avLst/>
          </a:prstGeom>
          <a:noFill/>
          <a:ln w="9525">
            <a:solidFill>
              <a:srgbClr val="000000"/>
            </a:solidFill>
            <a:miter lim="800000"/>
            <a:headEnd/>
            <a:tailEnd/>
          </a:ln>
        </p:spPr>
      </p:pic>
      <p:sp>
        <p:nvSpPr>
          <p:cNvPr id="16387" name="TextBox 3"/>
          <p:cNvSpPr txBox="1">
            <a:spLocks noChangeArrowheads="1"/>
          </p:cNvSpPr>
          <p:nvPr/>
        </p:nvSpPr>
        <p:spPr bwMode="auto">
          <a:xfrm>
            <a:off x="0" y="4303455"/>
            <a:ext cx="4492625" cy="2554545"/>
          </a:xfrm>
          <a:prstGeom prst="rect">
            <a:avLst/>
          </a:prstGeom>
          <a:noFill/>
          <a:ln>
            <a:noFill/>
          </a:ln>
          <a:extLst>
            <a:ext uri="{909E8E84-426E-40DD-AFC4-6F175D3DCCD1}"/>
            <a:ext uri="{91240B29-F687-4F45-9708-019B960494DF}"/>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defRPr/>
            </a:pPr>
            <a:r>
              <a:rPr lang="en-US" altLang="en-US" sz="3200" dirty="0" smtClean="0">
                <a:latin typeface="+mj-lt"/>
              </a:rPr>
              <a:t>The Dust Bowl Drought</a:t>
            </a:r>
          </a:p>
          <a:p>
            <a:pPr>
              <a:defRPr/>
            </a:pPr>
            <a:r>
              <a:rPr lang="en-US" altLang="en-US" sz="3200" dirty="0" smtClean="0">
                <a:latin typeface="+mj-lt"/>
              </a:rPr>
              <a:t>	1928-1937</a:t>
            </a:r>
          </a:p>
          <a:p>
            <a:pPr>
              <a:defRPr/>
            </a:pPr>
            <a:endParaRPr lang="en-US" altLang="en-US" sz="3200" dirty="0" smtClean="0">
              <a:latin typeface="+mj-lt"/>
            </a:endParaRPr>
          </a:p>
          <a:p>
            <a:pPr>
              <a:defRPr/>
            </a:pPr>
            <a:r>
              <a:rPr lang="en-US" altLang="en-US" sz="3200" dirty="0" smtClean="0">
                <a:latin typeface="+mj-lt"/>
              </a:rPr>
              <a:t>(1928-1934 in California)</a:t>
            </a:r>
          </a:p>
          <a:p>
            <a:pPr>
              <a:defRPr/>
            </a:pPr>
            <a:r>
              <a:rPr lang="en-US" altLang="en-US" sz="3200" dirty="0" smtClean="0">
                <a:latin typeface="+mj-lt"/>
              </a:rPr>
              <a:t>(1987-1992 drought) </a:t>
            </a:r>
          </a:p>
        </p:txBody>
      </p:sp>
      <p:pic>
        <p:nvPicPr>
          <p:cNvPr id="48132" name="Picture 1"/>
          <p:cNvPicPr>
            <a:picLocks noChangeAspect="1"/>
          </p:cNvPicPr>
          <p:nvPr/>
        </p:nvPicPr>
        <p:blipFill>
          <a:blip r:embed="rId4"/>
          <a:srcRect/>
          <a:stretch>
            <a:fillRect/>
          </a:stretch>
        </p:blipFill>
        <p:spPr bwMode="auto">
          <a:xfrm>
            <a:off x="4660900" y="1467445"/>
            <a:ext cx="3810000" cy="2863255"/>
          </a:xfrm>
          <a:prstGeom prst="rect">
            <a:avLst/>
          </a:prstGeom>
          <a:noFill/>
          <a:ln w="9525">
            <a:solidFill>
              <a:srgbClr val="000000"/>
            </a:solidFill>
            <a:miter lim="800000"/>
            <a:headEnd/>
            <a:tailEnd/>
          </a:ln>
        </p:spPr>
      </p:pic>
      <p:pic>
        <p:nvPicPr>
          <p:cNvPr id="48133" name="Picture 1"/>
          <p:cNvPicPr>
            <a:picLocks noChangeAspect="1"/>
          </p:cNvPicPr>
          <p:nvPr/>
        </p:nvPicPr>
        <p:blipFill>
          <a:blip r:embed="rId5"/>
          <a:srcRect/>
          <a:stretch>
            <a:fillRect/>
          </a:stretch>
        </p:blipFill>
        <p:spPr bwMode="auto">
          <a:xfrm>
            <a:off x="5041900" y="4150876"/>
            <a:ext cx="4102100" cy="2707123"/>
          </a:xfrm>
          <a:prstGeom prst="rect">
            <a:avLst/>
          </a:prstGeom>
          <a:noFill/>
          <a:ln w="9525">
            <a:solidFill>
              <a:srgbClr val="000000"/>
            </a:solidFill>
            <a:miter lim="800000"/>
            <a:headEnd/>
            <a:tailEnd/>
          </a:ln>
        </p:spPr>
      </p:pic>
      <p:sp>
        <p:nvSpPr>
          <p:cNvPr id="6" name="TextBox 5"/>
          <p:cNvSpPr txBox="1"/>
          <p:nvPr/>
        </p:nvSpPr>
        <p:spPr>
          <a:xfrm>
            <a:off x="1778000" y="0"/>
            <a:ext cx="5551971" cy="1200329"/>
          </a:xfrm>
          <a:prstGeom prst="rect">
            <a:avLst/>
          </a:prstGeom>
          <a:noFill/>
        </p:spPr>
        <p:txBody>
          <a:bodyPr wrap="none" rtlCol="0">
            <a:spAutoFit/>
          </a:bodyPr>
          <a:lstStyle/>
          <a:p>
            <a:pPr algn="ctr"/>
            <a:r>
              <a:rPr lang="en-US" sz="3600" dirty="0" smtClean="0"/>
              <a:t>Extremes of the 20</a:t>
            </a:r>
            <a:r>
              <a:rPr lang="en-US" sz="3600" baseline="30000" dirty="0" smtClean="0"/>
              <a:t>th</a:t>
            </a:r>
            <a:r>
              <a:rPr lang="en-US" sz="3600" dirty="0" smtClean="0"/>
              <a:t> century:</a:t>
            </a:r>
          </a:p>
          <a:p>
            <a:pPr algn="ctr"/>
            <a:r>
              <a:rPr lang="en-US" sz="3600" dirty="0" smtClean="0"/>
              <a:t> Droughts</a:t>
            </a:r>
            <a:endParaRPr lang="en-US" sz="3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0756" name="Rectangle 4"/>
          <p:cNvSpPr>
            <a:spLocks noChangeArrowheads="1"/>
          </p:cNvSpPr>
          <p:nvPr/>
        </p:nvSpPr>
        <p:spPr bwMode="auto">
          <a:xfrm>
            <a:off x="685800" y="241300"/>
            <a:ext cx="7772400" cy="1143000"/>
          </a:xfrm>
          <a:prstGeom prst="rect">
            <a:avLst/>
          </a:prstGeom>
          <a:noFill/>
          <a:ln w="9525">
            <a:noFill/>
            <a:miter lim="800000"/>
            <a:headEnd/>
            <a:tailEnd/>
          </a:ln>
          <a:effectLst/>
        </p:spPr>
        <p:txBody>
          <a:bodyPr anchor="ctr">
            <a:prstTxWarp prst="textNoShape">
              <a:avLst/>
            </a:prstTxWarp>
          </a:bodyPr>
          <a:lstStyle/>
          <a:p>
            <a:pPr algn="ctr">
              <a:defRPr/>
            </a:pPr>
            <a:r>
              <a:rPr lang="en-US" sz="4400" u="none">
                <a:solidFill>
                  <a:schemeClr val="tx1"/>
                </a:solidFill>
                <a:effectLst>
                  <a:outerShdw blurRad="38100" dist="38100" dir="2700000" algn="tl">
                    <a:srgbClr val="FFFFFF"/>
                  </a:outerShdw>
                </a:effectLst>
              </a:rPr>
              <a:t>Marsh core sites</a:t>
            </a:r>
          </a:p>
        </p:txBody>
      </p:sp>
      <p:pic>
        <p:nvPicPr>
          <p:cNvPr id="76804" name="Picture 5"/>
          <p:cNvPicPr>
            <a:picLocks noChangeAspect="1" noChangeArrowheads="1"/>
          </p:cNvPicPr>
          <p:nvPr/>
        </p:nvPicPr>
        <p:blipFill>
          <a:blip r:embed="rId2"/>
          <a:srcRect/>
          <a:stretch>
            <a:fillRect/>
          </a:stretch>
        </p:blipFill>
        <p:spPr bwMode="auto">
          <a:xfrm>
            <a:off x="4572000" y="2084388"/>
            <a:ext cx="2976563" cy="2232025"/>
          </a:xfrm>
          <a:prstGeom prst="rect">
            <a:avLst/>
          </a:prstGeom>
          <a:noFill/>
          <a:ln w="9525">
            <a:noFill/>
            <a:miter lim="800000"/>
            <a:headEnd/>
            <a:tailEnd/>
          </a:ln>
        </p:spPr>
      </p:pic>
      <p:pic>
        <p:nvPicPr>
          <p:cNvPr id="76805" name="Picture 6"/>
          <p:cNvPicPr>
            <a:picLocks noChangeAspect="1" noChangeArrowheads="1"/>
          </p:cNvPicPr>
          <p:nvPr/>
        </p:nvPicPr>
        <p:blipFill>
          <a:blip r:embed="rId3"/>
          <a:srcRect/>
          <a:stretch>
            <a:fillRect/>
          </a:stretch>
        </p:blipFill>
        <p:spPr bwMode="auto">
          <a:xfrm>
            <a:off x="2286000" y="2351088"/>
            <a:ext cx="2286000" cy="4294187"/>
          </a:xfrm>
          <a:prstGeom prst="rect">
            <a:avLst/>
          </a:prstGeom>
          <a:noFill/>
          <a:ln w="9525">
            <a:noFill/>
            <a:miter lim="800000"/>
            <a:headEnd/>
            <a:tailEnd/>
          </a:ln>
        </p:spPr>
      </p:pic>
      <p:sp>
        <p:nvSpPr>
          <p:cNvPr id="76806" name="Text Box 7"/>
          <p:cNvSpPr txBox="1">
            <a:spLocks noChangeArrowheads="1"/>
          </p:cNvSpPr>
          <p:nvPr/>
        </p:nvSpPr>
        <p:spPr bwMode="auto">
          <a:xfrm>
            <a:off x="4830763" y="4573588"/>
            <a:ext cx="1266825" cy="822325"/>
          </a:xfrm>
          <a:prstGeom prst="rect">
            <a:avLst/>
          </a:prstGeom>
          <a:noFill/>
          <a:ln w="9525">
            <a:noFill/>
            <a:miter lim="800000"/>
            <a:headEnd/>
            <a:tailEnd/>
          </a:ln>
        </p:spPr>
        <p:txBody>
          <a:bodyPr wrap="none">
            <a:prstTxWarp prst="textNoShape">
              <a:avLst/>
            </a:prstTxWarp>
            <a:spAutoFit/>
          </a:bodyPr>
          <a:lstStyle/>
          <a:p>
            <a:pPr algn="ctr"/>
            <a:r>
              <a:rPr lang="en-US" sz="2400" b="0" u="none">
                <a:solidFill>
                  <a:schemeClr val="tx1"/>
                </a:solidFill>
                <a:latin typeface="Arial" charset="0"/>
              </a:rPr>
              <a:t>Benicia</a:t>
            </a:r>
            <a:br>
              <a:rPr lang="en-US" sz="2400" b="0" u="none">
                <a:solidFill>
                  <a:schemeClr val="tx1"/>
                </a:solidFill>
                <a:latin typeface="Arial" charset="0"/>
              </a:rPr>
            </a:br>
            <a:r>
              <a:rPr lang="en-US" sz="2400" b="0" u="none">
                <a:solidFill>
                  <a:schemeClr val="tx1"/>
                </a:solidFill>
                <a:latin typeface="Arial" charset="0"/>
              </a:rPr>
              <a:t>St. Park</a:t>
            </a:r>
            <a:endParaRPr lang="en-US" sz="2800" b="0" u="none">
              <a:solidFill>
                <a:schemeClr val="tx1"/>
              </a:solidFill>
              <a:latin typeface="Helvetica" charset="0"/>
            </a:endParaRPr>
          </a:p>
        </p:txBody>
      </p:sp>
      <p:sp>
        <p:nvSpPr>
          <p:cNvPr id="76807" name="Text Box 8"/>
          <p:cNvSpPr txBox="1">
            <a:spLocks noChangeArrowheads="1"/>
          </p:cNvSpPr>
          <p:nvPr/>
        </p:nvSpPr>
        <p:spPr bwMode="auto">
          <a:xfrm>
            <a:off x="319088" y="2978150"/>
            <a:ext cx="2165350" cy="1187450"/>
          </a:xfrm>
          <a:prstGeom prst="rect">
            <a:avLst/>
          </a:prstGeom>
          <a:noFill/>
          <a:ln w="9525">
            <a:noFill/>
            <a:miter lim="800000"/>
            <a:headEnd/>
            <a:tailEnd/>
          </a:ln>
        </p:spPr>
        <p:txBody>
          <a:bodyPr>
            <a:prstTxWarp prst="textNoShape">
              <a:avLst/>
            </a:prstTxWarp>
            <a:spAutoFit/>
          </a:bodyPr>
          <a:lstStyle/>
          <a:p>
            <a:pPr algn="ctr"/>
            <a:r>
              <a:rPr lang="en-US" sz="2400" b="0" u="none">
                <a:solidFill>
                  <a:schemeClr val="tx1"/>
                </a:solidFill>
                <a:latin typeface="Arial" charset="0"/>
              </a:rPr>
              <a:t>China</a:t>
            </a:r>
            <a:br>
              <a:rPr lang="en-US" sz="2400" b="0" u="none">
                <a:solidFill>
                  <a:schemeClr val="tx1"/>
                </a:solidFill>
                <a:latin typeface="Arial" charset="0"/>
              </a:rPr>
            </a:br>
            <a:r>
              <a:rPr lang="en-US" sz="2400" b="0" u="none">
                <a:solidFill>
                  <a:schemeClr val="tx1"/>
                </a:solidFill>
                <a:latin typeface="Arial" charset="0"/>
              </a:rPr>
              <a:t> Camp</a:t>
            </a:r>
            <a:br>
              <a:rPr lang="en-US" sz="2400" b="0" u="none">
                <a:solidFill>
                  <a:schemeClr val="tx1"/>
                </a:solidFill>
                <a:latin typeface="Arial" charset="0"/>
              </a:rPr>
            </a:br>
            <a:r>
              <a:rPr lang="en-US" sz="2400" b="0" u="none">
                <a:solidFill>
                  <a:schemeClr val="tx1"/>
                </a:solidFill>
                <a:latin typeface="Arial" charset="0"/>
              </a:rPr>
              <a:t>St. Park</a:t>
            </a:r>
          </a:p>
        </p:txBody>
      </p:sp>
      <p:sp>
        <p:nvSpPr>
          <p:cNvPr id="330761" name="Line 9"/>
          <p:cNvSpPr>
            <a:spLocks noChangeShapeType="1"/>
          </p:cNvSpPr>
          <p:nvPr/>
        </p:nvSpPr>
        <p:spPr bwMode="auto">
          <a:xfrm flipH="1" flipV="1">
            <a:off x="6540500" y="3479800"/>
            <a:ext cx="1079500" cy="990600"/>
          </a:xfrm>
          <a:prstGeom prst="line">
            <a:avLst/>
          </a:prstGeom>
          <a:noFill/>
          <a:ln w="28575">
            <a:solidFill>
              <a:srgbClr val="FFFF99"/>
            </a:solidFill>
            <a:round/>
            <a:headEnd/>
            <a:tailEnd type="triangle"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330762" name="Line 10"/>
          <p:cNvSpPr>
            <a:spLocks noChangeShapeType="1"/>
          </p:cNvSpPr>
          <p:nvPr/>
        </p:nvSpPr>
        <p:spPr bwMode="auto">
          <a:xfrm flipH="1" flipV="1">
            <a:off x="5664200" y="3251200"/>
            <a:ext cx="863600" cy="1257300"/>
          </a:xfrm>
          <a:prstGeom prst="line">
            <a:avLst/>
          </a:prstGeom>
          <a:noFill/>
          <a:ln w="28575">
            <a:solidFill>
              <a:srgbClr val="FFFF99"/>
            </a:solidFill>
            <a:round/>
            <a:headEnd/>
            <a:tailEnd type="triangle"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330763" name="Line 11"/>
          <p:cNvSpPr>
            <a:spLocks noChangeShapeType="1"/>
          </p:cNvSpPr>
          <p:nvPr/>
        </p:nvSpPr>
        <p:spPr bwMode="auto">
          <a:xfrm flipH="1" flipV="1">
            <a:off x="4889500" y="3263900"/>
            <a:ext cx="12700" cy="1193800"/>
          </a:xfrm>
          <a:prstGeom prst="line">
            <a:avLst/>
          </a:prstGeom>
          <a:noFill/>
          <a:ln w="28575">
            <a:solidFill>
              <a:srgbClr val="FFFF99"/>
            </a:solidFill>
            <a:round/>
            <a:headEnd/>
            <a:tailEnd type="triangle"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330764" name="Line 12"/>
          <p:cNvSpPr>
            <a:spLocks noChangeShapeType="1"/>
          </p:cNvSpPr>
          <p:nvPr/>
        </p:nvSpPr>
        <p:spPr bwMode="auto">
          <a:xfrm>
            <a:off x="2089150" y="3562350"/>
            <a:ext cx="1016000" cy="0"/>
          </a:xfrm>
          <a:prstGeom prst="line">
            <a:avLst/>
          </a:prstGeom>
          <a:noFill/>
          <a:ln w="28575">
            <a:solidFill>
              <a:srgbClr val="FFFF99"/>
            </a:solidFill>
            <a:round/>
            <a:headEnd/>
            <a:tailEnd type="triangle"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76812" name="Text Box 13"/>
          <p:cNvSpPr txBox="1">
            <a:spLocks noChangeArrowheads="1"/>
          </p:cNvSpPr>
          <p:nvPr/>
        </p:nvSpPr>
        <p:spPr bwMode="auto">
          <a:xfrm>
            <a:off x="7624763" y="4421188"/>
            <a:ext cx="1270000" cy="822325"/>
          </a:xfrm>
          <a:prstGeom prst="rect">
            <a:avLst/>
          </a:prstGeom>
          <a:noFill/>
          <a:ln w="9525">
            <a:noFill/>
            <a:miter lim="800000"/>
            <a:headEnd/>
            <a:tailEnd/>
          </a:ln>
        </p:spPr>
        <p:txBody>
          <a:bodyPr wrap="none">
            <a:prstTxWarp prst="textNoShape">
              <a:avLst/>
            </a:prstTxWarp>
            <a:spAutoFit/>
          </a:bodyPr>
          <a:lstStyle/>
          <a:p>
            <a:pPr algn="ctr"/>
            <a:r>
              <a:rPr lang="en-US" sz="2400" b="0" u="none">
                <a:solidFill>
                  <a:schemeClr val="tx1"/>
                </a:solidFill>
                <a:latin typeface="Arial" charset="0"/>
              </a:rPr>
              <a:t>Brown’s</a:t>
            </a:r>
            <a:br>
              <a:rPr lang="en-US" sz="2400" b="0" u="none">
                <a:solidFill>
                  <a:schemeClr val="tx1"/>
                </a:solidFill>
                <a:latin typeface="Arial" charset="0"/>
              </a:rPr>
            </a:br>
            <a:r>
              <a:rPr lang="en-US" sz="2400" b="0" u="none">
                <a:solidFill>
                  <a:schemeClr val="tx1"/>
                </a:solidFill>
                <a:latin typeface="Arial" charset="0"/>
              </a:rPr>
              <a:t>Island</a:t>
            </a:r>
          </a:p>
        </p:txBody>
      </p:sp>
      <p:sp>
        <p:nvSpPr>
          <p:cNvPr id="76813" name="Text Box 14"/>
          <p:cNvSpPr txBox="1">
            <a:spLocks noChangeArrowheads="1"/>
          </p:cNvSpPr>
          <p:nvPr/>
        </p:nvSpPr>
        <p:spPr bwMode="auto">
          <a:xfrm>
            <a:off x="6426200" y="4522788"/>
            <a:ext cx="998538" cy="822325"/>
          </a:xfrm>
          <a:prstGeom prst="rect">
            <a:avLst/>
          </a:prstGeom>
          <a:noFill/>
          <a:ln w="9525">
            <a:noFill/>
            <a:miter lim="800000"/>
            <a:headEnd/>
            <a:tailEnd/>
          </a:ln>
        </p:spPr>
        <p:txBody>
          <a:bodyPr wrap="none">
            <a:prstTxWarp prst="textNoShape">
              <a:avLst/>
            </a:prstTxWarp>
            <a:spAutoFit/>
          </a:bodyPr>
          <a:lstStyle/>
          <a:p>
            <a:pPr algn="ctr"/>
            <a:r>
              <a:rPr lang="en-US" sz="2400" b="0" u="none">
                <a:solidFill>
                  <a:schemeClr val="tx1"/>
                </a:solidFill>
                <a:latin typeface="Arial" charset="0"/>
              </a:rPr>
              <a:t>Roe</a:t>
            </a:r>
            <a:br>
              <a:rPr lang="en-US" sz="2400" b="0" u="none">
                <a:solidFill>
                  <a:schemeClr val="tx1"/>
                </a:solidFill>
                <a:latin typeface="Arial" charset="0"/>
              </a:rPr>
            </a:br>
            <a:r>
              <a:rPr lang="en-US" sz="2400" b="0" u="none">
                <a:solidFill>
                  <a:schemeClr val="tx1"/>
                </a:solidFill>
                <a:latin typeface="Arial" charset="0"/>
              </a:rPr>
              <a:t>Island</a:t>
            </a:r>
            <a:endParaRPr lang="en-US" sz="2400" b="0" u="none">
              <a:solidFill>
                <a:schemeClr val="tx1"/>
              </a:solidFill>
              <a:latin typeface="Helvetica"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545" y="1264240"/>
            <a:ext cx="7469909" cy="5602432"/>
          </a:xfrm>
          <a:prstGeom prst="rect">
            <a:avLst/>
          </a:prstGeom>
        </p:spPr>
      </p:pic>
      <p:pic>
        <p:nvPicPr>
          <p:cNvPr id="7" name="Content Placeholder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318001" y="-161630"/>
            <a:ext cx="4825999" cy="3443368"/>
          </a:xfrm>
          <a:prstGeom prst="rect">
            <a:avLst/>
          </a:prstGeom>
          <a:effectLst/>
        </p:spPr>
      </p:pic>
      <p:sp>
        <p:nvSpPr>
          <p:cNvPr id="8" name="Title 7"/>
          <p:cNvSpPr>
            <a:spLocks noGrp="1"/>
          </p:cNvSpPr>
          <p:nvPr>
            <p:ph type="title"/>
          </p:nvPr>
        </p:nvSpPr>
        <p:spPr>
          <a:xfrm>
            <a:off x="69270" y="0"/>
            <a:ext cx="3703782" cy="1108364"/>
          </a:xfrm>
        </p:spPr>
        <p:txBody>
          <a:bodyPr/>
          <a:lstStyle/>
          <a:p>
            <a:r>
              <a:rPr lang="en-US" sz="4400" dirty="0" smtClean="0"/>
              <a:t>Salt Marsh plant </a:t>
            </a:r>
            <a:r>
              <a:rPr lang="en-US" sz="4400" dirty="0" err="1" smtClean="0"/>
              <a:t>zonation</a:t>
            </a:r>
            <a:endParaRPr lang="en-US" sz="4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389429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0756" name="Rectangle 4"/>
          <p:cNvSpPr>
            <a:spLocks noChangeArrowheads="1"/>
          </p:cNvSpPr>
          <p:nvPr/>
        </p:nvSpPr>
        <p:spPr bwMode="auto">
          <a:xfrm>
            <a:off x="685800" y="241300"/>
            <a:ext cx="7777018" cy="1502064"/>
          </a:xfrm>
          <a:prstGeom prst="rect">
            <a:avLst/>
          </a:prstGeom>
          <a:noFill/>
          <a:ln w="9525">
            <a:noFill/>
            <a:miter lim="800000"/>
            <a:headEnd/>
            <a:tailEnd/>
          </a:ln>
          <a:effectLst/>
        </p:spPr>
        <p:txBody>
          <a:bodyPr anchor="ctr">
            <a:prstTxWarp prst="textNoShape">
              <a:avLst/>
            </a:prstTxWarp>
          </a:bodyPr>
          <a:lstStyle/>
          <a:p>
            <a:pPr algn="ctr">
              <a:defRPr/>
            </a:pPr>
            <a:r>
              <a:rPr lang="en-US" sz="4400" dirty="0" err="1" smtClean="0">
                <a:effectLst>
                  <a:outerShdw blurRad="38100" dist="38100" dir="2700000" algn="tl">
                    <a:srgbClr val="FFFFFF"/>
                  </a:outerShdw>
                </a:effectLst>
              </a:rPr>
              <a:t>Z</a:t>
            </a:r>
            <a:r>
              <a:rPr lang="en-US" sz="4400" u="none" dirty="0" err="1" smtClean="0">
                <a:solidFill>
                  <a:schemeClr val="tx1"/>
                </a:solidFill>
                <a:effectLst>
                  <a:outerShdw blurRad="38100" dist="38100" dir="2700000" algn="tl">
                    <a:srgbClr val="FFFFFF"/>
                  </a:outerShdw>
                </a:effectLst>
              </a:rPr>
              <a:t>onation</a:t>
            </a:r>
            <a:r>
              <a:rPr lang="en-US" sz="4400" u="none" dirty="0" smtClean="0">
                <a:solidFill>
                  <a:schemeClr val="tx1"/>
                </a:solidFill>
                <a:effectLst>
                  <a:outerShdw blurRad="38100" dist="38100" dir="2700000" algn="tl">
                    <a:srgbClr val="FFFFFF"/>
                  </a:outerShdw>
                </a:effectLst>
              </a:rPr>
              <a:t> along the Bay estuary</a:t>
            </a:r>
          </a:p>
          <a:p>
            <a:pPr algn="ctr">
              <a:lnSpc>
                <a:spcPct val="150000"/>
              </a:lnSpc>
              <a:defRPr/>
            </a:pPr>
            <a:r>
              <a:rPr lang="en-US" sz="3600" i="1" dirty="0" smtClean="0">
                <a:effectLst>
                  <a:outerShdw blurRad="38100" dist="38100" dir="2700000" algn="tl">
                    <a:srgbClr val="FFFFFF"/>
                  </a:outerShdw>
                </a:effectLst>
              </a:rPr>
              <a:t>Based on salinity gradient</a:t>
            </a:r>
            <a:endParaRPr lang="en-US" sz="3600" i="1" u="none" dirty="0">
              <a:solidFill>
                <a:schemeClr val="tx1"/>
              </a:solidFill>
              <a:effectLst>
                <a:outerShdw blurRad="38100" dist="38100" dir="2700000" algn="tl">
                  <a:srgbClr val="FFFFFF"/>
                </a:outerShdw>
              </a:effectLst>
            </a:endParaRPr>
          </a:p>
        </p:txBody>
      </p:sp>
      <p:pic>
        <p:nvPicPr>
          <p:cNvPr id="76804" name="Picture 5"/>
          <p:cNvPicPr>
            <a:picLocks noChangeAspect="1" noChangeArrowheads="1"/>
          </p:cNvPicPr>
          <p:nvPr/>
        </p:nvPicPr>
        <p:blipFill>
          <a:blip r:embed="rId2"/>
          <a:srcRect/>
          <a:stretch>
            <a:fillRect/>
          </a:stretch>
        </p:blipFill>
        <p:spPr bwMode="auto">
          <a:xfrm>
            <a:off x="4572000" y="2084388"/>
            <a:ext cx="2976563" cy="2232025"/>
          </a:xfrm>
          <a:prstGeom prst="rect">
            <a:avLst/>
          </a:prstGeom>
          <a:noFill/>
          <a:ln w="9525">
            <a:noFill/>
            <a:miter lim="800000"/>
            <a:headEnd/>
            <a:tailEnd/>
          </a:ln>
        </p:spPr>
      </p:pic>
      <p:pic>
        <p:nvPicPr>
          <p:cNvPr id="76805" name="Picture 6"/>
          <p:cNvPicPr>
            <a:picLocks noChangeAspect="1" noChangeArrowheads="1"/>
          </p:cNvPicPr>
          <p:nvPr/>
        </p:nvPicPr>
        <p:blipFill>
          <a:blip r:embed="rId3"/>
          <a:srcRect/>
          <a:stretch>
            <a:fillRect/>
          </a:stretch>
        </p:blipFill>
        <p:spPr bwMode="auto">
          <a:xfrm>
            <a:off x="2286000" y="2351088"/>
            <a:ext cx="2286000" cy="4294187"/>
          </a:xfrm>
          <a:prstGeom prst="rect">
            <a:avLst/>
          </a:prstGeom>
          <a:noFill/>
          <a:ln w="9525">
            <a:noFill/>
            <a:miter lim="800000"/>
            <a:headEnd/>
            <a:tailEnd/>
          </a:ln>
        </p:spPr>
      </p:pic>
      <p:sp>
        <p:nvSpPr>
          <p:cNvPr id="330761" name="Line 9"/>
          <p:cNvSpPr>
            <a:spLocks noChangeShapeType="1"/>
          </p:cNvSpPr>
          <p:nvPr/>
        </p:nvSpPr>
        <p:spPr bwMode="auto">
          <a:xfrm flipH="1" flipV="1">
            <a:off x="6540500" y="3479800"/>
            <a:ext cx="1079500" cy="990600"/>
          </a:xfrm>
          <a:prstGeom prst="line">
            <a:avLst/>
          </a:prstGeom>
          <a:noFill/>
          <a:ln w="28575">
            <a:solidFill>
              <a:srgbClr val="FFFF99"/>
            </a:solidFill>
            <a:round/>
            <a:headEnd/>
            <a:tailEnd type="triangle"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330764" name="Line 12"/>
          <p:cNvSpPr>
            <a:spLocks noChangeShapeType="1"/>
          </p:cNvSpPr>
          <p:nvPr/>
        </p:nvSpPr>
        <p:spPr bwMode="auto">
          <a:xfrm>
            <a:off x="2089150" y="3562350"/>
            <a:ext cx="1016000" cy="0"/>
          </a:xfrm>
          <a:prstGeom prst="line">
            <a:avLst/>
          </a:prstGeom>
          <a:noFill/>
          <a:ln w="28575">
            <a:solidFill>
              <a:srgbClr val="FFFF99"/>
            </a:solidFill>
            <a:round/>
            <a:headEnd/>
            <a:tailEnd type="triangle"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76812" name="Text Box 13"/>
          <p:cNvSpPr txBox="1">
            <a:spLocks noChangeArrowheads="1"/>
          </p:cNvSpPr>
          <p:nvPr/>
        </p:nvSpPr>
        <p:spPr bwMode="auto">
          <a:xfrm>
            <a:off x="7466180" y="3012642"/>
            <a:ext cx="1724000" cy="830997"/>
          </a:xfrm>
          <a:prstGeom prst="rect">
            <a:avLst/>
          </a:prstGeom>
          <a:noFill/>
          <a:ln w="9525">
            <a:noFill/>
            <a:miter lim="800000"/>
            <a:headEnd/>
            <a:tailEnd/>
          </a:ln>
        </p:spPr>
        <p:txBody>
          <a:bodyPr wrap="none">
            <a:prstTxWarp prst="textNoShape">
              <a:avLst/>
            </a:prstTxWarp>
            <a:spAutoFit/>
          </a:bodyPr>
          <a:lstStyle/>
          <a:p>
            <a:pPr algn="ctr"/>
            <a:r>
              <a:rPr lang="en-US" dirty="0" smtClean="0">
                <a:latin typeface="Arial" charset="0"/>
              </a:rPr>
              <a:t>Freshwater</a:t>
            </a:r>
          </a:p>
          <a:p>
            <a:pPr algn="ctr"/>
            <a:r>
              <a:rPr lang="en-US" sz="2400" b="0" u="none" dirty="0" smtClean="0">
                <a:solidFill>
                  <a:schemeClr val="tx1"/>
                </a:solidFill>
                <a:latin typeface="Arial" charset="0"/>
              </a:rPr>
              <a:t>plants</a:t>
            </a:r>
            <a:endParaRPr lang="en-US" sz="2400" b="0" u="none" dirty="0">
              <a:solidFill>
                <a:schemeClr val="tx1"/>
              </a:solidFill>
              <a:latin typeface="Arial" charset="0"/>
            </a:endParaRPr>
          </a:p>
        </p:txBody>
      </p:sp>
      <p:pic>
        <p:nvPicPr>
          <p:cNvPr id="13" name="Picture 2" descr="http://www.botgard.ucla.edu/html/botanytextbooks/lifeforms/images/aquaticplants/Tule7.jpg"/>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320143" y="4110182"/>
            <a:ext cx="1639129" cy="242454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4" name="Picture 2" descr="http://timedotcom.files.wordpress.com/2014/05/140529-bird-invasive.jpg?w=1100"/>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2118075"/>
            <a:ext cx="2505364" cy="166397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5" name="Picture 2" descr="http://www.photoarrow.com/duo/raj1055x400x267.jpg"/>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3934073"/>
            <a:ext cx="2530764" cy="168928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6" name="Text Box 13"/>
          <p:cNvSpPr txBox="1">
            <a:spLocks noChangeArrowheads="1"/>
          </p:cNvSpPr>
          <p:nvPr/>
        </p:nvSpPr>
        <p:spPr bwMode="auto">
          <a:xfrm>
            <a:off x="182861" y="5635769"/>
            <a:ext cx="1655622" cy="830997"/>
          </a:xfrm>
          <a:prstGeom prst="rect">
            <a:avLst/>
          </a:prstGeom>
          <a:noFill/>
          <a:ln w="9525">
            <a:noFill/>
            <a:miter lim="800000"/>
            <a:headEnd/>
            <a:tailEnd/>
          </a:ln>
        </p:spPr>
        <p:txBody>
          <a:bodyPr wrap="none">
            <a:prstTxWarp prst="textNoShape">
              <a:avLst/>
            </a:prstTxWarp>
            <a:spAutoFit/>
          </a:bodyPr>
          <a:lstStyle/>
          <a:p>
            <a:pPr algn="ctr"/>
            <a:r>
              <a:rPr lang="en-US" dirty="0" smtClean="0">
                <a:latin typeface="Arial" charset="0"/>
              </a:rPr>
              <a:t>Salt marsh</a:t>
            </a:r>
          </a:p>
          <a:p>
            <a:pPr algn="ctr"/>
            <a:r>
              <a:rPr lang="en-US" sz="2400" b="0" u="none" dirty="0" smtClean="0">
                <a:solidFill>
                  <a:schemeClr val="tx1"/>
                </a:solidFill>
                <a:latin typeface="Arial" charset="0"/>
              </a:rPr>
              <a:t>plants</a:t>
            </a:r>
            <a:endParaRPr lang="en-US" sz="2400" b="0" u="none" dirty="0">
              <a:solidFill>
                <a:schemeClr val="tx1"/>
              </a:solidFill>
              <a:latin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7" name="Rectangle 3"/>
          <p:cNvSpPr>
            <a:spLocks noGrp="1" noChangeArrowheads="1"/>
          </p:cNvSpPr>
          <p:nvPr>
            <p:ph type="subTitle" idx="1"/>
          </p:nvPr>
        </p:nvSpPr>
        <p:spPr/>
        <p:txBody>
          <a:bodyPr/>
          <a:lstStyle/>
          <a:p>
            <a:endParaRPr lang="en-US"/>
          </a:p>
        </p:txBody>
      </p:sp>
      <p:pic>
        <p:nvPicPr>
          <p:cNvPr id="77828" name="Picture 4"/>
          <p:cNvPicPr>
            <a:picLocks noChangeAspect="1" noChangeArrowheads="1"/>
          </p:cNvPicPr>
          <p:nvPr/>
        </p:nvPicPr>
        <p:blipFill>
          <a:blip r:embed="rId2"/>
          <a:srcRect/>
          <a:stretch>
            <a:fillRect/>
          </a:stretch>
        </p:blipFill>
        <p:spPr bwMode="auto">
          <a:xfrm>
            <a:off x="0" y="3079750"/>
            <a:ext cx="4559300" cy="2987675"/>
          </a:xfrm>
          <a:prstGeom prst="rect">
            <a:avLst/>
          </a:prstGeom>
          <a:noFill/>
          <a:ln w="9525">
            <a:solidFill>
              <a:srgbClr val="7A111F"/>
            </a:solidFill>
            <a:miter lim="800000"/>
            <a:headEnd/>
            <a:tailEnd/>
          </a:ln>
        </p:spPr>
      </p:pic>
      <p:pic>
        <p:nvPicPr>
          <p:cNvPr id="77829" name="Picture 3"/>
          <p:cNvPicPr>
            <a:picLocks noChangeAspect="1" noChangeArrowheads="1"/>
          </p:cNvPicPr>
          <p:nvPr/>
        </p:nvPicPr>
        <p:blipFill>
          <a:blip r:embed="rId3"/>
          <a:srcRect/>
          <a:stretch>
            <a:fillRect/>
          </a:stretch>
        </p:blipFill>
        <p:spPr bwMode="auto">
          <a:xfrm>
            <a:off x="4637088" y="3098800"/>
            <a:ext cx="4506912" cy="2984500"/>
          </a:xfrm>
          <a:prstGeom prst="rect">
            <a:avLst/>
          </a:prstGeom>
          <a:noFill/>
          <a:ln w="9525">
            <a:solidFill>
              <a:srgbClr val="7A111F"/>
            </a:solidFill>
            <a:miter lim="800000"/>
            <a:headEnd/>
            <a:tailEnd/>
          </a:ln>
        </p:spPr>
      </p:pic>
      <p:sp>
        <p:nvSpPr>
          <p:cNvPr id="7" name="TextBox 6"/>
          <p:cNvSpPr txBox="1"/>
          <p:nvPr/>
        </p:nvSpPr>
        <p:spPr>
          <a:xfrm>
            <a:off x="0" y="138545"/>
            <a:ext cx="9244688" cy="2185214"/>
          </a:xfrm>
          <a:prstGeom prst="rect">
            <a:avLst/>
          </a:prstGeom>
          <a:noFill/>
        </p:spPr>
        <p:txBody>
          <a:bodyPr wrap="none" rtlCol="0">
            <a:spAutoFit/>
          </a:bodyPr>
          <a:lstStyle/>
          <a:p>
            <a:r>
              <a:rPr lang="en-US" sz="3200" dirty="0" smtClean="0"/>
              <a:t>Marshes: vegetation changes with salinity</a:t>
            </a:r>
          </a:p>
          <a:p>
            <a:endParaRPr lang="en-US" sz="3200" dirty="0" smtClean="0"/>
          </a:p>
          <a:p>
            <a:r>
              <a:rPr lang="en-US" dirty="0" smtClean="0"/>
              <a:t>During droughts, more salt adapted plants grow (</a:t>
            </a:r>
            <a:r>
              <a:rPr lang="en-US" dirty="0" err="1" smtClean="0"/>
              <a:t>saltgrass</a:t>
            </a:r>
            <a:r>
              <a:rPr lang="en-US" dirty="0" smtClean="0"/>
              <a:t>, </a:t>
            </a:r>
            <a:r>
              <a:rPr lang="en-US" dirty="0" err="1" smtClean="0"/>
              <a:t>cordgrass</a:t>
            </a:r>
            <a:r>
              <a:rPr lang="en-US" dirty="0" smtClean="0"/>
              <a:t>, etc)</a:t>
            </a:r>
          </a:p>
          <a:p>
            <a:r>
              <a:rPr lang="en-US" dirty="0" smtClean="0"/>
              <a:t>During wetter periods, more fresh adapted plants (</a:t>
            </a:r>
            <a:r>
              <a:rPr lang="en-US" dirty="0" err="1" smtClean="0"/>
              <a:t>tule</a:t>
            </a:r>
            <a:r>
              <a:rPr lang="en-US" dirty="0" smtClean="0"/>
              <a:t>, etc)</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Title 1"/>
          <p:cNvSpPr>
            <a:spLocks noGrp="1"/>
          </p:cNvSpPr>
          <p:nvPr>
            <p:ph type="title"/>
          </p:nvPr>
        </p:nvSpPr>
        <p:spPr>
          <a:xfrm>
            <a:off x="685800" y="0"/>
            <a:ext cx="7772400" cy="1143000"/>
          </a:xfrm>
        </p:spPr>
        <p:txBody>
          <a:bodyPr/>
          <a:lstStyle/>
          <a:p>
            <a:r>
              <a:rPr lang="en-US" sz="3200" dirty="0" smtClean="0"/>
              <a:t>Marsh coring</a:t>
            </a:r>
          </a:p>
        </p:txBody>
      </p:sp>
      <p:pic>
        <p:nvPicPr>
          <p:cNvPr id="79875" name="Content Placeholder 3" descr="march-coring1.tiff"/>
          <p:cNvPicPr>
            <a:picLocks noGrp="1" noChangeAspect="1"/>
          </p:cNvPicPr>
          <p:nvPr>
            <p:ph idx="1"/>
          </p:nvPr>
        </p:nvPicPr>
        <p:blipFill>
          <a:blip r:embed="rId2"/>
          <a:srcRect l="-19983" r="-19983"/>
          <a:stretch>
            <a:fillRect/>
          </a:stretch>
        </p:blipFill>
        <p:spPr>
          <a:xfrm>
            <a:off x="-495300" y="1409700"/>
            <a:ext cx="10291763" cy="5448300"/>
          </a:xfrm>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AutoShape 2" descr="data:image/jpeg;base64,/9j/4AAQSkZJRgABAQAAAQABAAD/2wCEAAkGBggSEBQUEggKFBQWGSAaGRcYDR8bIBUcIyAXHB4ZIyghJyciIhwqJRoeHy8iJigwLCwsGh4xNTAqQSgrLCsBCQoKDQwNGQ4OGTUkHyQ1LDQ1LC0wNTQ0NCw0NSwpLCw0NDQ1NDU1LDYsLy80LCw1LCwsNDQsNDYsLy80NCwpLP/AABEIAGYAQAMBIgACEQEDEQH/xAAbAAABBQEBAAAAAAAAAAAAAAAGAAIDBAUHAf/EAEEQAAECBAMEBgQNAgcAAAAAAAECEQADBCEFEjEGQVFhEyJxgZGhFSMysRQkM0JSU4KSk8HR4fAHcjRDVGJjg8L/xAAZAQADAQEBAAAAAAAAAAAAAAABAgQAAwX/xAAmEQABAwMEAgIDAQAAAAAAAAABAAIDERIhBBQxQVHwgaEycbET/9oADAMBAAIRAxEAPwAwnzV2yTJQ45kkv4d/lES1Ve6fTD/rUdx5je3nGXjc1CTKJrZkrrEhkuFMHZVxZh46RlSZ0goJTjFWrKlGYlBchQSlB1bM7O28K7m2zPaLgNVIeh9oqz1V/X0+hb1arG2V76M79zR5nqvr6fX6tWjjnwfvaBenr5CFJJxioOUlJSqUTm6NyrQuT19buybWaPJlZIuv0vVZc2b5MkM6VZQx9kC19xJjbZntFtzJ4/qKgupYetp3e/q1MQ269r8zDc1Zb4zTaX9UdfHSBqWmWpSUpxerHCxvlJJuVaHKoDfq+5nSMSpl9ElGJ1RDhRTkLreZ1QS7jQJ7CDvMbbM9otuZPA+0SzF1TnLOpwNzy1WsGe/F/KHyJkxznmyiN2VBDa6vybziOFDbRnlJvH+Aqld0xKAgUZJJYTFAcPZci/FuUeSZky3xeQPLe/vv5xh7fYNVTfg/RyJqwlSirLKzMGTGFiuHY2pkIpcQEpISEpFMoNlDX4nf+kFxdeSDhPGGGMAjKIdm8aNRMyTZlBJUxVeWOuyiBlv2EvfhviGsxSsSSQigVLNgRSuSQ449YWDHugeqdnsaQhR9Hz1zFFzlQsgpUq6Xd3u7MCGsTufT4LtClOVVPVKdnHROOPjcA66KvE10nNSrLILeAtKZtJiiFH4rRWcuJDbr79Tv484MKZErIk9BJDpBsltwMc+m4FixH+ArDb6sx0implZEuC+UPbkIogc41vXnztbi1e5h9AeJhZh9EeJh/wAHPA+ELoTFVQpaFXKiilLZ0Lte0xQ92sV1YTIYD11rD1yuL8b9scoqMZxdABTimIAH/nUf52RNT7VY7LUFJxSoU+5fWSe0GOAHaoJK6eMJkD50/wDGVwI48/dwheiad9Z/4yv1gMov6q1QHrcPplH/AGLKO3XMIIaP+omBryhXwiWTxluB3p3c2jHCAytT0bJ1edo3yp4Nx15wjh0v6VR+Mr9YtSMQoVIUsVdPkBIzCYGa14qzNo8KSSDOXYOSJKiG8IW5pTFrgl6Pl3DzrgD5VW4vx4nvFofT0SEOwXfjMKveecVJu2WCAWnrV2SyG8WaKdTtmQHRRo5ErP5QbqHhAAntYitnsK3083j7e+GHZzCdfgsz78aCpbfPHa8NKTxH3ortCkuKoDZvBnvSqH2oejAMJHs0ih9rTlFzIW0Hj/PPSEAfojxg0BQqVTGD4c4PwaYCDqFXHnE0ynkKuoVRs1527cNdOUSOdMgPeI8qahKElS1JQgb/AOPC2tGUwc44CgOF0H+mmv2/vDhQUG+nnff/AHj2VVylh0LlqT9JMwGJEqfcO4w2ClyE8zEDToTxaYk9+toaZoLDpabkzH3GGTZhzZeuARvsO2zxFMSRbPJawspy3K9vCBI7/NheekIxe8MHaxpm2lQmfklqkiQeqoqQCH0z3D5Re3fBBT1dKsOiolqA16zwJ4gmnTVyAmjRMuVKSAlOYZTxs19/GCBFBh6UdImhp5KiC4IS443T463iPRvfI0yU5Xp64QMtjbUU/RWgipBPVI8Wt4Ri7R4/TyJZStBUqY6QhrLfUndl/jGGy6uaZeRK6ZU1CQFLW2RR4sOsbcN9oro2XkqStc6pE2YtJBUoZEpF7JGgHPWKni9hA7UTKxSAu5Hvx8rO2O2gQJxp+gShK3Uk5tDqU8P3HODNS5Y3JPMP/POOU7NTKWXWyT8KJdQSHQR7Qyg8N8dSVRynJ6TtHRHXxPugaf8ACg6TazEl3lVhRs5USf7QD7yBA/tHXyqcJyFQJdwZYSw42J3uO6NpYrvnrnAcsQUpu6A3aeRUJqETJuabLJFis6DQEh+2DqRdGRTlJpcSg14S2SraudUzCJjKWg67gkpLbt48oN1UVWEP6sBuKvfmN+6AzZWZ0mJKWlIlpAWSPa4A8NdYPTOkqDAlQ3nIpjzsdI2lAEdFtWSZK/pYWFSRNzJEyYgBIckZQTo2nbGscInpkrSitQSUqHyr6pVwsIZN9GLtqrkVHs1V+UKqrDKDplTFgbgC9v7i0dGNDW0qlmkdLLeRQrmFNgM5WHmqH+XMbXQML9jmOpSpaVJC8tOQplXSBqAbsQN7QG7NbQpk0k1KqEzEKWthmSzFhlIcHj4xq4FUTUJWgmZ0ZWVIY7iB1dRvfxjlCACKdhddQS4GvRV2p2nWliA/2cv5mMbGsUl1DZpagUmz9bzccI9hQ0mRRCMAZVHCEAT82daVKtmQwLnteCubNZLmsqCectBf3GFCgQtACM5q4KpS4uEJOaZOULWZ/wD0DEdRiVFNQQhVUlTHiBoeC/eIUKGOBRKBV1UPYJKAkMVTXK9y+q2mjM9z5aQX0qaWyTLUFAXKQGV43hQo0Awl1BX/2Q=="/>
          <p:cNvSpPr>
            <a:spLocks noChangeAspect="1" noChangeArrowheads="1"/>
          </p:cNvSpPr>
          <p:nvPr/>
        </p:nvSpPr>
        <p:spPr bwMode="auto">
          <a:xfrm>
            <a:off x="155575" y="-144463"/>
            <a:ext cx="304800" cy="30480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1" descr="C:\Users\Frances\Desktop\LA_Cie-TRX\Climate Book\Ingram-figures\Ingram_Fig_27.jpg"/>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14900" y="0"/>
            <a:ext cx="4229100" cy="31720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2" name="Rectangle 11"/>
          <p:cNvSpPr/>
          <p:nvPr/>
        </p:nvSpPr>
        <p:spPr>
          <a:xfrm>
            <a:off x="5473701" y="3194740"/>
            <a:ext cx="3187700" cy="366326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26683"/>
          <a:stretch>
            <a:fillRect/>
          </a:stretch>
        </p:blipFill>
        <p:spPr>
          <a:xfrm>
            <a:off x="5746270" y="3153810"/>
            <a:ext cx="2890592" cy="3701786"/>
          </a:xfrm>
          <a:prstGeom prst="rect">
            <a:avLst/>
          </a:prstGeom>
          <a:noFill/>
        </p:spPr>
      </p:pic>
      <p:pic>
        <p:nvPicPr>
          <p:cNvPr id="14" name="Picture 13"/>
          <p:cNvPicPr>
            <a:picLocks noChangeAspect="1"/>
          </p:cNvPicPr>
          <p:nvPr/>
        </p:nvPicPr>
        <p:blipFill>
          <a:blip r:embed="rId4"/>
          <a:stretch>
            <a:fillRect/>
          </a:stretch>
        </p:blipFill>
        <p:spPr>
          <a:xfrm>
            <a:off x="1" y="0"/>
            <a:ext cx="4216399" cy="5478209"/>
          </a:xfrm>
          <a:prstGeom prst="rect">
            <a:avLst/>
          </a:prstGeom>
        </p:spPr>
      </p:pic>
      <p:sp>
        <p:nvSpPr>
          <p:cNvPr id="7" name="TextBox 6"/>
          <p:cNvSpPr txBox="1"/>
          <p:nvPr/>
        </p:nvSpPr>
        <p:spPr>
          <a:xfrm>
            <a:off x="0" y="5918200"/>
            <a:ext cx="1834306" cy="461665"/>
          </a:xfrm>
          <a:prstGeom prst="rect">
            <a:avLst/>
          </a:prstGeom>
          <a:noFill/>
        </p:spPr>
        <p:txBody>
          <a:bodyPr wrap="none" rtlCol="0">
            <a:spAutoFit/>
          </a:bodyPr>
          <a:lstStyle/>
          <a:p>
            <a:r>
              <a:rPr lang="en-US" dirty="0" smtClean="0"/>
              <a:t>Marsh coring</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444038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2954" y="999836"/>
            <a:ext cx="8250481" cy="439766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0" y="0"/>
            <a:ext cx="5414210" cy="6858000"/>
          </a:xfrm>
          <a:prstGeom prst="rect">
            <a:avLst/>
          </a:prstGeom>
        </p:spPr>
      </p:pic>
      <p:sp>
        <p:nvSpPr>
          <p:cNvPr id="5" name="TextBox 4"/>
          <p:cNvSpPr txBox="1"/>
          <p:nvPr/>
        </p:nvSpPr>
        <p:spPr>
          <a:xfrm>
            <a:off x="5722572" y="2997200"/>
            <a:ext cx="3421427" cy="2000548"/>
          </a:xfrm>
          <a:prstGeom prst="rect">
            <a:avLst/>
          </a:prstGeom>
          <a:noFill/>
        </p:spPr>
        <p:txBody>
          <a:bodyPr wrap="square" rtlCol="0">
            <a:spAutoFit/>
          </a:bodyPr>
          <a:lstStyle/>
          <a:p>
            <a:r>
              <a:rPr lang="en-US" sz="2000" dirty="0" smtClean="0"/>
              <a:t>Increased salt-adapted vegetation (</a:t>
            </a:r>
            <a:r>
              <a:rPr lang="en-US" sz="2000" dirty="0" err="1" smtClean="0"/>
              <a:t>saltgrass</a:t>
            </a:r>
            <a:r>
              <a:rPr lang="en-US" sz="2000" dirty="0" smtClean="0"/>
              <a:t> and </a:t>
            </a:r>
            <a:r>
              <a:rPr lang="en-US" sz="2000" dirty="0" err="1" smtClean="0"/>
              <a:t>cordgrass</a:t>
            </a:r>
            <a:r>
              <a:rPr lang="en-US" sz="2000" dirty="0" smtClean="0"/>
              <a:t>) very dry during Medieval Warm Period</a:t>
            </a:r>
          </a:p>
          <a:p>
            <a:endParaRPr lang="en-US" sz="2000" dirty="0" smtClean="0"/>
          </a:p>
          <a:p>
            <a:r>
              <a:rPr lang="en-US" b="1" dirty="0" err="1" smtClean="0"/>
              <a:t>Megadrought</a:t>
            </a:r>
            <a:r>
              <a:rPr lang="en-US" b="1" dirty="0" smtClean="0"/>
              <a:t>!</a:t>
            </a:r>
            <a:endParaRPr lang="en-US" b="1" dirty="0"/>
          </a:p>
        </p:txBody>
      </p:sp>
      <p:cxnSp>
        <p:nvCxnSpPr>
          <p:cNvPr id="9" name="Straight Arrow Connector 8"/>
          <p:cNvCxnSpPr/>
          <p:nvPr/>
        </p:nvCxnSpPr>
        <p:spPr>
          <a:xfrm rot="10800000" flipV="1">
            <a:off x="4768273" y="3348181"/>
            <a:ext cx="831272" cy="115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649492" y="2182091"/>
            <a:ext cx="3609958" cy="400110"/>
          </a:xfrm>
          <a:prstGeom prst="rect">
            <a:avLst/>
          </a:prstGeom>
          <a:noFill/>
        </p:spPr>
        <p:txBody>
          <a:bodyPr wrap="none" rtlCol="0">
            <a:spAutoFit/>
          </a:bodyPr>
          <a:lstStyle/>
          <a:p>
            <a:r>
              <a:rPr lang="en-US" sz="2000" dirty="0" smtClean="0"/>
              <a:t>Little Ice Age (cooler and wetter)</a:t>
            </a:r>
            <a:endParaRPr lang="en-US" sz="2000" dirty="0"/>
          </a:p>
        </p:txBody>
      </p:sp>
      <p:cxnSp>
        <p:nvCxnSpPr>
          <p:cNvPr id="11" name="Straight Arrow Connector 10"/>
          <p:cNvCxnSpPr/>
          <p:nvPr/>
        </p:nvCxnSpPr>
        <p:spPr>
          <a:xfrm rot="10800000" flipV="1">
            <a:off x="4759037" y="2403763"/>
            <a:ext cx="831272" cy="115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0800000" flipV="1">
            <a:off x="4761345" y="1724890"/>
            <a:ext cx="831272" cy="115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684485" y="1443182"/>
            <a:ext cx="2827116" cy="707886"/>
          </a:xfrm>
          <a:prstGeom prst="rect">
            <a:avLst/>
          </a:prstGeom>
          <a:noFill/>
        </p:spPr>
        <p:txBody>
          <a:bodyPr wrap="none" rtlCol="0">
            <a:spAutoFit/>
          </a:bodyPr>
          <a:lstStyle/>
          <a:p>
            <a:r>
              <a:rPr lang="en-US" sz="2000" dirty="0" smtClean="0"/>
              <a:t>Human impact (dams and </a:t>
            </a:r>
          </a:p>
          <a:p>
            <a:r>
              <a:rPr lang="en-US" sz="2000" dirty="0" smtClean="0"/>
              <a:t>diversions)</a:t>
            </a:r>
            <a:endParaRPr lang="en-US" sz="2000" dirty="0"/>
          </a:p>
        </p:txBody>
      </p:sp>
      <p:sp>
        <p:nvSpPr>
          <p:cNvPr id="14" name="Rectangle 13"/>
          <p:cNvSpPr/>
          <p:nvPr/>
        </p:nvSpPr>
        <p:spPr>
          <a:xfrm>
            <a:off x="215900" y="2705100"/>
            <a:ext cx="863600" cy="1295400"/>
          </a:xfrm>
          <a:prstGeom prst="rect">
            <a:avLst/>
          </a:prstGeom>
          <a:solidFill>
            <a:srgbClr val="FFFF00">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2" descr="calpaleolocations"/>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82800" y="0"/>
            <a:ext cx="7061200" cy="680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TextBox 2"/>
          <p:cNvSpPr txBox="1"/>
          <p:nvPr/>
        </p:nvSpPr>
        <p:spPr>
          <a:xfrm>
            <a:off x="0" y="711200"/>
            <a:ext cx="2141782" cy="2677656"/>
          </a:xfrm>
          <a:prstGeom prst="rect">
            <a:avLst/>
          </a:prstGeom>
          <a:noFill/>
        </p:spPr>
        <p:txBody>
          <a:bodyPr wrap="none" rtlCol="0">
            <a:spAutoFit/>
          </a:bodyPr>
          <a:lstStyle/>
          <a:p>
            <a:r>
              <a:rPr lang="en-US" dirty="0" smtClean="0"/>
              <a:t>Climate records </a:t>
            </a:r>
          </a:p>
          <a:p>
            <a:r>
              <a:rPr lang="en-US" dirty="0" smtClean="0"/>
              <a:t>Beyond the</a:t>
            </a:r>
          </a:p>
          <a:p>
            <a:r>
              <a:rPr lang="en-US" dirty="0" smtClean="0"/>
              <a:t>San Francisco </a:t>
            </a:r>
          </a:p>
          <a:p>
            <a:r>
              <a:rPr lang="en-US" dirty="0" smtClean="0"/>
              <a:t>Bay</a:t>
            </a:r>
          </a:p>
          <a:p>
            <a:endParaRPr lang="en-US" dirty="0" smtClean="0"/>
          </a:p>
          <a:p>
            <a:endParaRPr lang="en-US" dirty="0" smtClean="0"/>
          </a:p>
          <a:p>
            <a:endParaRPr lang="en-US"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99822561"/>
      </p:ext>
    </p:extLst>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Title 1"/>
          <p:cNvSpPr>
            <a:spLocks noGrp="1"/>
          </p:cNvSpPr>
          <p:nvPr>
            <p:ph type="title"/>
          </p:nvPr>
        </p:nvSpPr>
        <p:spPr>
          <a:xfrm>
            <a:off x="1193800" y="0"/>
            <a:ext cx="7378700" cy="825500"/>
          </a:xfrm>
        </p:spPr>
        <p:txBody>
          <a:bodyPr/>
          <a:lstStyle/>
          <a:p>
            <a:pPr eaLnBrk="1" hangingPunct="1"/>
            <a:r>
              <a:rPr lang="en-US" sz="3600" smtClean="0"/>
              <a:t>Lake sediment core</a:t>
            </a:r>
          </a:p>
        </p:txBody>
      </p:sp>
      <p:sp>
        <p:nvSpPr>
          <p:cNvPr id="56323" name="Content Placeholder 2"/>
          <p:cNvSpPr>
            <a:spLocks noGrp="1"/>
          </p:cNvSpPr>
          <p:nvPr>
            <p:ph idx="1"/>
          </p:nvPr>
        </p:nvSpPr>
        <p:spPr/>
        <p:txBody>
          <a:bodyPr/>
          <a:lstStyle/>
          <a:p>
            <a:pPr eaLnBrk="1" hangingPunct="1"/>
            <a:endParaRPr lang="en-US" smtClean="0"/>
          </a:p>
        </p:txBody>
      </p:sp>
      <p:pic>
        <p:nvPicPr>
          <p:cNvPr id="56324" name="Picture 4"/>
          <p:cNvPicPr>
            <a:picLocks noChangeAspect="1"/>
          </p:cNvPicPr>
          <p:nvPr/>
        </p:nvPicPr>
        <p:blipFill>
          <a:blip r:embed="rId2"/>
          <a:srcRect/>
          <a:stretch>
            <a:fillRect/>
          </a:stretch>
        </p:blipFill>
        <p:spPr bwMode="auto">
          <a:xfrm>
            <a:off x="0" y="723900"/>
            <a:ext cx="9144000" cy="2482850"/>
          </a:xfrm>
          <a:prstGeom prst="rect">
            <a:avLst/>
          </a:prstGeom>
          <a:noFill/>
          <a:ln w="9525">
            <a:noFill/>
            <a:miter lim="800000"/>
            <a:headEnd/>
            <a:tailEnd/>
          </a:ln>
        </p:spPr>
      </p:pic>
      <p:pic>
        <p:nvPicPr>
          <p:cNvPr id="56325" name="Picture 3"/>
          <p:cNvPicPr>
            <a:picLocks noChangeAspect="1"/>
          </p:cNvPicPr>
          <p:nvPr/>
        </p:nvPicPr>
        <p:blipFill>
          <a:blip r:embed="rId3"/>
          <a:srcRect/>
          <a:stretch>
            <a:fillRect/>
          </a:stretch>
        </p:blipFill>
        <p:spPr bwMode="auto">
          <a:xfrm>
            <a:off x="0" y="3463925"/>
            <a:ext cx="2578100" cy="2552700"/>
          </a:xfrm>
          <a:prstGeom prst="rect">
            <a:avLst/>
          </a:prstGeom>
          <a:noFill/>
          <a:ln w="9525">
            <a:noFill/>
            <a:miter lim="800000"/>
            <a:headEnd/>
            <a:tailEnd/>
          </a:ln>
        </p:spPr>
      </p:pic>
      <p:pic>
        <p:nvPicPr>
          <p:cNvPr id="56326" name="Picture 5"/>
          <p:cNvPicPr>
            <a:picLocks noChangeAspect="1"/>
          </p:cNvPicPr>
          <p:nvPr/>
        </p:nvPicPr>
        <p:blipFill>
          <a:blip r:embed="rId4"/>
          <a:srcRect/>
          <a:stretch>
            <a:fillRect/>
          </a:stretch>
        </p:blipFill>
        <p:spPr bwMode="auto">
          <a:xfrm>
            <a:off x="2692400" y="3448050"/>
            <a:ext cx="3114675" cy="2190750"/>
          </a:xfrm>
          <a:prstGeom prst="rect">
            <a:avLst/>
          </a:prstGeom>
          <a:noFill/>
          <a:ln w="9525">
            <a:noFill/>
            <a:miter lim="800000"/>
            <a:headEnd/>
            <a:tailEnd/>
          </a:ln>
        </p:spPr>
      </p:pic>
      <p:sp>
        <p:nvSpPr>
          <p:cNvPr id="56327" name="TextBox 6"/>
          <p:cNvSpPr txBox="1">
            <a:spLocks noChangeArrowheads="1"/>
          </p:cNvSpPr>
          <p:nvPr/>
        </p:nvSpPr>
        <p:spPr bwMode="auto">
          <a:xfrm>
            <a:off x="165100" y="6032500"/>
            <a:ext cx="9791700" cy="1077913"/>
          </a:xfrm>
          <a:prstGeom prst="rect">
            <a:avLst/>
          </a:prstGeom>
          <a:noFill/>
          <a:ln w="9525">
            <a:noFill/>
            <a:miter lim="800000"/>
            <a:headEnd/>
            <a:tailEnd/>
          </a:ln>
        </p:spPr>
        <p:txBody>
          <a:bodyPr>
            <a:prstTxWarp prst="textNoShape">
              <a:avLst/>
            </a:prstTxWarp>
            <a:spAutoFit/>
          </a:bodyPr>
          <a:lstStyle/>
          <a:p>
            <a:r>
              <a:rPr lang="en-US" sz="2800" b="0" u="none">
                <a:solidFill>
                  <a:schemeClr val="tx1"/>
                </a:solidFill>
              </a:rPr>
              <a:t>Charcoal (fires)	pollen (vegetation)	       fossils (climate)	</a:t>
            </a:r>
            <a:r>
              <a:rPr lang="en-US"/>
              <a:t>	</a:t>
            </a:r>
          </a:p>
        </p:txBody>
      </p:sp>
      <p:pic>
        <p:nvPicPr>
          <p:cNvPr id="56328" name="Picture 7"/>
          <p:cNvPicPr>
            <a:picLocks noChangeAspect="1"/>
          </p:cNvPicPr>
          <p:nvPr/>
        </p:nvPicPr>
        <p:blipFill>
          <a:blip r:embed="rId5"/>
          <a:srcRect/>
          <a:stretch>
            <a:fillRect/>
          </a:stretch>
        </p:blipFill>
        <p:spPr bwMode="auto">
          <a:xfrm>
            <a:off x="6338888" y="3314700"/>
            <a:ext cx="2487612" cy="26352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2"/>
          <a:srcRect/>
          <a:stretch>
            <a:fillRect/>
          </a:stretch>
        </p:blipFill>
        <p:spPr bwMode="auto">
          <a:xfrm>
            <a:off x="0" y="1231900"/>
            <a:ext cx="4577405" cy="3035300"/>
          </a:xfrm>
          <a:prstGeom prst="rect">
            <a:avLst/>
          </a:prstGeom>
          <a:noFill/>
          <a:ln w="9525">
            <a:noFill/>
            <a:miter lim="800000"/>
            <a:headEnd/>
            <a:tailEnd/>
          </a:ln>
        </p:spPr>
      </p:pic>
      <p:sp>
        <p:nvSpPr>
          <p:cNvPr id="52227" name="TextBox 2"/>
          <p:cNvSpPr txBox="1">
            <a:spLocks noChangeArrowheads="1"/>
          </p:cNvSpPr>
          <p:nvPr/>
        </p:nvSpPr>
        <p:spPr bwMode="auto">
          <a:xfrm>
            <a:off x="431800" y="4570413"/>
            <a:ext cx="3556000" cy="954107"/>
          </a:xfrm>
          <a:prstGeom prst="rect">
            <a:avLst/>
          </a:prstGeom>
          <a:noFill/>
          <a:ln w="9525">
            <a:noFill/>
            <a:miter lim="800000"/>
            <a:headEnd/>
            <a:tailEnd/>
          </a:ln>
        </p:spPr>
        <p:txBody>
          <a:bodyPr wrap="square">
            <a:prstTxWarp prst="textNoShape">
              <a:avLst/>
            </a:prstTxWarp>
            <a:spAutoFit/>
          </a:bodyPr>
          <a:lstStyle/>
          <a:p>
            <a:r>
              <a:rPr lang="en-US" sz="2800" dirty="0">
                <a:latin typeface="Corbel" charset="0"/>
                <a:ea typeface="ＭＳ Ｐゴシック" charset="-128"/>
                <a:cs typeface="ＭＳ Ｐゴシック" charset="-128"/>
              </a:rPr>
              <a:t>1938</a:t>
            </a:r>
            <a:r>
              <a:rPr lang="en-US" sz="2800" dirty="0" smtClean="0">
                <a:latin typeface="Corbel" charset="0"/>
                <a:ea typeface="ＭＳ Ｐゴシック" charset="-128"/>
                <a:cs typeface="ＭＳ Ｐゴシック" charset="-128"/>
              </a:rPr>
              <a:t> Orange County </a:t>
            </a:r>
          </a:p>
          <a:p>
            <a:r>
              <a:rPr lang="en-US" sz="2800" dirty="0" smtClean="0">
                <a:latin typeface="Corbel" charset="0"/>
                <a:ea typeface="ＭＳ Ｐゴシック" charset="-128"/>
                <a:cs typeface="ＭＳ Ｐゴシック" charset="-128"/>
              </a:rPr>
              <a:t>(Santa </a:t>
            </a:r>
            <a:r>
              <a:rPr lang="en-US" sz="2800" dirty="0">
                <a:latin typeface="Corbel" charset="0"/>
                <a:ea typeface="ＭＳ Ｐゴシック" charset="-128"/>
                <a:cs typeface="ＭＳ Ｐゴシック" charset="-128"/>
              </a:rPr>
              <a:t>Ana </a:t>
            </a:r>
            <a:r>
              <a:rPr lang="en-US" sz="2800" dirty="0" smtClean="0">
                <a:latin typeface="Corbel" charset="0"/>
                <a:ea typeface="ＭＳ Ｐゴシック" charset="-128"/>
                <a:cs typeface="ＭＳ Ｐゴシック" charset="-128"/>
              </a:rPr>
              <a:t>River)</a:t>
            </a:r>
            <a:endParaRPr lang="en-US" sz="2800" dirty="0">
              <a:latin typeface="Corbel" charset="0"/>
              <a:ea typeface="ＭＳ Ｐゴシック" charset="-128"/>
              <a:cs typeface="ＭＳ Ｐゴシック" charset="-128"/>
            </a:endParaRPr>
          </a:p>
        </p:txBody>
      </p:sp>
      <p:sp>
        <p:nvSpPr>
          <p:cNvPr id="4" name="TextBox 3"/>
          <p:cNvSpPr txBox="1"/>
          <p:nvPr/>
        </p:nvSpPr>
        <p:spPr>
          <a:xfrm>
            <a:off x="1778000" y="0"/>
            <a:ext cx="5551971" cy="1200329"/>
          </a:xfrm>
          <a:prstGeom prst="rect">
            <a:avLst/>
          </a:prstGeom>
          <a:noFill/>
        </p:spPr>
        <p:txBody>
          <a:bodyPr wrap="none" rtlCol="0">
            <a:spAutoFit/>
          </a:bodyPr>
          <a:lstStyle/>
          <a:p>
            <a:pPr algn="ctr"/>
            <a:r>
              <a:rPr lang="en-US" sz="3600" dirty="0" smtClean="0"/>
              <a:t>Extremes of the 20</a:t>
            </a:r>
            <a:r>
              <a:rPr lang="en-US" sz="3600" baseline="30000" dirty="0" smtClean="0"/>
              <a:t>th</a:t>
            </a:r>
            <a:r>
              <a:rPr lang="en-US" sz="3600" dirty="0" smtClean="0"/>
              <a:t> century:</a:t>
            </a:r>
          </a:p>
          <a:p>
            <a:pPr algn="ctr"/>
            <a:r>
              <a:rPr lang="en-US" sz="3600" dirty="0" smtClean="0"/>
              <a:t> Floods</a:t>
            </a:r>
            <a:endParaRPr lang="en-US" sz="3600" dirty="0"/>
          </a:p>
        </p:txBody>
      </p:sp>
      <p:pic>
        <p:nvPicPr>
          <p:cNvPr id="5" name="Picture 1"/>
          <p:cNvPicPr>
            <a:picLocks noChangeAspect="1"/>
          </p:cNvPicPr>
          <p:nvPr/>
        </p:nvPicPr>
        <p:blipFill>
          <a:blip r:embed="rId3"/>
          <a:srcRect/>
          <a:stretch>
            <a:fillRect/>
          </a:stretch>
        </p:blipFill>
        <p:spPr bwMode="auto">
          <a:xfrm>
            <a:off x="4856684" y="1257299"/>
            <a:ext cx="4071415" cy="3022601"/>
          </a:xfrm>
          <a:prstGeom prst="rect">
            <a:avLst/>
          </a:prstGeom>
          <a:noFill/>
          <a:ln w="9525">
            <a:solidFill>
              <a:srgbClr val="000000"/>
            </a:solidFill>
            <a:miter lim="800000"/>
            <a:headEnd/>
            <a:tailEnd/>
          </a:ln>
        </p:spPr>
      </p:pic>
      <p:sp>
        <p:nvSpPr>
          <p:cNvPr id="6" name="TextBox 2"/>
          <p:cNvSpPr txBox="1">
            <a:spLocks noChangeArrowheads="1"/>
          </p:cNvSpPr>
          <p:nvPr/>
        </p:nvSpPr>
        <p:spPr bwMode="auto">
          <a:xfrm>
            <a:off x="5524500" y="4579938"/>
            <a:ext cx="3080040" cy="954107"/>
          </a:xfrm>
          <a:prstGeom prst="rect">
            <a:avLst/>
          </a:prstGeom>
          <a:noFill/>
          <a:ln w="9525">
            <a:noFill/>
            <a:miter lim="800000"/>
            <a:headEnd/>
            <a:tailEnd/>
          </a:ln>
        </p:spPr>
        <p:txBody>
          <a:bodyPr wrap="none">
            <a:prstTxWarp prst="textNoShape">
              <a:avLst/>
            </a:prstTxWarp>
            <a:spAutoFit/>
          </a:bodyPr>
          <a:lstStyle/>
          <a:p>
            <a:r>
              <a:rPr lang="en-US" sz="2800" dirty="0" smtClean="0">
                <a:latin typeface="Corbel" charset="0"/>
                <a:ea typeface="ＭＳ Ｐゴシック" charset="-128"/>
                <a:cs typeface="ＭＳ Ｐゴシック" charset="-128"/>
              </a:rPr>
              <a:t>1955 Santa Cruz </a:t>
            </a:r>
          </a:p>
          <a:p>
            <a:r>
              <a:rPr lang="en-US" sz="2800" dirty="0" smtClean="0">
                <a:latin typeface="Corbel" charset="0"/>
                <a:ea typeface="ＭＳ Ｐゴシック" charset="-128"/>
                <a:cs typeface="ＭＳ Ｐゴシック" charset="-128"/>
              </a:rPr>
              <a:t>(San </a:t>
            </a:r>
            <a:r>
              <a:rPr lang="en-US" sz="2800" dirty="0">
                <a:latin typeface="Corbel" charset="0"/>
                <a:ea typeface="ＭＳ Ｐゴシック" charset="-128"/>
                <a:cs typeface="ＭＳ Ｐゴシック" charset="-128"/>
              </a:rPr>
              <a:t>Lorenzo </a:t>
            </a:r>
            <a:r>
              <a:rPr lang="en-US" sz="2800" dirty="0" smtClean="0">
                <a:latin typeface="Corbel" charset="0"/>
                <a:ea typeface="ＭＳ Ｐゴシック" charset="-128"/>
                <a:cs typeface="ＭＳ Ｐゴシック" charset="-128"/>
              </a:rPr>
              <a:t>River)</a:t>
            </a:r>
            <a:endParaRPr lang="en-US" sz="2800" dirty="0">
              <a:latin typeface="Corbel" charset="0"/>
              <a:ea typeface="ＭＳ Ｐゴシック" charset="-128"/>
              <a:cs typeface="ＭＳ Ｐゴシック" charset="-128"/>
            </a:endParaRPr>
          </a:p>
        </p:txBody>
      </p:sp>
      <p:sp>
        <p:nvSpPr>
          <p:cNvPr id="7" name="TextBox 6"/>
          <p:cNvSpPr txBox="1"/>
          <p:nvPr/>
        </p:nvSpPr>
        <p:spPr>
          <a:xfrm>
            <a:off x="533400" y="6388100"/>
            <a:ext cx="5014865" cy="461665"/>
          </a:xfrm>
          <a:prstGeom prst="rect">
            <a:avLst/>
          </a:prstGeom>
          <a:noFill/>
        </p:spPr>
        <p:txBody>
          <a:bodyPr wrap="none" rtlCol="0">
            <a:spAutoFit/>
          </a:bodyPr>
          <a:lstStyle/>
          <a:p>
            <a:r>
              <a:rPr lang="en-US" dirty="0" smtClean="0"/>
              <a:t>And others:  1969, 1983, 1997, 2006…</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a:xfrm>
            <a:off x="-317500" y="-228600"/>
            <a:ext cx="9702800" cy="1263650"/>
          </a:xfrm>
        </p:spPr>
        <p:txBody>
          <a:bodyPr/>
          <a:lstStyle/>
          <a:p>
            <a:r>
              <a:rPr lang="en-US" sz="2800" dirty="0" err="1" smtClean="0"/>
              <a:t>Megadrought</a:t>
            </a:r>
            <a:r>
              <a:rPr lang="en-US" sz="2800" dirty="0" smtClean="0"/>
              <a:t> in CA and southwest – 3 </a:t>
            </a:r>
            <a:r>
              <a:rPr lang="en-US" sz="2800" smtClean="0"/>
              <a:t>decades long</a:t>
            </a:r>
            <a:endParaRPr lang="en-US" sz="2800" dirty="0" smtClean="0"/>
          </a:p>
        </p:txBody>
      </p:sp>
      <p:sp>
        <p:nvSpPr>
          <p:cNvPr id="28675" name="Content Placeholder 2"/>
          <p:cNvSpPr>
            <a:spLocks noGrp="1"/>
          </p:cNvSpPr>
          <p:nvPr>
            <p:ph idx="1"/>
          </p:nvPr>
        </p:nvSpPr>
        <p:spPr/>
        <p:txBody>
          <a:bodyPr/>
          <a:lstStyle/>
          <a:p>
            <a:endParaRPr lang="en-US"/>
          </a:p>
        </p:txBody>
      </p:sp>
      <p:pic>
        <p:nvPicPr>
          <p:cNvPr id="28676" name="Picture 3" descr="TreeRingBkto1527-CopyrightDanielGriffin.jpg"/>
          <p:cNvPicPr>
            <a:picLocks noChangeAspect="1"/>
          </p:cNvPicPr>
          <p:nvPr/>
        </p:nvPicPr>
        <p:blipFill>
          <a:blip r:embed="rId2"/>
          <a:srcRect/>
          <a:stretch>
            <a:fillRect/>
          </a:stretch>
        </p:blipFill>
        <p:spPr bwMode="auto">
          <a:xfrm>
            <a:off x="130175" y="749300"/>
            <a:ext cx="8832850" cy="58547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6"/>
          <p:cNvPicPr>
            <a:picLocks noChangeAspect="1" noChangeArrowheads="1"/>
          </p:cNvPicPr>
          <p:nvPr/>
        </p:nvPicPr>
        <p:blipFill>
          <a:blip r:embed="rId3"/>
          <a:srcRect/>
          <a:stretch>
            <a:fillRect/>
          </a:stretch>
        </p:blipFill>
        <p:spPr bwMode="auto">
          <a:xfrm>
            <a:off x="4557713" y="2595563"/>
            <a:ext cx="4395787" cy="2916237"/>
          </a:xfrm>
          <a:prstGeom prst="rect">
            <a:avLst/>
          </a:prstGeom>
          <a:noFill/>
          <a:ln w="9525">
            <a:noFill/>
            <a:miter lim="800000"/>
            <a:headEnd/>
            <a:tailEnd/>
          </a:ln>
        </p:spPr>
      </p:pic>
      <p:sp>
        <p:nvSpPr>
          <p:cNvPr id="407561" name="Text Box 9"/>
          <p:cNvSpPr txBox="1">
            <a:spLocks noChangeArrowheads="1"/>
          </p:cNvSpPr>
          <p:nvPr/>
        </p:nvSpPr>
        <p:spPr bwMode="auto">
          <a:xfrm>
            <a:off x="5332413" y="166688"/>
            <a:ext cx="3808412" cy="2349500"/>
          </a:xfrm>
          <a:prstGeom prst="rect">
            <a:avLst/>
          </a:prstGeom>
          <a:noFill/>
          <a:ln w="9525">
            <a:noFill/>
            <a:miter lim="800000"/>
            <a:headEnd/>
            <a:tailEnd/>
          </a:ln>
          <a:effectLst/>
        </p:spPr>
        <p:txBody>
          <a:bodyPr wrap="none">
            <a:prstTxWarp prst="textNoShape">
              <a:avLst/>
            </a:prstTxWarp>
            <a:spAutoFit/>
          </a:bodyPr>
          <a:lstStyle/>
          <a:p>
            <a:pPr>
              <a:defRPr/>
            </a:pPr>
            <a:r>
              <a:rPr lang="en-US" sz="2800" dirty="0"/>
              <a:t>Submerged tree-stumps</a:t>
            </a:r>
          </a:p>
          <a:p>
            <a:pPr>
              <a:defRPr/>
            </a:pPr>
            <a:endParaRPr lang="en-US" sz="2800" dirty="0"/>
          </a:p>
          <a:p>
            <a:pPr>
              <a:buFontTx/>
              <a:buChar char="-"/>
              <a:defRPr/>
            </a:pPr>
            <a:r>
              <a:rPr lang="en-US" sz="2800" dirty="0"/>
              <a:t>A.D. 900-1100</a:t>
            </a:r>
          </a:p>
          <a:p>
            <a:pPr>
              <a:buFontTx/>
              <a:buChar char="-"/>
              <a:defRPr/>
            </a:pPr>
            <a:r>
              <a:rPr lang="en-US" sz="2800" dirty="0"/>
              <a:t>A.D. 1200-1350</a:t>
            </a:r>
          </a:p>
          <a:p>
            <a:pPr>
              <a:defRPr/>
            </a:pPr>
            <a:endParaRPr lang="en-US" dirty="0">
              <a:effectLst>
                <a:outerShdw blurRad="38100" dist="38100" dir="2700000" algn="tl">
                  <a:srgbClr val="000000"/>
                </a:outerShdw>
              </a:effectLst>
            </a:endParaRPr>
          </a:p>
        </p:txBody>
      </p:sp>
      <p:sp>
        <p:nvSpPr>
          <p:cNvPr id="407562" name="Text Box 10"/>
          <p:cNvSpPr txBox="1">
            <a:spLocks noChangeArrowheads="1"/>
          </p:cNvSpPr>
          <p:nvPr/>
        </p:nvSpPr>
        <p:spPr bwMode="auto">
          <a:xfrm>
            <a:off x="6762750" y="6457950"/>
            <a:ext cx="2381250" cy="400050"/>
          </a:xfrm>
          <a:prstGeom prst="rect">
            <a:avLst/>
          </a:prstGeom>
          <a:noFill/>
          <a:ln w="9525">
            <a:noFill/>
            <a:miter lim="800000"/>
            <a:headEnd/>
            <a:tailEnd/>
          </a:ln>
          <a:effectLst/>
        </p:spPr>
        <p:txBody>
          <a:bodyPr wrap="none">
            <a:prstTxWarp prst="textNoShape">
              <a:avLst/>
            </a:prstTxWarp>
            <a:spAutoFit/>
          </a:bodyPr>
          <a:lstStyle/>
          <a:p>
            <a:pPr>
              <a:defRPr/>
            </a:pPr>
            <a:r>
              <a:rPr lang="en-US" sz="2000" dirty="0"/>
              <a:t>Stine (Nature, 1994)</a:t>
            </a:r>
            <a:endParaRPr lang="en-US" sz="2000" dirty="0">
              <a:effectLst>
                <a:outerShdw blurRad="38100" dist="38100" dir="2700000" algn="tl">
                  <a:srgbClr val="000000"/>
                </a:outerShdw>
              </a:effectLst>
            </a:endParaRPr>
          </a:p>
        </p:txBody>
      </p:sp>
      <p:sp>
        <p:nvSpPr>
          <p:cNvPr id="407563" name="Text Box 11"/>
          <p:cNvSpPr txBox="1">
            <a:spLocks noChangeArrowheads="1"/>
          </p:cNvSpPr>
          <p:nvPr/>
        </p:nvSpPr>
        <p:spPr bwMode="auto">
          <a:xfrm>
            <a:off x="4437063" y="5576888"/>
            <a:ext cx="3970708" cy="523220"/>
          </a:xfrm>
          <a:prstGeom prst="rect">
            <a:avLst/>
          </a:prstGeom>
          <a:noFill/>
          <a:ln w="9525">
            <a:noFill/>
            <a:miter lim="800000"/>
            <a:headEnd/>
            <a:tailEnd/>
          </a:ln>
          <a:effectLst/>
        </p:spPr>
        <p:txBody>
          <a:bodyPr wrap="none">
            <a:prstTxWarp prst="textNoShape">
              <a:avLst/>
            </a:prstTxWarp>
            <a:spAutoFit/>
          </a:bodyPr>
          <a:lstStyle/>
          <a:p>
            <a:pPr>
              <a:defRPr/>
            </a:pPr>
            <a:r>
              <a:rPr lang="en-US" sz="2800" dirty="0"/>
              <a:t>“Medieval </a:t>
            </a:r>
            <a:r>
              <a:rPr lang="en-US" sz="2800" dirty="0" err="1" smtClean="0"/>
              <a:t>megadroughts</a:t>
            </a:r>
            <a:r>
              <a:rPr lang="en-US" sz="2800" dirty="0" smtClean="0"/>
              <a:t>”</a:t>
            </a:r>
            <a:endParaRPr lang="en-US" dirty="0">
              <a:effectLst>
                <a:outerShdw blurRad="38100" dist="38100" dir="2700000" algn="tl">
                  <a:srgbClr val="DDDDDD"/>
                </a:outerShdw>
              </a:effectLst>
            </a:endParaRPr>
          </a:p>
        </p:txBody>
      </p:sp>
      <p:pic>
        <p:nvPicPr>
          <p:cNvPr id="79878" name="Content Placeholder 3" descr="walkerriver-stumps.jpg"/>
          <p:cNvPicPr>
            <a:picLocks noChangeAspect="1"/>
          </p:cNvPicPr>
          <p:nvPr/>
        </p:nvPicPr>
        <p:blipFill>
          <a:blip r:embed="rId4"/>
          <a:srcRect l="-91183" r="-91183"/>
          <a:stretch>
            <a:fillRect/>
          </a:stretch>
        </p:blipFill>
        <p:spPr bwMode="auto">
          <a:xfrm>
            <a:off x="-3032125" y="558800"/>
            <a:ext cx="10698163" cy="566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Content Placeholder 2"/>
          <p:cNvSpPr>
            <a:spLocks noGrp="1"/>
          </p:cNvSpPr>
          <p:nvPr>
            <p:ph idx="1"/>
          </p:nvPr>
        </p:nvSpPr>
        <p:spPr/>
        <p:txBody>
          <a:bodyPr/>
          <a:lstStyle/>
          <a:p>
            <a:endParaRPr lang="en-US">
              <a:ea typeface="ＭＳ Ｐゴシック" pitchFamily="-111" charset="-128"/>
              <a:cs typeface="ＭＳ Ｐゴシック" pitchFamily="-111" charset="-128"/>
            </a:endParaRPr>
          </a:p>
        </p:txBody>
      </p:sp>
      <p:pic>
        <p:nvPicPr>
          <p:cNvPr id="39939" name="Picture 3"/>
          <p:cNvPicPr>
            <a:picLocks noChangeAspect="1"/>
          </p:cNvPicPr>
          <p:nvPr/>
        </p:nvPicPr>
        <p:blipFill>
          <a:blip r:embed="rId2"/>
          <a:srcRect/>
          <a:stretch>
            <a:fillRect/>
          </a:stretch>
        </p:blipFill>
        <p:spPr bwMode="auto">
          <a:xfrm>
            <a:off x="0" y="0"/>
            <a:ext cx="8648700" cy="4883150"/>
          </a:xfrm>
          <a:prstGeom prst="rect">
            <a:avLst/>
          </a:prstGeom>
          <a:noFill/>
          <a:ln w="9525">
            <a:noFill/>
            <a:miter lim="800000"/>
            <a:headEnd/>
            <a:tailEnd/>
          </a:ln>
        </p:spPr>
      </p:pic>
      <p:sp>
        <p:nvSpPr>
          <p:cNvPr id="6" name="TextBox 5"/>
          <p:cNvSpPr txBox="1"/>
          <p:nvPr/>
        </p:nvSpPr>
        <p:spPr>
          <a:xfrm>
            <a:off x="495300" y="5620603"/>
            <a:ext cx="4108066" cy="830997"/>
          </a:xfrm>
          <a:prstGeom prst="rect">
            <a:avLst/>
          </a:prstGeom>
          <a:noFill/>
        </p:spPr>
        <p:txBody>
          <a:bodyPr wrap="none" rtlCol="0">
            <a:spAutoFit/>
          </a:bodyPr>
          <a:lstStyle/>
          <a:p>
            <a:r>
              <a:rPr lang="en-US" dirty="0" smtClean="0"/>
              <a:t>Prolonged droughts (40% drier)</a:t>
            </a:r>
          </a:p>
          <a:p>
            <a:r>
              <a:rPr lang="en-US" dirty="0" smtClean="0"/>
              <a:t>(Medieval Warm Period)</a:t>
            </a:r>
            <a:endParaRPr lang="en-US" dirty="0"/>
          </a:p>
        </p:txBody>
      </p:sp>
      <p:sp>
        <p:nvSpPr>
          <p:cNvPr id="7" name="TextBox 6"/>
          <p:cNvSpPr txBox="1"/>
          <p:nvPr/>
        </p:nvSpPr>
        <p:spPr>
          <a:xfrm>
            <a:off x="5346700" y="5671403"/>
            <a:ext cx="3267842" cy="830997"/>
          </a:xfrm>
          <a:prstGeom prst="rect">
            <a:avLst/>
          </a:prstGeom>
          <a:noFill/>
        </p:spPr>
        <p:txBody>
          <a:bodyPr wrap="none" rtlCol="0">
            <a:spAutoFit/>
          </a:bodyPr>
          <a:lstStyle/>
          <a:p>
            <a:r>
              <a:rPr lang="en-US" dirty="0" smtClean="0"/>
              <a:t>Wetter (20</a:t>
            </a:r>
            <a:r>
              <a:rPr lang="en-US" baseline="30000" dirty="0" smtClean="0"/>
              <a:t>th</a:t>
            </a:r>
            <a:r>
              <a:rPr lang="en-US" dirty="0" smtClean="0"/>
              <a:t> century wet)</a:t>
            </a:r>
          </a:p>
          <a:p>
            <a:r>
              <a:rPr lang="en-US" dirty="0" smtClean="0"/>
              <a:t>Little Ice Age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0654911"/>
      </p:ext>
    </p:extLst>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1"/>
          <p:cNvSpPr>
            <a:spLocks noGrp="1"/>
          </p:cNvSpPr>
          <p:nvPr>
            <p:ph type="title"/>
          </p:nvPr>
        </p:nvSpPr>
        <p:spPr>
          <a:xfrm>
            <a:off x="571500" y="0"/>
            <a:ext cx="8280400" cy="1143000"/>
          </a:xfrm>
        </p:spPr>
        <p:txBody>
          <a:bodyPr/>
          <a:lstStyle/>
          <a:p>
            <a:pPr eaLnBrk="1" fontAlgn="auto" hangingPunct="1">
              <a:lnSpc>
                <a:spcPct val="100000"/>
              </a:lnSpc>
              <a:spcAft>
                <a:spcPts val="0"/>
              </a:spcAft>
              <a:defRPr/>
            </a:pPr>
            <a:r>
              <a:rPr lang="en-US" sz="3600" b="0" dirty="0" smtClean="0">
                <a:ea typeface="+mj-ea"/>
                <a:cs typeface="+mj-cs"/>
              </a:rPr>
              <a:t>Giant Sequoia fire scars – 30% increase in fires during Medieval drought</a:t>
            </a:r>
          </a:p>
        </p:txBody>
      </p:sp>
      <p:pic>
        <p:nvPicPr>
          <p:cNvPr id="81923" name="Content Placeholder 3" descr="seq.firescars.tiff"/>
          <p:cNvPicPr>
            <a:picLocks noGrp="1" noChangeAspect="1"/>
          </p:cNvPicPr>
          <p:nvPr>
            <p:ph idx="1"/>
          </p:nvPr>
        </p:nvPicPr>
        <p:blipFill>
          <a:blip r:embed="rId2"/>
          <a:srcRect l="-42110" r="-42110"/>
          <a:stretch>
            <a:fillRect/>
          </a:stretch>
        </p:blipFill>
        <p:spPr bwMode="auto">
          <a:xfrm>
            <a:off x="1790700" y="1409700"/>
            <a:ext cx="8559800" cy="4531659"/>
          </a:xfrm>
        </p:spPr>
      </p:pic>
      <p:pic>
        <p:nvPicPr>
          <p:cNvPr id="6" name="Picture 5"/>
          <p:cNvPicPr>
            <a:picLocks noChangeAspect="1"/>
          </p:cNvPicPr>
          <p:nvPr/>
        </p:nvPicPr>
        <p:blipFill>
          <a:blip r:embed="rId3"/>
          <a:stretch>
            <a:fillRect/>
          </a:stretch>
        </p:blipFill>
        <p:spPr>
          <a:xfrm>
            <a:off x="157886" y="1422400"/>
            <a:ext cx="3245714" cy="4888124"/>
          </a:xfrm>
          <a:prstGeom prst="rect">
            <a:avLst/>
          </a:prstGeom>
        </p:spPr>
      </p:pic>
      <p:sp>
        <p:nvSpPr>
          <p:cNvPr id="5" name="TextBox 4"/>
          <p:cNvSpPr txBox="1"/>
          <p:nvPr/>
        </p:nvSpPr>
        <p:spPr>
          <a:xfrm>
            <a:off x="4267200" y="6210300"/>
            <a:ext cx="3654817" cy="461665"/>
          </a:xfrm>
          <a:prstGeom prst="rect">
            <a:avLst/>
          </a:prstGeom>
          <a:noFill/>
        </p:spPr>
        <p:txBody>
          <a:bodyPr wrap="none" rtlCol="0">
            <a:spAutoFit/>
          </a:bodyPr>
          <a:lstStyle/>
          <a:p>
            <a:r>
              <a:rPr lang="en-US" dirty="0" smtClean="0"/>
              <a:t>(from </a:t>
            </a:r>
            <a:r>
              <a:rPr lang="en-US" dirty="0" err="1" smtClean="0"/>
              <a:t>Swetnam</a:t>
            </a:r>
            <a:r>
              <a:rPr lang="en-US" dirty="0" smtClean="0"/>
              <a:t> et al., 2008)</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Title 1"/>
          <p:cNvSpPr>
            <a:spLocks noGrp="1"/>
          </p:cNvSpPr>
          <p:nvPr>
            <p:ph type="title"/>
          </p:nvPr>
        </p:nvSpPr>
        <p:spPr>
          <a:xfrm>
            <a:off x="-723900" y="-342900"/>
            <a:ext cx="10642600" cy="1143000"/>
          </a:xfrm>
        </p:spPr>
        <p:txBody>
          <a:bodyPr/>
          <a:lstStyle/>
          <a:p>
            <a:pPr eaLnBrk="1" fontAlgn="auto" hangingPunct="1">
              <a:spcAft>
                <a:spcPts val="0"/>
              </a:spcAft>
              <a:defRPr/>
            </a:pPr>
            <a:r>
              <a:rPr lang="en-US" sz="3200" b="0" dirty="0" err="1" smtClean="0">
                <a:ea typeface="+mj-ea"/>
                <a:cs typeface="+mj-cs"/>
              </a:rPr>
              <a:t>Anasazi</a:t>
            </a:r>
            <a:r>
              <a:rPr lang="en-US" sz="3200" b="0" dirty="0" smtClean="0">
                <a:ea typeface="+mj-ea"/>
                <a:cs typeface="+mj-cs"/>
              </a:rPr>
              <a:t> collapse in 4 corners during Medieval drought</a:t>
            </a:r>
          </a:p>
        </p:txBody>
      </p:sp>
      <p:pic>
        <p:nvPicPr>
          <p:cNvPr id="82948" name="Picture 3"/>
          <p:cNvPicPr>
            <a:picLocks noChangeAspect="1"/>
          </p:cNvPicPr>
          <p:nvPr/>
        </p:nvPicPr>
        <p:blipFill>
          <a:blip r:embed="rId2"/>
          <a:srcRect/>
          <a:stretch>
            <a:fillRect/>
          </a:stretch>
        </p:blipFill>
        <p:spPr bwMode="auto">
          <a:xfrm>
            <a:off x="5206998" y="1142999"/>
            <a:ext cx="3733801" cy="2800351"/>
          </a:xfrm>
          <a:prstGeom prst="rect">
            <a:avLst/>
          </a:prstGeom>
          <a:noFill/>
          <a:ln w="9525">
            <a:noFill/>
            <a:miter lim="800000"/>
            <a:headEnd/>
            <a:tailEnd/>
          </a:ln>
        </p:spPr>
      </p:pic>
      <p:pic>
        <p:nvPicPr>
          <p:cNvPr id="82949" name="Picture 4"/>
          <p:cNvPicPr>
            <a:picLocks noChangeAspect="1"/>
          </p:cNvPicPr>
          <p:nvPr/>
        </p:nvPicPr>
        <p:blipFill>
          <a:blip r:embed="rId3"/>
          <a:srcRect/>
          <a:stretch>
            <a:fillRect/>
          </a:stretch>
        </p:blipFill>
        <p:spPr bwMode="auto">
          <a:xfrm>
            <a:off x="190500" y="1104899"/>
            <a:ext cx="3860800" cy="4345083"/>
          </a:xfrm>
          <a:prstGeom prst="rect">
            <a:avLst/>
          </a:prstGeom>
          <a:noFill/>
          <a:ln w="9525">
            <a:noFill/>
            <a:miter lim="800000"/>
            <a:headEnd/>
            <a:tailEnd/>
          </a:ln>
        </p:spPr>
      </p:pic>
      <p:sp>
        <p:nvSpPr>
          <p:cNvPr id="6" name="TextBox 5"/>
          <p:cNvSpPr txBox="1"/>
          <p:nvPr/>
        </p:nvSpPr>
        <p:spPr>
          <a:xfrm>
            <a:off x="5486400" y="3957935"/>
            <a:ext cx="3473126" cy="461665"/>
          </a:xfrm>
          <a:prstGeom prst="rect">
            <a:avLst/>
          </a:prstGeom>
          <a:noFill/>
        </p:spPr>
        <p:txBody>
          <a:bodyPr wrap="none" rtlCol="0">
            <a:spAutoFit/>
          </a:bodyPr>
          <a:lstStyle/>
          <a:p>
            <a:r>
              <a:rPr lang="en-US" dirty="0" smtClean="0"/>
              <a:t>Mesa Verde, SW Colorado</a:t>
            </a:r>
            <a:endParaRPr lang="en-US" dirty="0"/>
          </a:p>
        </p:txBody>
      </p:sp>
      <p:pic>
        <p:nvPicPr>
          <p:cNvPr id="7" name="Picture 6"/>
          <p:cNvPicPr>
            <a:picLocks noChangeAspect="1"/>
          </p:cNvPicPr>
          <p:nvPr/>
        </p:nvPicPr>
        <p:blipFill>
          <a:blip r:embed="rId4"/>
          <a:stretch>
            <a:fillRect/>
          </a:stretch>
        </p:blipFill>
        <p:spPr>
          <a:xfrm>
            <a:off x="5055151" y="4577617"/>
            <a:ext cx="4088849" cy="2280383"/>
          </a:xfrm>
          <a:prstGeom prst="rect">
            <a:avLst/>
          </a:prstGeom>
        </p:spPr>
      </p:pic>
      <p:sp>
        <p:nvSpPr>
          <p:cNvPr id="8" name="TextBox 7"/>
          <p:cNvSpPr txBox="1"/>
          <p:nvPr/>
        </p:nvSpPr>
        <p:spPr>
          <a:xfrm>
            <a:off x="2434167" y="6027003"/>
            <a:ext cx="2621230" cy="830997"/>
          </a:xfrm>
          <a:prstGeom prst="rect">
            <a:avLst/>
          </a:prstGeom>
          <a:noFill/>
        </p:spPr>
        <p:txBody>
          <a:bodyPr wrap="none" rtlCol="0">
            <a:spAutoFit/>
          </a:bodyPr>
          <a:lstStyle/>
          <a:p>
            <a:r>
              <a:rPr lang="en-US" dirty="0" smtClean="0"/>
              <a:t>Montezuma Castle,</a:t>
            </a:r>
          </a:p>
          <a:p>
            <a:r>
              <a:rPr lang="en-US" dirty="0" smtClean="0"/>
              <a:t>central Arizona</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6883" name="Rectangle 3"/>
          <p:cNvSpPr>
            <a:spLocks noGrp="1" noChangeArrowheads="1"/>
          </p:cNvSpPr>
          <p:nvPr>
            <p:ph type="subTitle" idx="1"/>
          </p:nvPr>
        </p:nvSpPr>
        <p:spPr>
          <a:xfrm>
            <a:off x="0" y="292100"/>
            <a:ext cx="9144000" cy="1828800"/>
          </a:xfrm>
        </p:spPr>
        <p:txBody>
          <a:bodyPr>
            <a:normAutofit fontScale="77500" lnSpcReduction="20000"/>
          </a:bodyPr>
          <a:lstStyle/>
          <a:p>
            <a:pPr>
              <a:defRPr/>
            </a:pPr>
            <a:r>
              <a:rPr lang="en-US" sz="3600" dirty="0" smtClean="0"/>
              <a:t>California coastal </a:t>
            </a:r>
            <a:r>
              <a:rPr lang="en-US" sz="3600" dirty="0" err="1" smtClean="0"/>
              <a:t>shellmound</a:t>
            </a:r>
            <a:r>
              <a:rPr lang="en-US" sz="3600" dirty="0" smtClean="0"/>
              <a:t> sites (including in SF Bay) abandoned at the same time</a:t>
            </a:r>
          </a:p>
          <a:p>
            <a:pPr>
              <a:defRPr/>
            </a:pPr>
            <a:endParaRPr lang="en-US" sz="3600" dirty="0" smtClean="0"/>
          </a:p>
          <a:p>
            <a:pPr>
              <a:defRPr/>
            </a:pPr>
            <a:r>
              <a:rPr lang="en-US" sz="3600" dirty="0" smtClean="0"/>
              <a:t>(Evidence of conflict and violence, infant mortality, starvation)</a:t>
            </a:r>
          </a:p>
          <a:p>
            <a:pPr>
              <a:buFontTx/>
              <a:buChar char="-"/>
              <a:defRPr/>
            </a:pPr>
            <a:endParaRPr lang="en-US" sz="3600" dirty="0" smtClean="0"/>
          </a:p>
          <a:p>
            <a:pPr>
              <a:buFontTx/>
              <a:buChar char="-"/>
              <a:defRPr/>
            </a:pPr>
            <a:endParaRPr lang="en-US" dirty="0"/>
          </a:p>
        </p:txBody>
      </p:sp>
      <p:pic>
        <p:nvPicPr>
          <p:cNvPr id="83971" name="Picture 4"/>
          <p:cNvPicPr>
            <a:picLocks noChangeAspect="1" noChangeArrowheads="1"/>
          </p:cNvPicPr>
          <p:nvPr/>
        </p:nvPicPr>
        <p:blipFill>
          <a:blip r:embed="rId2"/>
          <a:srcRect/>
          <a:stretch>
            <a:fillRect/>
          </a:stretch>
        </p:blipFill>
        <p:spPr bwMode="auto">
          <a:xfrm>
            <a:off x="190500" y="2476500"/>
            <a:ext cx="5314950" cy="3730625"/>
          </a:xfrm>
          <a:prstGeom prst="rect">
            <a:avLst/>
          </a:prstGeom>
          <a:noFill/>
          <a:ln w="9525">
            <a:noFill/>
            <a:miter lim="800000"/>
            <a:headEnd/>
            <a:tailEnd/>
          </a:ln>
        </p:spPr>
      </p:pic>
      <p:pic>
        <p:nvPicPr>
          <p:cNvPr id="83972" name="Picture 5"/>
          <p:cNvPicPr>
            <a:picLocks noChangeAspect="1" noChangeArrowheads="1"/>
          </p:cNvPicPr>
          <p:nvPr/>
        </p:nvPicPr>
        <p:blipFill>
          <a:blip r:embed="rId3"/>
          <a:srcRect/>
          <a:stretch>
            <a:fillRect/>
          </a:stretch>
        </p:blipFill>
        <p:spPr bwMode="auto">
          <a:xfrm>
            <a:off x="5981700" y="2438400"/>
            <a:ext cx="2935288" cy="42672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27100" y="660400"/>
            <a:ext cx="7313613" cy="1263650"/>
          </a:xfrm>
        </p:spPr>
        <p:txBody>
          <a:bodyPr/>
          <a:lstStyle/>
          <a:p>
            <a:r>
              <a:rPr lang="en-US" sz="3600" dirty="0" smtClean="0"/>
              <a:t>California </a:t>
            </a:r>
            <a:r>
              <a:rPr lang="en-US" sz="3600" dirty="0" err="1" smtClean="0"/>
              <a:t>megafloods</a:t>
            </a:r>
            <a:r>
              <a:rPr lang="en-US" dirty="0" smtClean="0"/>
              <a:t/>
            </a:r>
            <a:br>
              <a:rPr lang="en-US" dirty="0" smtClean="0"/>
            </a:br>
            <a:endParaRPr lang="en-US" dirty="0"/>
          </a:p>
        </p:txBody>
      </p:sp>
      <p:pic>
        <p:nvPicPr>
          <p:cNvPr id="3" name="Picture 1"/>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3700" y="2500313"/>
            <a:ext cx="8464550" cy="4051300"/>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016500" cy="850900"/>
          </a:xfrm>
        </p:spPr>
        <p:txBody>
          <a:bodyPr>
            <a:normAutofit fontScale="90000"/>
          </a:bodyPr>
          <a:lstStyle/>
          <a:p>
            <a:pPr eaLnBrk="1" fontAlgn="auto" hangingPunct="1">
              <a:spcAft>
                <a:spcPts val="0"/>
              </a:spcAft>
              <a:defRPr/>
            </a:pPr>
            <a:r>
              <a:rPr lang="en-US" sz="3600" b="0" dirty="0" smtClean="0">
                <a:ea typeface="+mj-ea"/>
                <a:cs typeface="+mj-cs"/>
              </a:rPr>
              <a:t>California flood vulnerability</a:t>
            </a:r>
            <a:endParaRPr lang="en-US" sz="3600" b="0" dirty="0">
              <a:ea typeface="+mj-ea"/>
              <a:cs typeface="+mj-cs"/>
            </a:endParaRPr>
          </a:p>
        </p:txBody>
      </p:sp>
      <p:sp>
        <p:nvSpPr>
          <p:cNvPr id="50179" name="Content Placeholder 2"/>
          <p:cNvSpPr>
            <a:spLocks noGrp="1"/>
          </p:cNvSpPr>
          <p:nvPr>
            <p:ph idx="1"/>
          </p:nvPr>
        </p:nvSpPr>
        <p:spPr>
          <a:xfrm>
            <a:off x="0" y="1143000"/>
            <a:ext cx="8229600" cy="4525963"/>
          </a:xfrm>
        </p:spPr>
        <p:txBody>
          <a:bodyPr/>
          <a:lstStyle/>
          <a:p>
            <a:pPr eaLnBrk="1" fontAlgn="auto" hangingPunct="1">
              <a:spcAft>
                <a:spcPts val="0"/>
              </a:spcAft>
              <a:buFont typeface="Wingdings" pitchFamily="2" charset="2"/>
              <a:buChar char="l"/>
              <a:defRPr/>
            </a:pPr>
            <a:r>
              <a:rPr lang="en-US" sz="2800" dirty="0" smtClean="0">
                <a:ea typeface="+mn-ea"/>
                <a:cs typeface="+mn-cs"/>
              </a:rPr>
              <a:t>Central Valley bathtub</a:t>
            </a:r>
          </a:p>
          <a:p>
            <a:pPr eaLnBrk="1" fontAlgn="auto" hangingPunct="1">
              <a:spcAft>
                <a:spcPts val="0"/>
              </a:spcAft>
              <a:buFont typeface="Wingdings" pitchFamily="2" charset="2"/>
              <a:buChar char="l"/>
              <a:defRPr/>
            </a:pPr>
            <a:r>
              <a:rPr lang="en-US" sz="2800" dirty="0" smtClean="0">
                <a:ea typeface="+mn-ea"/>
                <a:cs typeface="+mn-cs"/>
              </a:rPr>
              <a:t>Delta/SF Bay drain</a:t>
            </a:r>
          </a:p>
          <a:p>
            <a:pPr eaLnBrk="1" fontAlgn="auto" hangingPunct="1">
              <a:spcAft>
                <a:spcPts val="0"/>
              </a:spcAft>
              <a:buFont typeface="Wingdings" pitchFamily="2" charset="2"/>
              <a:buChar char="l"/>
              <a:defRPr/>
            </a:pPr>
            <a:r>
              <a:rPr lang="en-US" sz="2800" dirty="0" smtClean="0">
                <a:ea typeface="+mn-ea"/>
                <a:cs typeface="+mn-cs"/>
              </a:rPr>
              <a:t>Natural floodplain/wetlands</a:t>
            </a:r>
          </a:p>
          <a:p>
            <a:pPr eaLnBrk="1" fontAlgn="auto" hangingPunct="1">
              <a:spcAft>
                <a:spcPts val="0"/>
              </a:spcAft>
              <a:buFont typeface="Wingdings" pitchFamily="2" charset="2"/>
              <a:buChar char="l"/>
              <a:defRPr/>
            </a:pPr>
            <a:r>
              <a:rPr lang="en-US" sz="2800" dirty="0" smtClean="0">
                <a:ea typeface="+mn-ea"/>
                <a:cs typeface="+mn-cs"/>
              </a:rPr>
              <a:t>Today 6 million people</a:t>
            </a:r>
          </a:p>
          <a:p>
            <a:pPr eaLnBrk="1" fontAlgn="auto" hangingPunct="1">
              <a:spcAft>
                <a:spcPts val="0"/>
              </a:spcAft>
              <a:buFont typeface="Wingdings" pitchFamily="2" charset="2"/>
              <a:buChar char="l"/>
              <a:defRPr/>
            </a:pPr>
            <a:r>
              <a:rPr lang="en-US" sz="2800" dirty="0" smtClean="0">
                <a:ea typeface="+mn-ea"/>
                <a:cs typeface="+mn-cs"/>
              </a:rPr>
              <a:t>42 billion agricultural industry</a:t>
            </a:r>
          </a:p>
          <a:p>
            <a:pPr eaLnBrk="1" fontAlgn="auto" hangingPunct="1">
              <a:spcAft>
                <a:spcPts val="0"/>
              </a:spcAft>
              <a:buFont typeface="Wingdings" pitchFamily="2" charset="2"/>
              <a:buChar char="l"/>
              <a:defRPr/>
            </a:pPr>
            <a:endParaRPr lang="en-US" sz="2800" dirty="0" smtClean="0">
              <a:ea typeface="+mn-ea"/>
              <a:cs typeface="+mn-cs"/>
            </a:endParaRPr>
          </a:p>
          <a:p>
            <a:pPr eaLnBrk="1" fontAlgn="auto" hangingPunct="1">
              <a:spcAft>
                <a:spcPts val="0"/>
              </a:spcAft>
              <a:buFont typeface="Wingdings" pitchFamily="2" charset="2"/>
              <a:buChar char="l"/>
              <a:defRPr/>
            </a:pPr>
            <a:endParaRPr lang="en-US" sz="2800" dirty="0" smtClean="0">
              <a:ea typeface="+mn-ea"/>
              <a:cs typeface="+mn-cs"/>
            </a:endParaRPr>
          </a:p>
          <a:p>
            <a:pPr eaLnBrk="1" fontAlgn="auto" hangingPunct="1">
              <a:spcAft>
                <a:spcPts val="0"/>
              </a:spcAft>
              <a:buFont typeface="Wingdings" pitchFamily="2" charset="2"/>
              <a:buChar char="l"/>
              <a:defRPr/>
            </a:pPr>
            <a:endParaRPr lang="en-US" sz="2800" dirty="0" smtClean="0">
              <a:ea typeface="+mn-ea"/>
              <a:cs typeface="+mn-cs"/>
            </a:endParaRPr>
          </a:p>
        </p:txBody>
      </p:sp>
      <p:pic>
        <p:nvPicPr>
          <p:cNvPr id="51204" name="Picture 2" descr="CAtopoMap"/>
          <p:cNvPicPr>
            <a:picLocks noChangeAspect="1" noChangeArrowheads="1"/>
          </p:cNvPicPr>
          <p:nvPr/>
        </p:nvPicPr>
        <p:blipFill>
          <a:blip r:embed="rId2"/>
          <a:srcRect/>
          <a:stretch>
            <a:fillRect/>
          </a:stretch>
        </p:blipFill>
        <p:spPr bwMode="auto">
          <a:xfrm>
            <a:off x="4986338" y="2273300"/>
            <a:ext cx="4157662" cy="4584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686800" cy="1143000"/>
          </a:xfrm>
        </p:spPr>
        <p:txBody>
          <a:bodyPr>
            <a:normAutofit fontScale="90000"/>
          </a:bodyPr>
          <a:lstStyle/>
          <a:p>
            <a:pPr>
              <a:defRPr/>
            </a:pPr>
            <a:r>
              <a:rPr lang="en-US" dirty="0" smtClean="0"/>
              <a:t>Worst historic flood in the West</a:t>
            </a:r>
            <a:endParaRPr lang="en-US" dirty="0"/>
          </a:p>
        </p:txBody>
      </p:sp>
      <p:sp>
        <p:nvSpPr>
          <p:cNvPr id="68611" name="Content Placeholder 2"/>
          <p:cNvSpPr>
            <a:spLocks noGrp="1"/>
          </p:cNvSpPr>
          <p:nvPr>
            <p:ph idx="1"/>
          </p:nvPr>
        </p:nvSpPr>
        <p:spPr>
          <a:xfrm>
            <a:off x="217170" y="1066800"/>
            <a:ext cx="4648200" cy="2743199"/>
          </a:xfrm>
        </p:spPr>
        <p:txBody>
          <a:bodyPr>
            <a:noAutofit/>
          </a:bodyPr>
          <a:lstStyle/>
          <a:p>
            <a:pPr marL="0" indent="0">
              <a:buNone/>
            </a:pPr>
            <a:r>
              <a:rPr lang="en-US" sz="2800" b="1" i="1" dirty="0" smtClean="0">
                <a:ea typeface="ＭＳ Ｐゴシック" pitchFamily="-111" charset="-128"/>
                <a:cs typeface="ＭＳ Ｐゴシック" pitchFamily="-111" charset="-128"/>
              </a:rPr>
              <a:t>Rained for 43 days (late Dec to early Feb)</a:t>
            </a:r>
          </a:p>
          <a:p>
            <a:pPr marL="0" indent="0">
              <a:buNone/>
            </a:pPr>
            <a:endParaRPr lang="en-US" sz="2800" b="1" i="1" dirty="0" smtClean="0">
              <a:ea typeface="ＭＳ Ｐゴシック" pitchFamily="-111" charset="-128"/>
              <a:cs typeface="ＭＳ Ｐゴシック" pitchFamily="-111" charset="-128"/>
            </a:endParaRPr>
          </a:p>
          <a:p>
            <a:pPr marL="0" indent="0">
              <a:buNone/>
            </a:pPr>
            <a:r>
              <a:rPr lang="en-US" sz="2800" b="1" i="1" dirty="0"/>
              <a:t>Precipitation in 1861-62 was 3 to 4 times normal</a:t>
            </a:r>
            <a:endParaRPr lang="en-US" sz="2800" b="1" i="1" dirty="0" smtClean="0">
              <a:ea typeface="ＭＳ Ｐゴシック" pitchFamily="-111" charset="-128"/>
              <a:cs typeface="ＭＳ Ｐゴシック" pitchFamily="-111" charset="-128"/>
            </a:endParaRPr>
          </a:p>
        </p:txBody>
      </p:sp>
      <p:pic>
        <p:nvPicPr>
          <p:cNvPr id="68612" name="Content Placeholder 4" descr="1862flood.tiff"/>
          <p:cNvPicPr>
            <a:picLocks noChangeAspect="1"/>
          </p:cNvPicPr>
          <p:nvPr/>
        </p:nvPicPr>
        <p:blipFill rotWithShape="1">
          <a:blip r:embed="rId2"/>
          <a:srcRect l="1167" r="154"/>
          <a:stretch/>
        </p:blipFill>
        <p:spPr bwMode="auto">
          <a:xfrm>
            <a:off x="5158740" y="609600"/>
            <a:ext cx="4160520" cy="4700316"/>
          </a:xfrm>
          <a:prstGeom prst="rect">
            <a:avLst/>
          </a:prstGeom>
          <a:noFill/>
          <a:ln w="9525">
            <a:noFill/>
            <a:miter lim="800000"/>
            <a:headEnd/>
            <a:tailEnd/>
          </a:ln>
        </p:spPr>
      </p:pic>
      <p:pic>
        <p:nvPicPr>
          <p:cNvPr id="5" name="Content Placeholder 3" descr="1861flood.tiff"/>
          <p:cNvPicPr>
            <a:picLocks noChangeAspect="1"/>
          </p:cNvPicPr>
          <p:nvPr/>
        </p:nvPicPr>
        <p:blipFill rotWithShape="1">
          <a:blip r:embed="rId3"/>
          <a:srcRect l="2372" t="21704" r="2575" b="2426"/>
          <a:stretch/>
        </p:blipFill>
        <p:spPr>
          <a:xfrm>
            <a:off x="-76200" y="4724400"/>
            <a:ext cx="7315200" cy="22860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304800" y="0"/>
            <a:ext cx="5588000" cy="1143000"/>
          </a:xfrm>
        </p:spPr>
        <p:txBody>
          <a:bodyPr>
            <a:normAutofit fontScale="90000"/>
          </a:bodyPr>
          <a:lstStyle/>
          <a:p>
            <a:pPr eaLnBrk="1" fontAlgn="auto" hangingPunct="1">
              <a:spcAft>
                <a:spcPts val="0"/>
              </a:spcAft>
              <a:defRPr/>
            </a:pPr>
            <a:r>
              <a:rPr lang="en-US" sz="4000" dirty="0" smtClean="0">
                <a:ea typeface="+mj-ea"/>
                <a:cs typeface="+mj-cs"/>
              </a:rPr>
              <a:t>Sacramento Flooding:</a:t>
            </a:r>
            <a:br>
              <a:rPr lang="en-US" sz="4000" dirty="0" smtClean="0">
                <a:ea typeface="+mj-ea"/>
                <a:cs typeface="+mj-cs"/>
              </a:rPr>
            </a:br>
            <a:endParaRPr lang="en-US" sz="4000" dirty="0" smtClean="0">
              <a:ea typeface="+mj-ea"/>
              <a:cs typeface="+mj-cs"/>
            </a:endParaRPr>
          </a:p>
        </p:txBody>
      </p:sp>
      <p:sp>
        <p:nvSpPr>
          <p:cNvPr id="51204" name="Rectangle 3"/>
          <p:cNvSpPr>
            <a:spLocks noGrp="1" noChangeArrowheads="1"/>
          </p:cNvSpPr>
          <p:nvPr>
            <p:ph idx="1"/>
          </p:nvPr>
        </p:nvSpPr>
        <p:spPr>
          <a:xfrm>
            <a:off x="-477838" y="784225"/>
            <a:ext cx="9621838" cy="4525963"/>
          </a:xfrm>
        </p:spPr>
        <p:txBody>
          <a:bodyPr/>
          <a:lstStyle/>
          <a:p>
            <a:pPr lvl="2" eaLnBrk="1" fontAlgn="auto" hangingPunct="1">
              <a:spcAft>
                <a:spcPts val="1600"/>
              </a:spcAft>
              <a:buFont typeface="Wingdings" pitchFamily="2" charset="2"/>
              <a:buChar char="l"/>
              <a:defRPr/>
            </a:pPr>
            <a:r>
              <a:rPr lang="en-US" sz="3200" dirty="0" smtClean="0">
                <a:latin typeface="Times New Roman" charset="0"/>
                <a:ea typeface="+mn-ea"/>
              </a:rPr>
              <a:t>10 ft of water flooded city: a “frontier Venice”</a:t>
            </a:r>
          </a:p>
          <a:p>
            <a:pPr lvl="2" eaLnBrk="1" fontAlgn="auto" hangingPunct="1">
              <a:spcAft>
                <a:spcPts val="1600"/>
              </a:spcAft>
              <a:buFont typeface="Wingdings" pitchFamily="2" charset="2"/>
              <a:buChar char="l"/>
              <a:defRPr/>
            </a:pPr>
            <a:r>
              <a:rPr lang="en-US" sz="3200" dirty="0" smtClean="0">
                <a:latin typeface="Times New Roman" charset="0"/>
                <a:ea typeface="+mn-ea"/>
              </a:rPr>
              <a:t>houses swept away/ floating in the streets</a:t>
            </a:r>
          </a:p>
          <a:p>
            <a:pPr lvl="2" eaLnBrk="1" fontAlgn="auto" hangingPunct="1">
              <a:spcAft>
                <a:spcPts val="1600"/>
              </a:spcAft>
              <a:buFont typeface="Wingdings" pitchFamily="2" charset="2"/>
              <a:buChar char="l"/>
              <a:defRPr/>
            </a:pPr>
            <a:r>
              <a:rPr lang="en-US" sz="3200" dirty="0" smtClean="0">
                <a:latin typeface="Times New Roman" charset="0"/>
                <a:ea typeface="+mn-ea"/>
              </a:rPr>
              <a:t>Legislature moved to SF for 6 months</a:t>
            </a:r>
          </a:p>
          <a:p>
            <a:pPr lvl="2" eaLnBrk="1" fontAlgn="auto" hangingPunct="1">
              <a:spcAft>
                <a:spcPts val="1600"/>
              </a:spcAft>
              <a:buFont typeface="Wingdings" pitchFamily="2" charset="2"/>
              <a:buChar char="l"/>
              <a:defRPr/>
            </a:pPr>
            <a:r>
              <a:rPr lang="en-US" sz="3200" dirty="0" smtClean="0">
                <a:latin typeface="Times New Roman" charset="0"/>
                <a:ea typeface="+mn-ea"/>
              </a:rPr>
              <a:t>CA went bankrupt</a:t>
            </a:r>
          </a:p>
          <a:p>
            <a:pPr lvl="2" eaLnBrk="1" fontAlgn="auto" hangingPunct="1">
              <a:spcAft>
                <a:spcPts val="1600"/>
              </a:spcAft>
              <a:buFont typeface="Wingdings" pitchFamily="2" charset="2"/>
              <a:buChar char="l"/>
              <a:defRPr/>
            </a:pPr>
            <a:endParaRPr lang="en-US" dirty="0" smtClean="0">
              <a:ea typeface="+mn-ea"/>
            </a:endParaRPr>
          </a:p>
        </p:txBody>
      </p:sp>
      <p:graphicFrame>
        <p:nvGraphicFramePr>
          <p:cNvPr id="54274" name="Object 2"/>
          <p:cNvGraphicFramePr>
            <a:graphicFrameLocks noChangeAspect="1"/>
          </p:cNvGraphicFramePr>
          <p:nvPr/>
        </p:nvGraphicFramePr>
        <p:xfrm>
          <a:off x="3828547" y="3259138"/>
          <a:ext cx="5315453" cy="3598862"/>
        </p:xfrm>
        <a:graphic>
          <a:graphicData uri="http://schemas.openxmlformats.org/presentationml/2006/ole">
            <p:oleObj spid="_x0000_s54274" name="Document" r:id="rId3" imgW="5910084" imgH="4002032" progId="Word.Document.8">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24934" y="891115"/>
            <a:ext cx="7924800" cy="6316105"/>
          </a:xfrm>
          <a:prstGeom prst="rect">
            <a:avLst/>
          </a:prstGeom>
        </p:spPr>
      </p:pic>
      <p:sp>
        <p:nvSpPr>
          <p:cNvPr id="6" name="Title 1"/>
          <p:cNvSpPr txBox="1">
            <a:spLocks/>
          </p:cNvSpPr>
          <p:nvPr/>
        </p:nvSpPr>
        <p:spPr>
          <a:xfrm>
            <a:off x="304800" y="165100"/>
            <a:ext cx="8496300" cy="1574800"/>
          </a:xfrm>
          <a:prstGeom prst="rect">
            <a:avLst/>
          </a:prstGeom>
          <a:scene3d>
            <a:camera prst="orthographicFront"/>
            <a:lightRig rig="chilly" dir="t"/>
          </a:scene3d>
          <a:sp3d extrusionH="12700">
            <a:extrusionClr>
              <a:schemeClr val="bg1"/>
            </a:extrusionClr>
          </a:sp3d>
        </p:spPr>
        <p:txBody>
          <a:bodyPr vert="horz" lIns="91440" tIns="45720" rIns="91440" bIns="45720" rtlCol="0" anchor="ctr">
            <a:noAutofit/>
            <a:sp3d extrusionH="12700">
              <a:extrusionClr>
                <a:schemeClr val="bg1"/>
              </a:extrusionClr>
            </a:sp3d>
          </a:bodyPr>
          <a:lstStyle/>
          <a:p>
            <a:pPr marL="0" marR="0" lvl="0" indent="0" algn="ctr" defTabSz="914400" rtl="0" eaLnBrk="0" fontAlgn="base" latinLnBrk="0" hangingPunct="0">
              <a:lnSpc>
                <a:spcPts val="5600"/>
              </a:lnSpc>
              <a:spcBef>
                <a:spcPct val="0"/>
              </a:spcBef>
              <a:spcAft>
                <a:spcPct val="0"/>
              </a:spcAft>
              <a:buClrTx/>
              <a:buSzTx/>
              <a:buFontTx/>
              <a:buNone/>
              <a:tabLst/>
              <a:defRPr/>
            </a:pPr>
            <a:r>
              <a:rPr kumimoji="0" lang="en-US" sz="4000" b="1" i="0" u="none" strike="noStrike" kern="1200" cap="none" spc="0" normalizeH="0" baseline="0" noProof="0" dirty="0" smtClean="0">
                <a:ln>
                  <a:noFill/>
                </a:ln>
                <a:gradFill>
                  <a:gsLst>
                    <a:gs pos="50000">
                      <a:schemeClr val="tx1">
                        <a:lumMod val="65000"/>
                        <a:lumOff val="35000"/>
                      </a:schemeClr>
                    </a:gs>
                    <a:gs pos="100000">
                      <a:schemeClr val="tx1">
                        <a:lumMod val="85000"/>
                        <a:lumOff val="15000"/>
                      </a:schemeClr>
                    </a:gs>
                  </a:gsLst>
                  <a:lin ang="5400000" scaled="0"/>
                </a:gradFill>
                <a:effectLst/>
                <a:uLnTx/>
                <a:uFillTx/>
                <a:latin typeface="+mj-lt"/>
                <a:ea typeface="ＭＳ Ｐゴシック" charset="-128"/>
                <a:cs typeface="ＭＳ Ｐゴシック" charset="-128"/>
              </a:rPr>
              <a:t>Precipitation highly variable in CA</a:t>
            </a:r>
            <a:br>
              <a:rPr kumimoji="0" lang="en-US" sz="4000" b="1" i="0" u="none" strike="noStrike" kern="1200" cap="none" spc="0" normalizeH="0" baseline="0" noProof="0" dirty="0" smtClean="0">
                <a:ln>
                  <a:noFill/>
                </a:ln>
                <a:gradFill>
                  <a:gsLst>
                    <a:gs pos="50000">
                      <a:schemeClr val="tx1">
                        <a:lumMod val="65000"/>
                        <a:lumOff val="35000"/>
                      </a:schemeClr>
                    </a:gs>
                    <a:gs pos="100000">
                      <a:schemeClr val="tx1">
                        <a:lumMod val="85000"/>
                        <a:lumOff val="15000"/>
                      </a:schemeClr>
                    </a:gs>
                  </a:gsLst>
                  <a:lin ang="5400000" scaled="0"/>
                </a:gradFill>
                <a:effectLst/>
                <a:uLnTx/>
                <a:uFillTx/>
                <a:latin typeface="+mj-lt"/>
                <a:ea typeface="ＭＳ Ｐゴシック" charset="-128"/>
                <a:cs typeface="ＭＳ Ｐゴシック" charset="-128"/>
              </a:rPr>
            </a:br>
            <a:r>
              <a:rPr kumimoji="0" lang="en-US" sz="4000" b="1" i="0" u="none" strike="noStrike" kern="1200" cap="none" spc="0" normalizeH="0" baseline="0" noProof="0" dirty="0" smtClean="0">
                <a:ln>
                  <a:noFill/>
                </a:ln>
                <a:gradFill>
                  <a:gsLst>
                    <a:gs pos="50000">
                      <a:schemeClr val="tx1">
                        <a:lumMod val="65000"/>
                        <a:lumOff val="35000"/>
                      </a:schemeClr>
                    </a:gs>
                    <a:gs pos="100000">
                      <a:schemeClr val="tx1">
                        <a:lumMod val="85000"/>
                        <a:lumOff val="15000"/>
                      </a:schemeClr>
                    </a:gs>
                  </a:gsLst>
                  <a:lin ang="5400000" scaled="0"/>
                </a:gradFill>
                <a:effectLst/>
                <a:uLnTx/>
                <a:uFillTx/>
                <a:latin typeface="+mj-lt"/>
                <a:ea typeface="ＭＳ Ｐゴシック" charset="-128"/>
                <a:cs typeface="ＭＳ Ｐゴシック" charset="-128"/>
              </a:rPr>
              <a:t>over the past century</a:t>
            </a:r>
            <a:endParaRPr kumimoji="0" lang="en-US" sz="40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uLnTx/>
              <a:uFillTx/>
              <a:latin typeface="+mj-lt"/>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0" y="0"/>
            <a:ext cx="9144000" cy="4525963"/>
          </a:xfrm>
        </p:spPr>
        <p:txBody>
          <a:bodyPr/>
          <a:lstStyle/>
          <a:p>
            <a:pPr algn="ctr" eaLnBrk="1" fontAlgn="auto" hangingPunct="1">
              <a:spcAft>
                <a:spcPts val="0"/>
              </a:spcAft>
              <a:buFontTx/>
              <a:buNone/>
              <a:defRPr/>
            </a:pPr>
            <a:r>
              <a:rPr lang="en-US" sz="3600" dirty="0" smtClean="0">
                <a:ea typeface="+mn-ea"/>
                <a:cs typeface="+mn-cs"/>
              </a:rPr>
              <a:t>Cause of flooding: Atmospheric Rivers</a:t>
            </a:r>
          </a:p>
          <a:p>
            <a:pPr eaLnBrk="1" fontAlgn="auto" hangingPunct="1">
              <a:spcAft>
                <a:spcPts val="0"/>
              </a:spcAft>
              <a:buFont typeface="Wingdings" pitchFamily="2" charset="2"/>
              <a:buChar char="l"/>
              <a:defRPr/>
            </a:pPr>
            <a:r>
              <a:rPr lang="en-US" dirty="0" smtClean="0">
                <a:ea typeface="+mn-ea"/>
                <a:cs typeface="+mn-cs"/>
              </a:rPr>
              <a:t>1000s of km long (across ocean basins), 100s of km wide</a:t>
            </a:r>
          </a:p>
          <a:p>
            <a:pPr eaLnBrk="1" fontAlgn="auto" hangingPunct="1">
              <a:spcAft>
                <a:spcPts val="0"/>
              </a:spcAft>
              <a:buFont typeface="Wingdings" pitchFamily="2" charset="2"/>
              <a:buChar char="l"/>
              <a:defRPr/>
            </a:pPr>
            <a:r>
              <a:rPr lang="en-US" dirty="0" smtClean="0">
                <a:ea typeface="+mn-ea"/>
                <a:cs typeface="+mn-cs"/>
              </a:rPr>
              <a:t>Carry warm water vapor from tropics to mid-latitudes</a:t>
            </a:r>
          </a:p>
          <a:p>
            <a:pPr eaLnBrk="1" fontAlgn="auto" hangingPunct="1">
              <a:spcAft>
                <a:spcPts val="0"/>
              </a:spcAft>
              <a:buFont typeface="Wingdings" pitchFamily="2" charset="2"/>
              <a:buChar char="l"/>
              <a:defRPr/>
            </a:pPr>
            <a:r>
              <a:rPr lang="en-US" dirty="0" smtClean="0">
                <a:ea typeface="+mn-ea"/>
                <a:cs typeface="+mn-cs"/>
              </a:rPr>
              <a:t>equivalent of up to 10 Mississippi Rivers</a:t>
            </a:r>
          </a:p>
        </p:txBody>
      </p:sp>
      <p:pic>
        <p:nvPicPr>
          <p:cNvPr id="38915" name="Picture 3"/>
          <p:cNvPicPr>
            <a:picLocks noChangeAspect="1"/>
          </p:cNvPicPr>
          <p:nvPr/>
        </p:nvPicPr>
        <p:blipFill>
          <a:blip r:embed="rId2"/>
          <a:srcRect/>
          <a:stretch>
            <a:fillRect/>
          </a:stretch>
        </p:blipFill>
        <p:spPr bwMode="auto">
          <a:xfrm>
            <a:off x="1511300" y="2919413"/>
            <a:ext cx="5967413" cy="3938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342900" y="5684838"/>
            <a:ext cx="8166099" cy="1173162"/>
          </a:xfrm>
        </p:spPr>
        <p:txBody>
          <a:bodyPr/>
          <a:lstStyle/>
          <a:p>
            <a:pPr eaLnBrk="1" fontAlgn="auto" hangingPunct="1">
              <a:spcAft>
                <a:spcPts val="0"/>
              </a:spcAft>
              <a:buNone/>
              <a:defRPr/>
            </a:pPr>
            <a:r>
              <a:rPr lang="en-US" dirty="0" smtClean="0">
                <a:ea typeface="+mn-ea"/>
                <a:cs typeface="+mn-cs"/>
              </a:rPr>
              <a:t>	Vapor condenses as it rises over Coast Ranges and Sierra Nevada, forming rain that rapidly runs off</a:t>
            </a:r>
            <a:endParaRPr lang="en-US" dirty="0">
              <a:ea typeface="+mn-ea"/>
              <a:cs typeface="+mn-cs"/>
            </a:endParaRPr>
          </a:p>
        </p:txBody>
      </p:sp>
      <p:pic>
        <p:nvPicPr>
          <p:cNvPr id="5" name="Picture 3"/>
          <p:cNvPicPr>
            <a:picLocks noChangeAspect="1"/>
          </p:cNvPicPr>
          <p:nvPr/>
        </p:nvPicPr>
        <p:blipFill>
          <a:blip r:embed="rId3"/>
          <a:srcRect/>
          <a:stretch>
            <a:fillRect/>
          </a:stretch>
        </p:blipFill>
        <p:spPr bwMode="auto">
          <a:xfrm>
            <a:off x="215900" y="188686"/>
            <a:ext cx="8577097" cy="4307114"/>
          </a:xfrm>
          <a:prstGeom prst="rect">
            <a:avLst/>
          </a:prstGeom>
          <a:noFill/>
          <a:ln w="9525">
            <a:noFill/>
            <a:miter lim="800000"/>
            <a:headEnd/>
            <a:tailEnd/>
          </a:ln>
        </p:spPr>
      </p:pic>
      <p:sp>
        <p:nvSpPr>
          <p:cNvPr id="4" name="Up Arrow 3"/>
          <p:cNvSpPr/>
          <p:nvPr/>
        </p:nvSpPr>
        <p:spPr>
          <a:xfrm rot="20566423">
            <a:off x="4571466" y="1794652"/>
            <a:ext cx="947756" cy="37084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srcRect/>
          <a:stretch>
            <a:fillRect/>
          </a:stretch>
        </p:blipFill>
        <p:spPr bwMode="auto">
          <a:xfrm>
            <a:off x="3551238" y="88900"/>
            <a:ext cx="5592762" cy="6705600"/>
          </a:xfrm>
          <a:prstGeom prst="rect">
            <a:avLst/>
          </a:prstGeom>
          <a:noFill/>
          <a:ln w="12700">
            <a:solidFill>
              <a:schemeClr val="bg1"/>
            </a:solidFill>
            <a:miter lim="800000"/>
            <a:headEnd/>
            <a:tailEnd/>
          </a:ln>
        </p:spPr>
      </p:pic>
      <p:sp>
        <p:nvSpPr>
          <p:cNvPr id="57347" name="Rectangle 3"/>
          <p:cNvSpPr>
            <a:spLocks noChangeArrowheads="1"/>
          </p:cNvSpPr>
          <p:nvPr/>
        </p:nvSpPr>
        <p:spPr bwMode="auto">
          <a:xfrm>
            <a:off x="7700963" y="22002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57348" name="Text Box 4"/>
          <p:cNvSpPr txBox="1">
            <a:spLocks noChangeArrowheads="1"/>
          </p:cNvSpPr>
          <p:nvPr/>
        </p:nvSpPr>
        <p:spPr bwMode="auto">
          <a:xfrm>
            <a:off x="381000" y="2387600"/>
            <a:ext cx="3352800" cy="4108450"/>
          </a:xfrm>
          <a:prstGeom prst="rect">
            <a:avLst/>
          </a:prstGeom>
          <a:noFill/>
          <a:ln w="9525">
            <a:noFill/>
            <a:miter lim="800000"/>
            <a:headEnd/>
            <a:tailEnd/>
          </a:ln>
        </p:spPr>
        <p:txBody>
          <a:bodyPr>
            <a:prstTxWarp prst="textNoShape">
              <a:avLst/>
            </a:prstTxWarp>
            <a:spAutoFit/>
          </a:bodyPr>
          <a:lstStyle/>
          <a:p>
            <a:pPr algn="ctr"/>
            <a:endParaRPr lang="en-US" sz="2900" dirty="0"/>
          </a:p>
          <a:p>
            <a:pPr algn="ctr"/>
            <a:endParaRPr lang="en-US" sz="2900" dirty="0"/>
          </a:p>
          <a:p>
            <a:pPr algn="ctr"/>
            <a:endParaRPr lang="en-US" sz="2900" dirty="0"/>
          </a:p>
          <a:p>
            <a:pPr algn="ctr"/>
            <a:endParaRPr lang="en-US" sz="2900" dirty="0"/>
          </a:p>
          <a:p>
            <a:pPr algn="ctr"/>
            <a:endParaRPr lang="en-US" sz="2900" dirty="0"/>
          </a:p>
          <a:p>
            <a:pPr algn="ctr"/>
            <a:endParaRPr lang="en-US" sz="2900" dirty="0"/>
          </a:p>
          <a:p>
            <a:pPr algn="ctr"/>
            <a:endParaRPr lang="en-US" sz="2900" dirty="0" smtClean="0"/>
          </a:p>
          <a:p>
            <a:pPr algn="ctr"/>
            <a:r>
              <a:rPr lang="en-US" dirty="0" smtClean="0"/>
              <a:t>CA Coast</a:t>
            </a:r>
            <a:r>
              <a:rPr lang="en-US" dirty="0"/>
              <a:t>:</a:t>
            </a:r>
          </a:p>
          <a:p>
            <a:pPr algn="ctr"/>
            <a:r>
              <a:rPr lang="en-US" dirty="0"/>
              <a:t>Santa Barbara Basin</a:t>
            </a:r>
            <a:endParaRPr lang="en-US" dirty="0">
              <a:solidFill>
                <a:srgbClr val="FFF8C0"/>
              </a:solidFill>
            </a:endParaRPr>
          </a:p>
        </p:txBody>
      </p:sp>
      <p:sp>
        <p:nvSpPr>
          <p:cNvPr id="504841" name="Oval 9"/>
          <p:cNvSpPr>
            <a:spLocks noChangeArrowheads="1"/>
          </p:cNvSpPr>
          <p:nvPr/>
        </p:nvSpPr>
        <p:spPr bwMode="auto">
          <a:xfrm>
            <a:off x="6184900" y="6007100"/>
            <a:ext cx="152400" cy="152400"/>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6" name="Text Box 4"/>
          <p:cNvSpPr txBox="1">
            <a:spLocks noChangeArrowheads="1"/>
          </p:cNvSpPr>
          <p:nvPr/>
        </p:nvSpPr>
        <p:spPr bwMode="auto">
          <a:xfrm>
            <a:off x="355600" y="2298700"/>
            <a:ext cx="3352800" cy="4108450"/>
          </a:xfrm>
          <a:prstGeom prst="rect">
            <a:avLst/>
          </a:prstGeom>
          <a:noFill/>
          <a:ln w="9525">
            <a:noFill/>
            <a:miter lim="800000"/>
            <a:headEnd/>
            <a:tailEnd/>
          </a:ln>
        </p:spPr>
        <p:txBody>
          <a:bodyPr>
            <a:prstTxWarp prst="textNoShape">
              <a:avLst/>
            </a:prstTxWarp>
            <a:spAutoFit/>
          </a:bodyPr>
          <a:lstStyle/>
          <a:p>
            <a:pPr algn="ctr"/>
            <a:r>
              <a:rPr lang="en-US" dirty="0"/>
              <a:t>Sacramento Valley floodplain sediments</a:t>
            </a:r>
          </a:p>
          <a:p>
            <a:pPr algn="ctr"/>
            <a:endParaRPr lang="en-US" sz="2900" dirty="0"/>
          </a:p>
          <a:p>
            <a:pPr algn="ctr"/>
            <a:endParaRPr lang="en-US" sz="2900" dirty="0"/>
          </a:p>
          <a:p>
            <a:pPr algn="ctr"/>
            <a:endParaRPr lang="en-US" sz="2900" dirty="0"/>
          </a:p>
          <a:p>
            <a:pPr algn="ctr"/>
            <a:endParaRPr lang="en-US" sz="2900" dirty="0"/>
          </a:p>
          <a:p>
            <a:pPr algn="ctr"/>
            <a:endParaRPr lang="en-US" sz="2900" dirty="0"/>
          </a:p>
          <a:p>
            <a:pPr algn="ctr"/>
            <a:endParaRPr lang="en-US" sz="2900" dirty="0"/>
          </a:p>
          <a:p>
            <a:pPr algn="ctr"/>
            <a:endParaRPr lang="en-US" sz="2900" dirty="0"/>
          </a:p>
        </p:txBody>
      </p:sp>
      <p:sp>
        <p:nvSpPr>
          <p:cNvPr id="7" name="Oval 7"/>
          <p:cNvSpPr>
            <a:spLocks noChangeArrowheads="1"/>
          </p:cNvSpPr>
          <p:nvPr/>
        </p:nvSpPr>
        <p:spPr bwMode="auto">
          <a:xfrm>
            <a:off x="5105400" y="2400300"/>
            <a:ext cx="152400" cy="152400"/>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9" name="TextBox 8"/>
          <p:cNvSpPr txBox="1"/>
          <p:nvPr/>
        </p:nvSpPr>
        <p:spPr>
          <a:xfrm>
            <a:off x="1" y="152400"/>
            <a:ext cx="3441700" cy="1815882"/>
          </a:xfrm>
          <a:prstGeom prst="rect">
            <a:avLst/>
          </a:prstGeom>
          <a:noFill/>
        </p:spPr>
        <p:txBody>
          <a:bodyPr wrap="square" rtlCol="0">
            <a:spAutoFit/>
          </a:bodyPr>
          <a:lstStyle/>
          <a:p>
            <a:r>
              <a:rPr lang="en-US" sz="2800" dirty="0" smtClean="0"/>
              <a:t>Did </a:t>
            </a:r>
            <a:r>
              <a:rPr lang="en-US" sz="2800" dirty="0" err="1" smtClean="0"/>
              <a:t>megafloods</a:t>
            </a:r>
            <a:r>
              <a:rPr lang="en-US" sz="2800" dirty="0" smtClean="0"/>
              <a:t> of 1861 magnitude occur in the past? (and at what frequency?)</a:t>
            </a:r>
            <a:endParaRPr lang="en-US" sz="28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5" name="Content Placeholder 2"/>
          <p:cNvSpPr>
            <a:spLocks noGrp="1"/>
          </p:cNvSpPr>
          <p:nvPr>
            <p:ph idx="1"/>
          </p:nvPr>
        </p:nvSpPr>
        <p:spPr>
          <a:xfrm>
            <a:off x="685800" y="376238"/>
            <a:ext cx="7313613" cy="4303338"/>
          </a:xfrm>
        </p:spPr>
        <p:txBody>
          <a:bodyPr/>
          <a:lstStyle/>
          <a:p>
            <a:pPr eaLnBrk="1" fontAlgn="auto" hangingPunct="1">
              <a:spcAft>
                <a:spcPts val="0"/>
              </a:spcAft>
              <a:buFont typeface="Wingdings" charset="2"/>
              <a:buNone/>
              <a:defRPr/>
            </a:pPr>
            <a:r>
              <a:rPr lang="en-US" sz="3600" dirty="0" smtClean="0">
                <a:ea typeface="+mn-ea"/>
                <a:cs typeface="+mn-cs"/>
              </a:rPr>
              <a:t>Sediment cores:</a:t>
            </a:r>
          </a:p>
          <a:p>
            <a:pPr eaLnBrk="1" fontAlgn="auto" hangingPunct="1">
              <a:spcAft>
                <a:spcPts val="0"/>
              </a:spcAft>
              <a:buFont typeface="Wingdings" pitchFamily="2" charset="2"/>
              <a:buChar char="l"/>
              <a:defRPr/>
            </a:pPr>
            <a:r>
              <a:rPr lang="en-US" dirty="0" smtClean="0">
                <a:ea typeface="+mn-ea"/>
                <a:cs typeface="+mn-cs"/>
              </a:rPr>
              <a:t>Annual layers</a:t>
            </a:r>
          </a:p>
          <a:p>
            <a:pPr eaLnBrk="1" fontAlgn="auto" hangingPunct="1">
              <a:spcAft>
                <a:spcPts val="0"/>
              </a:spcAft>
              <a:buFont typeface="Wingdings" pitchFamily="2" charset="2"/>
              <a:buChar char="l"/>
              <a:defRPr/>
            </a:pPr>
            <a:r>
              <a:rPr lang="en-US" dirty="0" smtClean="0">
                <a:ea typeface="+mn-ea"/>
                <a:cs typeface="+mn-cs"/>
              </a:rPr>
              <a:t>Unusually thick sediment layers from </a:t>
            </a:r>
            <a:r>
              <a:rPr lang="en-US" dirty="0" err="1" smtClean="0">
                <a:ea typeface="+mn-ea"/>
                <a:cs typeface="+mn-cs"/>
              </a:rPr>
              <a:t>megafloods</a:t>
            </a:r>
            <a:endParaRPr lang="en-US" dirty="0" smtClean="0">
              <a:ea typeface="+mn-ea"/>
              <a:cs typeface="+mn-cs"/>
            </a:endParaRPr>
          </a:p>
          <a:p>
            <a:pPr eaLnBrk="1" fontAlgn="auto" hangingPunct="1">
              <a:spcAft>
                <a:spcPts val="0"/>
              </a:spcAft>
              <a:buFont typeface="Wingdings" pitchFamily="2" charset="2"/>
              <a:buChar char="l"/>
              <a:defRPr/>
            </a:pPr>
            <a:r>
              <a:rPr lang="en-US" dirty="0" smtClean="0">
                <a:ea typeface="+mn-ea"/>
                <a:cs typeface="+mn-cs"/>
              </a:rPr>
              <a:t>Thickness of layer proportional to size of flood</a:t>
            </a:r>
          </a:p>
          <a:p>
            <a:pPr eaLnBrk="1" fontAlgn="auto" hangingPunct="1">
              <a:spcAft>
                <a:spcPts val="0"/>
              </a:spcAft>
              <a:buFont typeface="Wingdings" pitchFamily="2" charset="2"/>
              <a:buChar char="l"/>
              <a:defRPr/>
            </a:pPr>
            <a:r>
              <a:rPr lang="en-US" dirty="0" smtClean="0">
                <a:ea typeface="+mn-ea"/>
                <a:cs typeface="+mn-cs"/>
              </a:rPr>
              <a:t>“</a:t>
            </a:r>
            <a:r>
              <a:rPr lang="en-US" dirty="0" err="1" smtClean="0">
                <a:ea typeface="+mn-ea"/>
                <a:cs typeface="+mn-cs"/>
              </a:rPr>
              <a:t>megafloods</a:t>
            </a:r>
            <a:r>
              <a:rPr lang="en-US" dirty="0" smtClean="0">
                <a:ea typeface="+mn-ea"/>
                <a:cs typeface="+mn-cs"/>
              </a:rPr>
              <a:t>” occurred every 100-200 years</a:t>
            </a:r>
          </a:p>
        </p:txBody>
      </p:sp>
      <p:pic>
        <p:nvPicPr>
          <p:cNvPr id="61443" name="Picture 3"/>
          <p:cNvPicPr>
            <a:picLocks noChangeAspect="1"/>
          </p:cNvPicPr>
          <p:nvPr/>
        </p:nvPicPr>
        <p:blipFill>
          <a:blip r:embed="rId2"/>
          <a:srcRect/>
          <a:stretch>
            <a:fillRect/>
          </a:stretch>
        </p:blipFill>
        <p:spPr bwMode="auto">
          <a:xfrm>
            <a:off x="270405" y="3705225"/>
            <a:ext cx="8501062" cy="315277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Title 1"/>
          <p:cNvSpPr>
            <a:spLocks noGrp="1"/>
          </p:cNvSpPr>
          <p:nvPr>
            <p:ph type="title"/>
          </p:nvPr>
        </p:nvSpPr>
        <p:spPr>
          <a:xfrm>
            <a:off x="266700" y="0"/>
            <a:ext cx="8521700" cy="1143000"/>
          </a:xfrm>
        </p:spPr>
        <p:txBody>
          <a:bodyPr/>
          <a:lstStyle/>
          <a:p>
            <a:pPr>
              <a:defRPr/>
            </a:pPr>
            <a:r>
              <a:rPr lang="en-US" sz="3200" dirty="0" smtClean="0"/>
              <a:t>Coring oxbow lake (Sacramento River valley)</a:t>
            </a:r>
            <a:br>
              <a:rPr lang="en-US" sz="3200" dirty="0" smtClean="0"/>
            </a:br>
            <a:endParaRPr lang="en-US" sz="3200" dirty="0" smtClean="0"/>
          </a:p>
        </p:txBody>
      </p:sp>
      <p:pic>
        <p:nvPicPr>
          <p:cNvPr id="66563" name="Picture 3"/>
          <p:cNvPicPr>
            <a:picLocks noChangeAspect="1"/>
          </p:cNvPicPr>
          <p:nvPr/>
        </p:nvPicPr>
        <p:blipFill>
          <a:blip r:embed="rId2"/>
          <a:srcRect/>
          <a:stretch>
            <a:fillRect/>
          </a:stretch>
        </p:blipFill>
        <p:spPr bwMode="auto">
          <a:xfrm>
            <a:off x="3911599" y="927100"/>
            <a:ext cx="4826528" cy="3619500"/>
          </a:xfrm>
          <a:prstGeom prst="rect">
            <a:avLst/>
          </a:prstGeom>
          <a:noFill/>
          <a:ln w="9525">
            <a:noFill/>
            <a:miter lim="800000"/>
            <a:headEnd/>
            <a:tailEnd/>
          </a:ln>
        </p:spPr>
      </p:pic>
      <p:sp>
        <p:nvSpPr>
          <p:cNvPr id="5" name="Rectangle 4"/>
          <p:cNvSpPr/>
          <p:nvPr/>
        </p:nvSpPr>
        <p:spPr>
          <a:xfrm>
            <a:off x="4470400" y="4811574"/>
            <a:ext cx="4851400" cy="1754326"/>
          </a:xfrm>
          <a:prstGeom prst="rect">
            <a:avLst/>
          </a:prstGeom>
        </p:spPr>
        <p:txBody>
          <a:bodyPr wrap="square">
            <a:spAutoFit/>
          </a:bodyPr>
          <a:lstStyle/>
          <a:p>
            <a:r>
              <a:rPr lang="en-US" sz="2800" dirty="0" smtClean="0"/>
              <a:t>Flood sediment layers</a:t>
            </a:r>
          </a:p>
          <a:p>
            <a:r>
              <a:rPr lang="en-US" sz="2800" dirty="0" smtClean="0"/>
              <a:t>(similar to 1861-62 or larger)</a:t>
            </a:r>
          </a:p>
          <a:p>
            <a:r>
              <a:rPr lang="en-US" sz="2800" dirty="0" smtClean="0"/>
              <a:t>- every 100-200 years</a:t>
            </a:r>
          </a:p>
          <a:p>
            <a:pPr lvl="1">
              <a:buFontTx/>
              <a:buChar char="-"/>
            </a:pPr>
            <a:endParaRPr lang="en-US" dirty="0" smtClean="0"/>
          </a:p>
        </p:txBody>
      </p:sp>
      <p:pic>
        <p:nvPicPr>
          <p:cNvPr id="6" name="Picture 6"/>
          <p:cNvPicPr>
            <a:picLocks noGrp="1" noChangeAspect="1" noChangeArrowheads="1"/>
          </p:cNvPicPr>
          <p:nvPr>
            <p:ph idx="1"/>
          </p:nvPr>
        </p:nvPicPr>
        <p:blipFill>
          <a:blip r:embed="rId3"/>
          <a:srcRect l="-63397" r="-63397"/>
          <a:stretch>
            <a:fillRect/>
          </a:stretch>
        </p:blipFill>
        <p:spPr bwMode="auto">
          <a:xfrm>
            <a:off x="-2120900" y="1265238"/>
            <a:ext cx="7928701" cy="4665662"/>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292100"/>
            <a:ext cx="6946900" cy="952500"/>
          </a:xfrm>
        </p:spPr>
        <p:txBody>
          <a:bodyPr/>
          <a:lstStyle/>
          <a:p>
            <a:r>
              <a:rPr lang="en-US" sz="2800" dirty="0" smtClean="0"/>
              <a:t>We need to begin preparing now for…</a:t>
            </a:r>
            <a:endParaRPr lang="en-US" sz="2800" dirty="0"/>
          </a:p>
        </p:txBody>
      </p:sp>
      <p:sp>
        <p:nvSpPr>
          <p:cNvPr id="3" name="Content Placeholder 2"/>
          <p:cNvSpPr>
            <a:spLocks noGrp="1"/>
          </p:cNvSpPr>
          <p:nvPr>
            <p:ph idx="1"/>
          </p:nvPr>
        </p:nvSpPr>
        <p:spPr>
          <a:xfrm>
            <a:off x="469900" y="575204"/>
            <a:ext cx="8293100" cy="1647296"/>
          </a:xfrm>
        </p:spPr>
        <p:txBody>
          <a:bodyPr>
            <a:normAutofit lnSpcReduction="10000"/>
          </a:bodyPr>
          <a:lstStyle/>
          <a:p>
            <a:r>
              <a:rPr lang="en-US" dirty="0" smtClean="0"/>
              <a:t>a warmer and drier future with rising sea level</a:t>
            </a:r>
          </a:p>
          <a:p>
            <a:r>
              <a:rPr lang="en-US" dirty="0" smtClean="0"/>
              <a:t>more frequent intense flood events</a:t>
            </a:r>
          </a:p>
          <a:p>
            <a:r>
              <a:rPr lang="en-US" dirty="0" smtClean="0"/>
              <a:t>longer, more intense dry seasons</a:t>
            </a:r>
          </a:p>
          <a:p>
            <a:endParaRPr lang="en-US" dirty="0" smtClean="0"/>
          </a:p>
          <a:p>
            <a:pPr>
              <a:buNone/>
            </a:pPr>
            <a:endParaRPr lang="en-US" dirty="0" smtClean="0"/>
          </a:p>
        </p:txBody>
      </p:sp>
      <p:pic>
        <p:nvPicPr>
          <p:cNvPr id="4" name="Picture 3"/>
          <p:cNvPicPr>
            <a:picLocks noChangeAspect="1"/>
          </p:cNvPicPr>
          <p:nvPr/>
        </p:nvPicPr>
        <p:blipFill>
          <a:blip r:embed="rId2"/>
          <a:stretch>
            <a:fillRect/>
          </a:stretch>
        </p:blipFill>
        <p:spPr>
          <a:xfrm>
            <a:off x="1752600" y="2260600"/>
            <a:ext cx="6032500" cy="6927949"/>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Understanding past climate</a:t>
            </a:r>
          </a:p>
        </p:txBody>
      </p:sp>
      <p:sp>
        <p:nvSpPr>
          <p:cNvPr id="22531" name="Content Placeholder 2"/>
          <p:cNvSpPr>
            <a:spLocks noGrp="1"/>
          </p:cNvSpPr>
          <p:nvPr>
            <p:ph idx="1"/>
          </p:nvPr>
        </p:nvSpPr>
        <p:spPr>
          <a:xfrm>
            <a:off x="1003300" y="1900238"/>
            <a:ext cx="7313613" cy="4303712"/>
          </a:xfrm>
        </p:spPr>
        <p:txBody>
          <a:bodyPr/>
          <a:lstStyle/>
          <a:p>
            <a:r>
              <a:rPr lang="en-US" sz="2800" dirty="0" smtClean="0"/>
              <a:t>Extending the records of climate changes before humans were making measurements</a:t>
            </a:r>
          </a:p>
          <a:p>
            <a:r>
              <a:rPr lang="en-US" sz="2800" dirty="0" smtClean="0"/>
              <a:t>Indirect (proxy) evidence for past climate change contained in the natural environment</a:t>
            </a:r>
          </a:p>
          <a:p>
            <a:pPr lvl="1"/>
            <a:r>
              <a:rPr lang="en-US" sz="2400" dirty="0" smtClean="0"/>
              <a:t>sediments, fossils, trees, lakes, glaciers</a:t>
            </a:r>
          </a:p>
          <a:p>
            <a:pPr lvl="1"/>
            <a:r>
              <a:rPr lang="en-US" sz="2400" dirty="0" smtClean="0"/>
              <a:t>Temperature, precipitation, sea level, wildfire frequency, vegetation type</a:t>
            </a:r>
          </a:p>
          <a:p>
            <a:pPr>
              <a:buFontTx/>
              <a:buNone/>
            </a:pPr>
            <a:endParaRPr lang="en-US" dirty="0" smtClean="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177800"/>
            <a:ext cx="7493000" cy="1265238"/>
          </a:xfrm>
        </p:spPr>
        <p:txBody>
          <a:bodyPr/>
          <a:lstStyle/>
          <a:p>
            <a:r>
              <a:rPr lang="en-US" sz="3200" smtClean="0"/>
              <a:t>Coring tree-trunks – pencil thin cores</a:t>
            </a:r>
            <a:br>
              <a:rPr lang="en-US" sz="3200" smtClean="0"/>
            </a:br>
            <a:r>
              <a:rPr lang="en-US" sz="3200" smtClean="0"/>
              <a:t>- show yearly growth rings</a:t>
            </a:r>
            <a:br>
              <a:rPr lang="en-US" sz="3200" smtClean="0"/>
            </a:br>
            <a:endParaRPr lang="en-US" sz="3200" smtClean="0"/>
          </a:p>
        </p:txBody>
      </p:sp>
      <p:pic>
        <p:nvPicPr>
          <p:cNvPr id="25603" name="Picture 5" descr="tree-coring.tiff"/>
          <p:cNvPicPr>
            <a:picLocks noChangeAspect="1"/>
          </p:cNvPicPr>
          <p:nvPr/>
        </p:nvPicPr>
        <p:blipFill>
          <a:blip r:embed="rId3"/>
          <a:srcRect/>
          <a:stretch>
            <a:fillRect/>
          </a:stretch>
        </p:blipFill>
        <p:spPr bwMode="auto">
          <a:xfrm>
            <a:off x="0" y="1506538"/>
            <a:ext cx="5268913" cy="3649662"/>
          </a:xfrm>
          <a:prstGeom prst="rect">
            <a:avLst/>
          </a:prstGeom>
          <a:noFill/>
          <a:ln w="9525">
            <a:noFill/>
            <a:miter lim="800000"/>
            <a:headEnd/>
            <a:tailEnd/>
          </a:ln>
        </p:spPr>
      </p:pic>
      <p:pic>
        <p:nvPicPr>
          <p:cNvPr id="25604" name="Picture 6"/>
          <p:cNvPicPr>
            <a:picLocks noChangeAspect="1"/>
          </p:cNvPicPr>
          <p:nvPr/>
        </p:nvPicPr>
        <p:blipFill>
          <a:blip r:embed="rId4"/>
          <a:srcRect/>
          <a:stretch>
            <a:fillRect/>
          </a:stretch>
        </p:blipFill>
        <p:spPr bwMode="auto">
          <a:xfrm>
            <a:off x="5422900" y="3073400"/>
            <a:ext cx="3492500" cy="261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itle 1"/>
          <p:cNvSpPr>
            <a:spLocks noGrp="1"/>
          </p:cNvSpPr>
          <p:nvPr>
            <p:ph type="title"/>
          </p:nvPr>
        </p:nvSpPr>
        <p:spPr>
          <a:xfrm>
            <a:off x="4410364" y="0"/>
            <a:ext cx="5082310" cy="669636"/>
          </a:xfrm>
        </p:spPr>
        <p:txBody>
          <a:bodyPr/>
          <a:lstStyle/>
          <a:p>
            <a:r>
              <a:rPr lang="en-US" sz="3600" dirty="0" smtClean="0"/>
              <a:t>Sediment coring</a:t>
            </a:r>
          </a:p>
        </p:txBody>
      </p:sp>
      <p:sp>
        <p:nvSpPr>
          <p:cNvPr id="41987" name="Content Placeholder 2"/>
          <p:cNvSpPr>
            <a:spLocks noGrp="1"/>
          </p:cNvSpPr>
          <p:nvPr>
            <p:ph idx="1"/>
          </p:nvPr>
        </p:nvSpPr>
        <p:spPr/>
        <p:txBody>
          <a:bodyPr/>
          <a:lstStyle/>
          <a:p>
            <a:endParaRPr lang="en-US"/>
          </a:p>
        </p:txBody>
      </p:sp>
      <p:pic>
        <p:nvPicPr>
          <p:cNvPr id="41988" name="Picture 4"/>
          <p:cNvPicPr>
            <a:picLocks noChangeAspect="1"/>
          </p:cNvPicPr>
          <p:nvPr/>
        </p:nvPicPr>
        <p:blipFill>
          <a:blip r:embed="rId2"/>
          <a:srcRect/>
          <a:stretch>
            <a:fillRect/>
          </a:stretch>
        </p:blipFill>
        <p:spPr bwMode="auto">
          <a:xfrm>
            <a:off x="0" y="0"/>
            <a:ext cx="2965450" cy="3073400"/>
          </a:xfrm>
          <a:prstGeom prst="rect">
            <a:avLst/>
          </a:prstGeom>
          <a:noFill/>
          <a:ln w="9525">
            <a:noFill/>
            <a:miter lim="800000"/>
            <a:headEnd/>
            <a:tailEnd/>
          </a:ln>
        </p:spPr>
      </p:pic>
      <p:pic>
        <p:nvPicPr>
          <p:cNvPr id="41990" name="Picture 7"/>
          <p:cNvPicPr>
            <a:picLocks noChangeAspect="1"/>
          </p:cNvPicPr>
          <p:nvPr/>
        </p:nvPicPr>
        <p:blipFill>
          <a:blip r:embed="rId3"/>
          <a:srcRect/>
          <a:stretch>
            <a:fillRect/>
          </a:stretch>
        </p:blipFill>
        <p:spPr bwMode="auto">
          <a:xfrm>
            <a:off x="288637" y="3036455"/>
            <a:ext cx="2547697" cy="3821545"/>
          </a:xfrm>
          <a:prstGeom prst="rect">
            <a:avLst/>
          </a:prstGeom>
          <a:noFill/>
          <a:ln w="9525">
            <a:noFill/>
            <a:miter lim="800000"/>
            <a:headEnd/>
            <a:tailEnd/>
          </a:ln>
        </p:spPr>
      </p:pic>
      <p:pic>
        <p:nvPicPr>
          <p:cNvPr id="7" name="Picture 6"/>
          <p:cNvPicPr>
            <a:picLocks noChangeAspect="1"/>
          </p:cNvPicPr>
          <p:nvPr/>
        </p:nvPicPr>
        <p:blipFill>
          <a:blip r:embed="rId4"/>
          <a:srcRect/>
          <a:stretch>
            <a:fillRect/>
          </a:stretch>
        </p:blipFill>
        <p:spPr bwMode="auto">
          <a:xfrm>
            <a:off x="3301999" y="3678765"/>
            <a:ext cx="4773759" cy="3179235"/>
          </a:xfrm>
          <a:prstGeom prst="rect">
            <a:avLst/>
          </a:prstGeom>
          <a:noFill/>
          <a:ln w="9525">
            <a:noFill/>
            <a:miter lim="800000"/>
            <a:headEnd/>
            <a:tailEnd/>
          </a:ln>
        </p:spPr>
      </p:pic>
      <p:pic>
        <p:nvPicPr>
          <p:cNvPr id="8" name="Picture 7"/>
          <p:cNvPicPr>
            <a:picLocks noChangeAspect="1"/>
          </p:cNvPicPr>
          <p:nvPr/>
        </p:nvPicPr>
        <p:blipFill>
          <a:blip r:embed="rId5"/>
          <a:srcRect/>
          <a:stretch>
            <a:fillRect/>
          </a:stretch>
        </p:blipFill>
        <p:spPr bwMode="auto">
          <a:xfrm>
            <a:off x="3588246" y="855879"/>
            <a:ext cx="3200480" cy="27001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a:xfrm>
            <a:off x="152400" y="0"/>
            <a:ext cx="8534400" cy="1143000"/>
          </a:xfrm>
        </p:spPr>
        <p:txBody>
          <a:bodyPr/>
          <a:lstStyle/>
          <a:p>
            <a:pPr eaLnBrk="1" hangingPunct="1"/>
            <a:r>
              <a:rPr lang="en-US" sz="4000" dirty="0" smtClean="0"/>
              <a:t>Microfossils (foraminifera, diatoms):</a:t>
            </a:r>
          </a:p>
        </p:txBody>
      </p:sp>
      <p:sp>
        <p:nvSpPr>
          <p:cNvPr id="38915" name="Content Placeholder 2"/>
          <p:cNvSpPr>
            <a:spLocks noGrp="1"/>
          </p:cNvSpPr>
          <p:nvPr>
            <p:ph idx="1"/>
          </p:nvPr>
        </p:nvSpPr>
        <p:spPr>
          <a:xfrm>
            <a:off x="0" y="1258455"/>
            <a:ext cx="7772400" cy="4114800"/>
          </a:xfrm>
        </p:spPr>
        <p:txBody>
          <a:bodyPr/>
          <a:lstStyle/>
          <a:p>
            <a:pPr eaLnBrk="1" hangingPunct="1"/>
            <a:r>
              <a:rPr lang="en-US" dirty="0" smtClean="0"/>
              <a:t>Reflect ambient conditions (water temperature, salinity, nutrient levels)</a:t>
            </a:r>
          </a:p>
          <a:p>
            <a:pPr eaLnBrk="1" hangingPunct="1">
              <a:buNone/>
            </a:pPr>
            <a:r>
              <a:rPr lang="en-US" dirty="0" smtClean="0"/>
              <a:t>By using shell chemistry &amp; species assemblages</a:t>
            </a:r>
          </a:p>
        </p:txBody>
      </p:sp>
      <p:pic>
        <p:nvPicPr>
          <p:cNvPr id="38916" name="Picture 6"/>
          <p:cNvPicPr>
            <a:picLocks noChangeAspect="1"/>
          </p:cNvPicPr>
          <p:nvPr/>
        </p:nvPicPr>
        <p:blipFill>
          <a:blip r:embed="rId2"/>
          <a:srcRect/>
          <a:stretch>
            <a:fillRect/>
          </a:stretch>
        </p:blipFill>
        <p:spPr bwMode="auto">
          <a:xfrm>
            <a:off x="6210300" y="1982788"/>
            <a:ext cx="2971800" cy="4887912"/>
          </a:xfrm>
          <a:prstGeom prst="rect">
            <a:avLst/>
          </a:prstGeom>
          <a:noFill/>
          <a:ln w="9525">
            <a:noFill/>
            <a:miter lim="800000"/>
            <a:headEnd/>
            <a:tailEnd/>
          </a:ln>
        </p:spPr>
      </p:pic>
      <p:pic>
        <p:nvPicPr>
          <p:cNvPr id="6" name="Picture 5"/>
          <p:cNvPicPr>
            <a:picLocks noChangeAspect="1"/>
          </p:cNvPicPr>
          <p:nvPr/>
        </p:nvPicPr>
        <p:blipFill>
          <a:blip r:embed="rId3"/>
          <a:srcRect/>
          <a:stretch>
            <a:fillRect/>
          </a:stretch>
        </p:blipFill>
        <p:spPr bwMode="auto">
          <a:xfrm>
            <a:off x="278608" y="3124200"/>
            <a:ext cx="5480841" cy="352482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Studio">
  <a:themeElements>
    <a:clrScheme name="Studio">
      <a:dk1>
        <a:sysClr val="windowText" lastClr="000000"/>
      </a:dk1>
      <a:lt1>
        <a:sysClr val="window" lastClr="FFFFFF"/>
      </a:lt1>
      <a:dk2>
        <a:srgbClr val="535252"/>
      </a:dk2>
      <a:lt2>
        <a:srgbClr val="AAB5C2"/>
      </a:lt2>
      <a:accent1>
        <a:srgbClr val="F7901E"/>
      </a:accent1>
      <a:accent2>
        <a:srgbClr val="FEC60B"/>
      </a:accent2>
      <a:accent3>
        <a:srgbClr val="9FE62F"/>
      </a:accent3>
      <a:accent4>
        <a:srgbClr val="4EA5D1"/>
      </a:accent4>
      <a:accent5>
        <a:srgbClr val="1C4596"/>
      </a:accent5>
      <a:accent6>
        <a:srgbClr val="542D90"/>
      </a:accent6>
      <a:hlink>
        <a:srgbClr val="ED2024"/>
      </a:hlink>
      <a:folHlink>
        <a:srgbClr val="BD912D"/>
      </a:folHlink>
    </a:clrScheme>
    <a:fontScheme name="Studio">
      <a:majorFont>
        <a:latin typeface="Corbel"/>
        <a:ea typeface=""/>
        <a:cs typeface=""/>
        <a:font script="Jpan" typeface="ＭＳ Ｐゴシック"/>
      </a:majorFont>
      <a:minorFont>
        <a:latin typeface="Corbel"/>
        <a:ea typeface=""/>
        <a:cs typeface=""/>
        <a:font script="Jpan" typeface="ＭＳ Ｐゴシック"/>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Studio.thmx</Template>
  <TotalTime>11381</TotalTime>
  <Words>1390</Words>
  <Application>Microsoft Macintosh PowerPoint</Application>
  <PresentationFormat>On-screen Show (4:3)</PresentationFormat>
  <Paragraphs>219</Paragraphs>
  <Slides>56</Slides>
  <Notes>21</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Studio</vt:lpstr>
      <vt:lpstr>Document</vt:lpstr>
      <vt:lpstr>A History of California Climate Extremes: Clues from San Francisco Bay Sediments</vt:lpstr>
      <vt:lpstr>Slide 2</vt:lpstr>
      <vt:lpstr>Slide 3</vt:lpstr>
      <vt:lpstr>Slide 4</vt:lpstr>
      <vt:lpstr>Slide 5</vt:lpstr>
      <vt:lpstr>Understanding past climate</vt:lpstr>
      <vt:lpstr>Coring tree-trunks – pencil thin cores - show yearly growth rings </vt:lpstr>
      <vt:lpstr>Sediment coring</vt:lpstr>
      <vt:lpstr>Microfossils (foraminifera, diatoms):</vt:lpstr>
      <vt:lpstr>What have we learned by looking at California’s past history of climate?</vt:lpstr>
      <vt:lpstr>Slide 11</vt:lpstr>
      <vt:lpstr>Slide 12</vt:lpstr>
      <vt:lpstr>San Francisco Bay: only an estuary during HIGH sea level</vt:lpstr>
      <vt:lpstr>Slide 14</vt:lpstr>
      <vt:lpstr>Slide 15</vt:lpstr>
      <vt:lpstr>Slide 16</vt:lpstr>
      <vt:lpstr>Slide 17</vt:lpstr>
      <vt:lpstr>Slide 18</vt:lpstr>
      <vt:lpstr>Sea level rise: 18,000 years - present (120 meters)</vt:lpstr>
      <vt:lpstr>Slide 20</vt:lpstr>
      <vt:lpstr>San Francisco Bay: filled to present level 5000 years ago</vt:lpstr>
      <vt:lpstr>California droughts:  How frequent and severe were past droughts? </vt:lpstr>
      <vt:lpstr>Slide 23</vt:lpstr>
      <vt:lpstr>Slide 24</vt:lpstr>
      <vt:lpstr>Salinity in SF Bay reflects precipitation and runoff over the drainage basin</vt:lpstr>
      <vt:lpstr>Slide 26</vt:lpstr>
      <vt:lpstr>Slide 27</vt:lpstr>
      <vt:lpstr>Slide 28</vt:lpstr>
      <vt:lpstr>Slide 29</vt:lpstr>
      <vt:lpstr>Slide 30</vt:lpstr>
      <vt:lpstr>Salt Marsh plant zonation</vt:lpstr>
      <vt:lpstr>Slide 32</vt:lpstr>
      <vt:lpstr>Slide 33</vt:lpstr>
      <vt:lpstr>Marsh coring</vt:lpstr>
      <vt:lpstr>Slide 35</vt:lpstr>
      <vt:lpstr>Slide 36</vt:lpstr>
      <vt:lpstr>Slide 37</vt:lpstr>
      <vt:lpstr>Slide 38</vt:lpstr>
      <vt:lpstr>Lake sediment core</vt:lpstr>
      <vt:lpstr>Megadrought in CA and southwest – 3 decades long</vt:lpstr>
      <vt:lpstr>Slide 41</vt:lpstr>
      <vt:lpstr>Slide 42</vt:lpstr>
      <vt:lpstr>Giant Sequoia fire scars – 30% increase in fires during Medieval drought</vt:lpstr>
      <vt:lpstr>Anasazi collapse in 4 corners during Medieval drought</vt:lpstr>
      <vt:lpstr>Slide 45</vt:lpstr>
      <vt:lpstr>California megafloods </vt:lpstr>
      <vt:lpstr>California flood vulnerability</vt:lpstr>
      <vt:lpstr>Worst historic flood in the West</vt:lpstr>
      <vt:lpstr>Sacramento Flooding: </vt:lpstr>
      <vt:lpstr>Slide 50</vt:lpstr>
      <vt:lpstr>Slide 51</vt:lpstr>
      <vt:lpstr>Slide 52</vt:lpstr>
      <vt:lpstr>Slide 53</vt:lpstr>
      <vt:lpstr>Coring oxbow lake (Sacramento River valley) </vt:lpstr>
      <vt:lpstr>We need to begin preparing now for…</vt:lpstr>
      <vt:lpstr>Slide 56</vt:lpstr>
    </vt:vector>
  </TitlesOfParts>
  <Company>UCB/LBNL - CIG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in the Eastern Sierra</dc:title>
  <dc:creator>Donald DePaolo</dc:creator>
  <cp:lastModifiedBy>B. Lynn Ingram</cp:lastModifiedBy>
  <cp:revision>428</cp:revision>
  <cp:lastPrinted>2002-09-04T19:01:42Z</cp:lastPrinted>
  <dcterms:created xsi:type="dcterms:W3CDTF">2016-02-27T17:13:54Z</dcterms:created>
  <dcterms:modified xsi:type="dcterms:W3CDTF">2016-02-27T17:15:39Z</dcterms:modified>
</cp:coreProperties>
</file>