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7"/>
  </p:notesMasterIdLst>
  <p:sldIdLst>
    <p:sldId id="256" r:id="rId2"/>
    <p:sldId id="275" r:id="rId3"/>
    <p:sldId id="299" r:id="rId4"/>
    <p:sldId id="278" r:id="rId5"/>
    <p:sldId id="277" r:id="rId6"/>
    <p:sldId id="298" r:id="rId7"/>
    <p:sldId id="301" r:id="rId8"/>
    <p:sldId id="276" r:id="rId9"/>
    <p:sldId id="282" r:id="rId10"/>
    <p:sldId id="283" r:id="rId11"/>
    <p:sldId id="284" r:id="rId12"/>
    <p:sldId id="285" r:id="rId13"/>
    <p:sldId id="289" r:id="rId14"/>
    <p:sldId id="295" r:id="rId15"/>
    <p:sldId id="290" r:id="rId16"/>
    <p:sldId id="288" r:id="rId17"/>
    <p:sldId id="297" r:id="rId18"/>
    <p:sldId id="296" r:id="rId19"/>
    <p:sldId id="302" r:id="rId20"/>
    <p:sldId id="304" r:id="rId21"/>
    <p:sldId id="305" r:id="rId22"/>
    <p:sldId id="307" r:id="rId23"/>
    <p:sldId id="308" r:id="rId24"/>
    <p:sldId id="306" r:id="rId25"/>
    <p:sldId id="309" r:id="rId26"/>
    <p:sldId id="310" r:id="rId27"/>
    <p:sldId id="311" r:id="rId28"/>
    <p:sldId id="312" r:id="rId29"/>
    <p:sldId id="316" r:id="rId30"/>
    <p:sldId id="317" r:id="rId31"/>
    <p:sldId id="318" r:id="rId32"/>
    <p:sldId id="303" r:id="rId33"/>
    <p:sldId id="319" r:id="rId34"/>
    <p:sldId id="321" r:id="rId35"/>
    <p:sldId id="320" r:id="rId36"/>
    <p:sldId id="322" r:id="rId37"/>
    <p:sldId id="323" r:id="rId38"/>
    <p:sldId id="281" r:id="rId39"/>
    <p:sldId id="324" r:id="rId40"/>
    <p:sldId id="325" r:id="rId41"/>
    <p:sldId id="326" r:id="rId42"/>
    <p:sldId id="327" r:id="rId43"/>
    <p:sldId id="328" r:id="rId44"/>
    <p:sldId id="330" r:id="rId45"/>
    <p:sldId id="329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968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1A679-7773-9C42-9A91-BA42B1288BED}" type="datetimeFigureOut">
              <a:rPr lang="en-US" smtClean="0"/>
              <a:t>2/27/16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2717E-7E3F-6243-A035-7FD7CA752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13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2AA9E-8DBC-419E-93DD-224CDFE794E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2AA9E-8DBC-419E-93DD-224CDFE794E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2AA9E-8DBC-419E-93DD-224CDFE794E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0BD16-5194-4F51-89AB-D6058B7817D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2AA9E-8DBC-419E-93DD-224CDFE794E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1DE63-4BDC-0449-9BC6-4FCCBF1A97BB}" type="datetimeFigureOut">
              <a:rPr lang="en-US" smtClean="0"/>
              <a:t>2/27/16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317E-4086-FB4D-BE5B-A1D31D93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1DE63-4BDC-0449-9BC6-4FCCBF1A97BB}" type="datetimeFigureOut">
              <a:rPr lang="en-US" smtClean="0"/>
              <a:t>2/27/16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317E-4086-FB4D-BE5B-A1D31D93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1DE63-4BDC-0449-9BC6-4FCCBF1A97BB}" type="datetimeFigureOut">
              <a:rPr lang="en-US" smtClean="0"/>
              <a:t>2/27/16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317E-4086-FB4D-BE5B-A1D31D93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9DEDC55-36C0-4724-902E-FB50A152C6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66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1DE63-4BDC-0449-9BC6-4FCCBF1A97BB}" type="datetimeFigureOut">
              <a:rPr lang="en-US" smtClean="0"/>
              <a:t>2/27/16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317E-4086-FB4D-BE5B-A1D31D93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1DE63-4BDC-0449-9BC6-4FCCBF1A97BB}" type="datetimeFigureOut">
              <a:rPr lang="en-US" smtClean="0"/>
              <a:t>2/27/16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317E-4086-FB4D-BE5B-A1D31D93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1DE63-4BDC-0449-9BC6-4FCCBF1A97BB}" type="datetimeFigureOut">
              <a:rPr lang="en-US" smtClean="0"/>
              <a:t>2/27/16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317E-4086-FB4D-BE5B-A1D31D93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1DE63-4BDC-0449-9BC6-4FCCBF1A97BB}" type="datetimeFigureOut">
              <a:rPr lang="en-US" smtClean="0"/>
              <a:t>2/27/16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317E-4086-FB4D-BE5B-A1D31D93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1DE63-4BDC-0449-9BC6-4FCCBF1A97BB}" type="datetimeFigureOut">
              <a:rPr lang="en-US" smtClean="0"/>
              <a:t>2/27/16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317E-4086-FB4D-BE5B-A1D31D93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1DE63-4BDC-0449-9BC6-4FCCBF1A97BB}" type="datetimeFigureOut">
              <a:rPr lang="en-US" smtClean="0"/>
              <a:t>2/27/16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317E-4086-FB4D-BE5B-A1D31D93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1DE63-4BDC-0449-9BC6-4FCCBF1A97BB}" type="datetimeFigureOut">
              <a:rPr lang="en-US" smtClean="0"/>
              <a:t>2/27/16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317E-4086-FB4D-BE5B-A1D31D93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1DE63-4BDC-0449-9BC6-4FCCBF1A97BB}" type="datetimeFigureOut">
              <a:rPr lang="en-US" smtClean="0"/>
              <a:t>2/27/16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317E-4086-FB4D-BE5B-A1D31D93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1DE63-4BDC-0449-9BC6-4FCCBF1A97BB}" type="datetimeFigureOut">
              <a:rPr lang="en-US" smtClean="0"/>
              <a:t>2/27/16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317E-4086-FB4D-BE5B-A1D31D938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Out of the Pan, Into the Fire: </a:t>
            </a:r>
            <a:br>
              <a:rPr lang="en-US" sz="3200" dirty="0" smtClean="0"/>
            </a:br>
            <a:r>
              <a:rPr lang="en-US" sz="3200" dirty="0" smtClean="0"/>
              <a:t>Restoring </a:t>
            </a:r>
            <a:r>
              <a:rPr lang="en-US" sz="3200" dirty="0" smtClean="0"/>
              <a:t>the Estuary’s Tidal </a:t>
            </a:r>
            <a:r>
              <a:rPr lang="en-US" sz="3200" dirty="0" smtClean="0"/>
              <a:t>Wetlands </a:t>
            </a:r>
            <a:r>
              <a:rPr lang="en-US" sz="3200" dirty="0" smtClean="0"/>
              <a:t>in </a:t>
            </a:r>
            <a:r>
              <a:rPr lang="en-US" sz="3200" dirty="0" smtClean="0"/>
              <a:t>the Face of Rapid Climate Change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991143" y="5396281"/>
            <a:ext cx="704712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Michael </a:t>
            </a:r>
            <a:r>
              <a:rPr lang="en-US" sz="2400" dirty="0" smtClean="0"/>
              <a:t>Vasey, </a:t>
            </a:r>
            <a:r>
              <a:rPr lang="en-US" sz="2400" dirty="0" smtClean="0"/>
              <a:t>Ph.D., Director</a:t>
            </a:r>
            <a:endParaRPr lang="en-US" sz="2400" dirty="0" smtClean="0"/>
          </a:p>
          <a:p>
            <a:pPr algn="ctr"/>
            <a:r>
              <a:rPr lang="en-US" sz="2400" dirty="0" smtClean="0"/>
              <a:t>San Francisco Bay National Estuarine Research Reserve</a:t>
            </a:r>
          </a:p>
          <a:p>
            <a:pPr algn="ctr"/>
            <a:r>
              <a:rPr lang="en-US" sz="2400" dirty="0" smtClean="0"/>
              <a:t>February 27, 2016          </a:t>
            </a:r>
            <a:endParaRPr lang="en-US" sz="2400" dirty="0"/>
          </a:p>
        </p:txBody>
      </p:sp>
      <p:pic>
        <p:nvPicPr>
          <p:cNvPr id="8" name="Picture 7" descr="Flooding near the Bay Bridge during an extremely high tide. Photo by Michael Filippo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785" y="1741780"/>
            <a:ext cx="5712031" cy="342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92983" y="4780526"/>
            <a:ext cx="2406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King Tide, Embarcadero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998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3" name="Picture 9" descr="hay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3570" y="238124"/>
            <a:ext cx="3644959" cy="2713832"/>
          </a:xfrm>
          <a:noFill/>
          <a:ln/>
        </p:spPr>
      </p:pic>
      <p:pic>
        <p:nvPicPr>
          <p:cNvPr id="62474" name="Picture 10" descr="dredgi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54248" y="238124"/>
            <a:ext cx="3846237" cy="2713832"/>
          </a:xfrm>
          <a:noFill/>
          <a:ln/>
        </p:spPr>
      </p:pic>
      <p:pic>
        <p:nvPicPr>
          <p:cNvPr id="62475" name="Picture 11" descr="shasta_dam_fullsiz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 t="20" b="20"/>
          <a:stretch>
            <a:fillRect/>
          </a:stretch>
        </p:blipFill>
        <p:spPr>
          <a:xfrm>
            <a:off x="383898" y="3409175"/>
            <a:ext cx="4070350" cy="2676525"/>
          </a:xfrm>
          <a:noFill/>
          <a:ln/>
        </p:spPr>
      </p:pic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846665" y="2937930"/>
            <a:ext cx="252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latin typeface="Arial" charset="0"/>
              </a:rPr>
              <a:t>Diking and hay farming</a:t>
            </a:r>
          </a:p>
        </p:txBody>
      </p: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5030249" y="238124"/>
            <a:ext cx="226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latin typeface="Arial" charset="0"/>
              </a:rPr>
              <a:t>Dredging and bay fill</a:t>
            </a:r>
          </a:p>
        </p:txBody>
      </p:sp>
      <p:sp>
        <p:nvSpPr>
          <p:cNvPr id="62479" name="Text Box 15"/>
          <p:cNvSpPr txBox="1">
            <a:spLocks noChangeArrowheads="1"/>
          </p:cNvSpPr>
          <p:nvPr/>
        </p:nvSpPr>
        <p:spPr bwMode="auto">
          <a:xfrm>
            <a:off x="711200" y="6216009"/>
            <a:ext cx="351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latin typeface="Arial" charset="0"/>
              </a:rPr>
              <a:t>Network of large and small dams</a:t>
            </a:r>
          </a:p>
        </p:txBody>
      </p:sp>
      <p:pic>
        <p:nvPicPr>
          <p:cNvPr id="12" name="Picture 13" descr="all-projects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5300133" y="3199637"/>
            <a:ext cx="2556934" cy="3016372"/>
          </a:xfrm>
          <a:prstGeom prst="rect">
            <a:avLst/>
          </a:prstGeom>
          <a:noFill/>
          <a:ln/>
        </p:spPr>
      </p:pic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5301198" y="6297767"/>
            <a:ext cx="263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latin typeface="Arial" charset="0"/>
              </a:rPr>
              <a:t>California water projects</a:t>
            </a:r>
          </a:p>
        </p:txBody>
      </p:sp>
    </p:spTree>
    <p:extLst>
      <p:ext uri="{BB962C8B-B14F-4D97-AF65-F5344CB8AC3E}">
        <p14:creationId xmlns:p14="http://schemas.microsoft.com/office/powerpoint/2010/main" val="37154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30" name="Picture 18" descr="DSCN307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599" y="384847"/>
            <a:ext cx="3663759" cy="2747820"/>
          </a:xfrm>
          <a:noFill/>
          <a:ln/>
        </p:spPr>
      </p:pic>
      <p:pic>
        <p:nvPicPr>
          <p:cNvPr id="64527" name="Picture 15" descr="ducks-hunt-lr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32921" y="3876146"/>
            <a:ext cx="3164945" cy="2377104"/>
          </a:xfrm>
          <a:noFill/>
          <a:ln/>
        </p:spPr>
      </p:pic>
      <p:pic>
        <p:nvPicPr>
          <p:cNvPr id="64534" name="Picture 22" descr="salt pond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146457" y="3456694"/>
            <a:ext cx="2964609" cy="2898862"/>
          </a:xfrm>
          <a:noFill/>
          <a:ln/>
        </p:spPr>
      </p:pic>
      <p:sp>
        <p:nvSpPr>
          <p:cNvPr id="64531" name="Text Box 19"/>
          <p:cNvSpPr txBox="1">
            <a:spLocks noChangeArrowheads="1"/>
          </p:cNvSpPr>
          <p:nvPr/>
        </p:nvSpPr>
        <p:spPr bwMode="auto">
          <a:xfrm>
            <a:off x="5460979" y="2911476"/>
            <a:ext cx="255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latin typeface="Arial" charset="0"/>
              </a:rPr>
              <a:t>Bay fill for development</a:t>
            </a:r>
          </a:p>
        </p:txBody>
      </p:sp>
      <p:sp>
        <p:nvSpPr>
          <p:cNvPr id="64532" name="Text Box 20"/>
          <p:cNvSpPr txBox="1">
            <a:spLocks noChangeArrowheads="1"/>
          </p:cNvSpPr>
          <p:nvPr/>
        </p:nvSpPr>
        <p:spPr bwMode="auto">
          <a:xfrm>
            <a:off x="5994400" y="6355556"/>
            <a:ext cx="126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latin typeface="Arial" charset="0"/>
              </a:rPr>
              <a:t>Salt ponds</a:t>
            </a:r>
          </a:p>
        </p:txBody>
      </p:sp>
      <p:sp>
        <p:nvSpPr>
          <p:cNvPr id="64535" name="Text Box 23"/>
          <p:cNvSpPr txBox="1">
            <a:spLocks noChangeArrowheads="1"/>
          </p:cNvSpPr>
          <p:nvPr/>
        </p:nvSpPr>
        <p:spPr bwMode="auto">
          <a:xfrm>
            <a:off x="1574800" y="6355556"/>
            <a:ext cx="211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latin typeface="Arial" charset="0"/>
              </a:rPr>
              <a:t>Duck hunting clubs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865" y="486445"/>
            <a:ext cx="3530600" cy="294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80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://members.napanet.net/%7Elotus72/ABC/images/INdia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194" y="609600"/>
            <a:ext cx="3048000" cy="1723637"/>
          </a:xfrm>
          <a:prstGeom prst="rect">
            <a:avLst/>
          </a:prstGeom>
          <a:noFill/>
        </p:spPr>
      </p:pic>
      <p:pic>
        <p:nvPicPr>
          <p:cNvPr id="14" name="Picture 2" descr="SAN FRANCISCO BAY HISTORICAL GOLD PHOTOS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194" y="2370668"/>
            <a:ext cx="3048000" cy="204651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89935" y="106065"/>
            <a:ext cx="4780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Evolution of the “Urbanized Estuary”</a:t>
            </a:r>
            <a:endParaRPr lang="en-US" sz="2400" dirty="0"/>
          </a:p>
        </p:txBody>
      </p:sp>
      <p:pic>
        <p:nvPicPr>
          <p:cNvPr id="2052" name="Picture 4" descr="https://encrypted-tbn3.gstatic.com/images?q=tbn:ANd9GcSTXZ2QRdcH-aINW8pPvOGYyWUVgSPxIfUqVlgzB1RJvyDCssZ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1795" y="4504268"/>
            <a:ext cx="2971800" cy="2228850"/>
          </a:xfrm>
          <a:prstGeom prst="rect">
            <a:avLst/>
          </a:prstGeom>
          <a:noFill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71" y="643468"/>
            <a:ext cx="4135223" cy="580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89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1875359"/>
            <a:ext cx="3086100" cy="41353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50" y="1706029"/>
            <a:ext cx="4127500" cy="4356100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1993 SFEP Comprehensive Conservation Management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436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2512" y="2313706"/>
            <a:ext cx="3355470" cy="3774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575" y="3581154"/>
            <a:ext cx="4440423" cy="2853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735" y="689720"/>
            <a:ext cx="4648200" cy="236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9751" y="689720"/>
            <a:ext cx="3411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Extreme drought in </a:t>
            </a:r>
          </a:p>
          <a:p>
            <a:r>
              <a:rPr lang="en-US" sz="3200" dirty="0" smtClean="0"/>
              <a:t>The late 1980’s –</a:t>
            </a:r>
          </a:p>
          <a:p>
            <a:r>
              <a:rPr lang="en-US" sz="3200" dirty="0" smtClean="0"/>
              <a:t>Early 1990’s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6596176" y="90142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Delta Smelt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46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8" name="Rectangle 12"/>
          <p:cNvSpPr>
            <a:spLocks noGrp="1" noRot="1" noChangeArrowheads="1"/>
          </p:cNvSpPr>
          <p:nvPr>
            <p:ph type="title"/>
          </p:nvPr>
        </p:nvSpPr>
        <p:spPr>
          <a:xfrm>
            <a:off x="228600" y="381000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Loss of Tidal Wetlands in the SF Estuary</a:t>
            </a:r>
            <a:endParaRPr lang="en-US" sz="3600" dirty="0"/>
          </a:p>
        </p:txBody>
      </p:sp>
      <p:pic>
        <p:nvPicPr>
          <p:cNvPr id="9234" name="Picture 18" descr="SFBay4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4188" y="1681167"/>
            <a:ext cx="3825875" cy="3930650"/>
          </a:xfrm>
          <a:noFill/>
          <a:ln/>
        </p:spPr>
      </p:pic>
      <p:pic>
        <p:nvPicPr>
          <p:cNvPr id="9235" name="Picture 19" descr="SFBay9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45050" y="1660529"/>
            <a:ext cx="3803650" cy="3970338"/>
          </a:xfrm>
          <a:noFill/>
          <a:ln/>
        </p:spPr>
      </p:pic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7299325" y="188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5867400"/>
            <a:ext cx="7123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Tidal wetlands have declined by over 90%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92906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77800"/>
            <a:ext cx="2294467" cy="22944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50" y="2593366"/>
            <a:ext cx="6248400" cy="40341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0523" y="211666"/>
            <a:ext cx="529884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This recognition led to the</a:t>
            </a:r>
          </a:p>
          <a:p>
            <a:r>
              <a:rPr lang="en-US" sz="3200" dirty="0" err="1" smtClean="0"/>
              <a:t>Bayland</a:t>
            </a:r>
            <a:r>
              <a:rPr lang="en-US" sz="3200" dirty="0" smtClean="0"/>
              <a:t> Ecosystem Habitat </a:t>
            </a:r>
          </a:p>
          <a:p>
            <a:r>
              <a:rPr lang="en-US" sz="3200" dirty="0" smtClean="0"/>
              <a:t>Goals Project whose focus was </a:t>
            </a:r>
          </a:p>
          <a:p>
            <a:r>
              <a:rPr lang="en-US" sz="3200" dirty="0"/>
              <a:t>o</a:t>
            </a:r>
            <a:r>
              <a:rPr lang="en-US" sz="3200" dirty="0" smtClean="0"/>
              <a:t>n </a:t>
            </a:r>
            <a:r>
              <a:rPr lang="en-US" sz="3200" dirty="0" smtClean="0"/>
              <a:t>tidal wetland restoration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06712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83" y="3132667"/>
            <a:ext cx="5941484" cy="3479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1094417"/>
            <a:ext cx="3556000" cy="1803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940" y="-6250"/>
            <a:ext cx="42957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Created by the Coastal Zone</a:t>
            </a:r>
          </a:p>
          <a:p>
            <a:r>
              <a:rPr lang="en-US" sz="2800" dirty="0" smtClean="0"/>
              <a:t>Management Act - 1972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380787" y="112239"/>
            <a:ext cx="481675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Reserve System mission is to practice and</a:t>
            </a:r>
          </a:p>
          <a:p>
            <a:r>
              <a:rPr lang="en-US" dirty="0" smtClean="0"/>
              <a:t>promote the stewardship of coasts and estuaries </a:t>
            </a:r>
          </a:p>
          <a:p>
            <a:r>
              <a:rPr lang="en-US" dirty="0" smtClean="0"/>
              <a:t>through innovative research, education, and</a:t>
            </a:r>
          </a:p>
          <a:p>
            <a:r>
              <a:rPr lang="en-US" dirty="0" smtClean="0"/>
              <a:t>training using a place-based system of protected </a:t>
            </a:r>
          </a:p>
          <a:p>
            <a:r>
              <a:rPr lang="en-US" dirty="0" smtClean="0"/>
              <a:t>areas. As a representative system, each reserve </a:t>
            </a:r>
          </a:p>
          <a:p>
            <a:r>
              <a:rPr lang="en-US" dirty="0" smtClean="0"/>
              <a:t>serves as a place-based living laboratory and</a:t>
            </a:r>
          </a:p>
          <a:p>
            <a:r>
              <a:rPr lang="en-US" dirty="0" smtClean="0"/>
              <a:t>classroom where research methods and </a:t>
            </a:r>
          </a:p>
          <a:p>
            <a:r>
              <a:rPr lang="en-US" dirty="0" smtClean="0"/>
              <a:t>management approaches can be piloted and</a:t>
            </a:r>
          </a:p>
          <a:p>
            <a:r>
              <a:rPr lang="en-US" dirty="0" smtClean="0"/>
              <a:t> applied to issues of local, regional, and national</a:t>
            </a:r>
          </a:p>
          <a:p>
            <a:r>
              <a:rPr lang="en-US" dirty="0" smtClean="0"/>
              <a:t> importance.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11811" y="3441804"/>
            <a:ext cx="277567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SFSU got a </a:t>
            </a:r>
          </a:p>
          <a:p>
            <a:r>
              <a:rPr lang="en-US" sz="2800" dirty="0" smtClean="0"/>
              <a:t>“</a:t>
            </a:r>
            <a:r>
              <a:rPr lang="en-US" sz="2800" dirty="0" err="1" smtClean="0"/>
              <a:t>predesignation</a:t>
            </a:r>
            <a:r>
              <a:rPr lang="en-US" sz="2800" dirty="0" smtClean="0"/>
              <a:t>”</a:t>
            </a:r>
          </a:p>
          <a:p>
            <a:r>
              <a:rPr lang="en-US" sz="2800" dirty="0"/>
              <a:t>g</a:t>
            </a:r>
            <a:r>
              <a:rPr lang="en-US" sz="2800" dirty="0" smtClean="0"/>
              <a:t>rant from NOAA</a:t>
            </a:r>
          </a:p>
          <a:p>
            <a:r>
              <a:rPr lang="en-US" sz="2800" dirty="0"/>
              <a:t>i</a:t>
            </a:r>
            <a:r>
              <a:rPr lang="en-US" sz="2800" dirty="0" smtClean="0"/>
              <a:t>n 1990  -</a:t>
            </a:r>
          </a:p>
          <a:p>
            <a:r>
              <a:rPr lang="en-US" sz="2800" dirty="0" smtClean="0"/>
              <a:t>Acting Manager</a:t>
            </a:r>
          </a:p>
          <a:p>
            <a:r>
              <a:rPr lang="en-US" sz="2800" dirty="0"/>
              <a:t>i</a:t>
            </a:r>
            <a:r>
              <a:rPr lang="en-US" sz="2800" dirty="0" smtClean="0"/>
              <a:t>n 1991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25999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7867" y="135465"/>
            <a:ext cx="4555066" cy="6587067"/>
            <a:chOff x="2116667" y="0"/>
            <a:chExt cx="4903116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16667" y="0"/>
              <a:ext cx="4903116" cy="685800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3395133" y="2573863"/>
              <a:ext cx="338667" cy="321733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5799667" y="1202263"/>
              <a:ext cx="338667" cy="321733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147737" y="212456"/>
            <a:ext cx="3620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Reserve designated in 2003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873" y="3852236"/>
            <a:ext cx="3827061" cy="28702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15477" y="6229037"/>
            <a:ext cx="3654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Rush Ranch Open Space Preserve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201333" y="101605"/>
            <a:ext cx="1381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SF Bay NERR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2985" y="2947250"/>
            <a:ext cx="1325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China Camp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17704" y="1651749"/>
            <a:ext cx="129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Rush Ranch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1746509" y="3396483"/>
            <a:ext cx="183892" cy="18466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891700" y="3410539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NERR HQ</a:t>
            </a:r>
          </a:p>
          <a:p>
            <a:r>
              <a:rPr lang="en-US" b="1" dirty="0">
                <a:solidFill>
                  <a:schemeClr val="bg1"/>
                </a:solidFill>
              </a:rPr>
              <a:t>a</a:t>
            </a:r>
            <a:r>
              <a:rPr lang="en-US" b="1" dirty="0" smtClean="0">
                <a:solidFill>
                  <a:schemeClr val="bg1"/>
                </a:solidFill>
              </a:rPr>
              <a:t>t RTC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49450" y="848267"/>
            <a:ext cx="166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‘Upper Estuary’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2985" y="2049801"/>
            <a:ext cx="166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‘Lower Estuary’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8" name="Picture 2" descr="C:\Users\Mike\Documents\Mike\Pictures\SF Bay\China Camp\DSCN40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7737" y="848266"/>
            <a:ext cx="3643844" cy="273288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486399" y="3181039"/>
            <a:ext cx="2547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China Camp State Park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0352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151" y="1343039"/>
            <a:ext cx="6239450" cy="5048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Early phase of tidal wetland restoration (Pre-1998)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3962400" y="1744134"/>
            <a:ext cx="1862667" cy="38946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8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Profile of the Historic </a:t>
            </a:r>
            <a:r>
              <a:rPr lang="en-US" dirty="0" smtClean="0"/>
              <a:t>San Francisco Estuary</a:t>
            </a:r>
            <a:endParaRPr lang="en-US" dirty="0" smtClean="0"/>
          </a:p>
          <a:p>
            <a:r>
              <a:rPr lang="en-US" dirty="0" smtClean="0"/>
              <a:t>Degradation of </a:t>
            </a:r>
            <a:r>
              <a:rPr lang="en-US" dirty="0"/>
              <a:t>T</a:t>
            </a:r>
            <a:r>
              <a:rPr lang="en-US" dirty="0" smtClean="0"/>
              <a:t>idal Wetland Landscapes (</a:t>
            </a:r>
            <a:r>
              <a:rPr lang="en-US" dirty="0" smtClean="0">
                <a:solidFill>
                  <a:srgbClr val="FFFF00"/>
                </a:solidFill>
              </a:rPr>
              <a:t>Into the Pan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Restoration of Tidal Wetlands (</a:t>
            </a:r>
            <a:r>
              <a:rPr lang="en-US" dirty="0" smtClean="0">
                <a:solidFill>
                  <a:srgbClr val="FFFF00"/>
                </a:solidFill>
              </a:rPr>
              <a:t>Out of the Pan</a:t>
            </a:r>
            <a:r>
              <a:rPr lang="en-US" dirty="0" smtClean="0"/>
              <a:t>)</a:t>
            </a:r>
          </a:p>
          <a:p>
            <a:r>
              <a:rPr lang="en-US" dirty="0" smtClean="0"/>
              <a:t>Emergence of Rapid Climate Change           </a:t>
            </a:r>
            <a:r>
              <a:rPr lang="en-US" dirty="0" smtClean="0">
                <a:solidFill>
                  <a:srgbClr val="FFFF00"/>
                </a:solidFill>
              </a:rPr>
              <a:t>(Into the Fire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Coastal Resilience, Environmental Intelligence, Place-Based Conservation (</a:t>
            </a:r>
            <a:r>
              <a:rPr lang="en-US" dirty="0" smtClean="0">
                <a:solidFill>
                  <a:srgbClr val="FFFF00"/>
                </a:solidFill>
              </a:rPr>
              <a:t>Out of the Fire?</a:t>
            </a:r>
            <a:r>
              <a:rPr lang="en-US" dirty="0" smtClean="0"/>
              <a:t>)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610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0955"/>
            <a:ext cx="8229600" cy="1143000"/>
          </a:xfrm>
        </p:spPr>
        <p:txBody>
          <a:bodyPr/>
          <a:lstStyle/>
          <a:p>
            <a:r>
              <a:rPr lang="en-US" dirty="0" smtClean="0"/>
              <a:t>Restoration projects &lt; 1999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297" y="1078977"/>
            <a:ext cx="4627034" cy="54417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61199" y="6202206"/>
            <a:ext cx="1958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PWA &amp; Faber 2001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30822" y="2818368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0200" y="1676400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797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Muzzi</a:t>
            </a:r>
            <a:r>
              <a:rPr lang="en-US" dirty="0" smtClean="0"/>
              <a:t> Marsh Restoration 1.0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033" y="1913467"/>
            <a:ext cx="3521364" cy="2349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85" y="1913466"/>
            <a:ext cx="4427586" cy="40682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3797300"/>
            <a:ext cx="8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Dredge</a:t>
            </a:r>
          </a:p>
          <a:p>
            <a:r>
              <a:rPr lang="en-US" dirty="0" smtClean="0"/>
              <a:t>fill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36800" y="2921000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Sediment</a:t>
            </a:r>
          </a:p>
          <a:p>
            <a:r>
              <a:rPr lang="en-US" dirty="0" smtClean="0"/>
              <a:t>fill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81300" y="1924798"/>
            <a:ext cx="901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Historic</a:t>
            </a:r>
          </a:p>
          <a:p>
            <a:r>
              <a:rPr lang="en-US" dirty="0" smtClean="0"/>
              <a:t>marsh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3641" y="5981699"/>
            <a:ext cx="3074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www.wrmp.org</a:t>
            </a:r>
            <a:r>
              <a:rPr lang="en-US" dirty="0"/>
              <a:t>/design/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4443630"/>
            <a:ext cx="2280406" cy="15126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52600" y="1092200"/>
            <a:ext cx="6024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200 acre marsh restored for mitigation in 1976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8611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-203200"/>
            <a:ext cx="8229600" cy="1143000"/>
          </a:xfrm>
        </p:spPr>
        <p:txBody>
          <a:bodyPr/>
          <a:lstStyle/>
          <a:p>
            <a:r>
              <a:rPr lang="en-US" dirty="0" smtClean="0"/>
              <a:t>Sonoma </a:t>
            </a:r>
            <a:r>
              <a:rPr lang="en-US" dirty="0" err="1" smtClean="0"/>
              <a:t>Baylands</a:t>
            </a:r>
            <a:r>
              <a:rPr lang="en-US" dirty="0" smtClean="0"/>
              <a:t> 2.0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83762" y="800144"/>
            <a:ext cx="2942910" cy="3969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301" y="4290219"/>
            <a:ext cx="3314405" cy="20502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1900" y="683970"/>
            <a:ext cx="6666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~ 320 acre pioneering dredge spoil restoration 1994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05" y="4360423"/>
            <a:ext cx="3467100" cy="22805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6933" y="1364241"/>
            <a:ext cx="3572933" cy="26247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84063" y="313266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2007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56000" y="615581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58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7162"/>
            <a:ext cx="8229600" cy="1143000"/>
          </a:xfrm>
        </p:spPr>
        <p:txBody>
          <a:bodyPr/>
          <a:lstStyle/>
          <a:p>
            <a:r>
              <a:rPr lang="en-US" dirty="0" smtClean="0"/>
              <a:t>Sears Point Restoration 3.0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34" y="1563437"/>
            <a:ext cx="2714185" cy="28003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399" y="3729576"/>
            <a:ext cx="9286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Sonoma </a:t>
            </a:r>
          </a:p>
          <a:p>
            <a:r>
              <a:rPr lang="en-US" sz="1600" dirty="0" err="1" smtClean="0"/>
              <a:t>Baylands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057641" y="3729576"/>
            <a:ext cx="6335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Sears </a:t>
            </a:r>
          </a:p>
          <a:p>
            <a:r>
              <a:rPr lang="en-US" sz="1600" dirty="0" smtClean="0"/>
              <a:t>Point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032000" y="801172"/>
            <a:ext cx="5156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1,000 acres, 10 years of planning, $18 million, 2015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968" y="1563437"/>
            <a:ext cx="3634636" cy="2044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968" y="4229099"/>
            <a:ext cx="3506032" cy="23347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870" y="4576161"/>
            <a:ext cx="3086100" cy="205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92142" y="3661844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Julian </a:t>
            </a:r>
            <a:r>
              <a:rPr lang="en-US" dirty="0" err="1" smtClean="0"/>
              <a:t>Meisler</a:t>
            </a:r>
            <a:r>
              <a:rPr lang="en-US" dirty="0" smtClean="0"/>
              <a:t>, Sonoma Land Trust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62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151" y="1203339"/>
            <a:ext cx="6239450" cy="5048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Baylands</a:t>
            </a:r>
            <a:r>
              <a:rPr lang="en-US" sz="3200" dirty="0" smtClean="0"/>
              <a:t> and Climate Change</a:t>
            </a:r>
            <a:br>
              <a:rPr lang="en-US" sz="3200" dirty="0" smtClean="0"/>
            </a:br>
            <a:r>
              <a:rPr lang="en-US" sz="2400" dirty="0" err="1" smtClean="0"/>
              <a:t>Baylands</a:t>
            </a:r>
            <a:r>
              <a:rPr lang="en-US" sz="2400" dirty="0" smtClean="0"/>
              <a:t> Habitat Goals Update 2015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8012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7" y="973665"/>
            <a:ext cx="4297877" cy="5596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569" y="973665"/>
            <a:ext cx="4235525" cy="559646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8669" y="-16562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Deteriation</a:t>
            </a:r>
            <a:r>
              <a:rPr lang="en-US" sz="2800" dirty="0" smtClean="0"/>
              <a:t> of tidal wetlands – Into the Pan!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26057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4" y="965199"/>
            <a:ext cx="4295095" cy="5706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043" y="965199"/>
            <a:ext cx="4308738" cy="570653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3334" y="-9788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Restoration of tidal wetlands – Out of the pan!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92371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But … then there is Climate Change </a:t>
            </a:r>
            <a:r>
              <a:rPr lang="en-US" sz="3600" i="1" dirty="0" smtClean="0"/>
              <a:t>Plus</a:t>
            </a:r>
            <a:r>
              <a:rPr lang="en-US" sz="3600" dirty="0" smtClean="0"/>
              <a:t>!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25604"/>
            <a:ext cx="8064500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3194" y="6062136"/>
            <a:ext cx="1128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IPCC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588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Increased rate of sea-level rise (SLR), reduced sediment supply, and extreme weather events (drought and flood)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2002360"/>
            <a:ext cx="3793293" cy="3589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809" y="2019293"/>
            <a:ext cx="4643358" cy="360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1734" y="5877460"/>
            <a:ext cx="1128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IPCC 2014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5862127"/>
            <a:ext cx="198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Schoellhamer</a:t>
            </a:r>
            <a:r>
              <a:rPr lang="en-US" dirty="0" smtClean="0"/>
              <a:t>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76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to marshes keeping up with SLR</a:t>
            </a:r>
            <a:br>
              <a:rPr lang="en-US" dirty="0" smtClean="0"/>
            </a:br>
            <a:r>
              <a:rPr lang="en-US" dirty="0" smtClean="0"/>
              <a:t>is relatively simple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93" y="1332972"/>
            <a:ext cx="4448484" cy="51694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543" y="1362422"/>
            <a:ext cx="4233175" cy="4832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Rate of accretion must </a:t>
            </a:r>
          </a:p>
          <a:p>
            <a:r>
              <a:rPr lang="en-US" sz="2800" dirty="0"/>
              <a:t>k</a:t>
            </a:r>
            <a:r>
              <a:rPr lang="en-US" sz="2800" dirty="0" smtClean="0"/>
              <a:t>eep pace with rate of </a:t>
            </a:r>
          </a:p>
          <a:p>
            <a:r>
              <a:rPr lang="en-US" sz="2800" dirty="0"/>
              <a:t>w</a:t>
            </a:r>
            <a:r>
              <a:rPr lang="en-US" sz="2800" dirty="0" smtClean="0"/>
              <a:t>ater level increase (SLR)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Rate of accretion is a </a:t>
            </a:r>
          </a:p>
          <a:p>
            <a:r>
              <a:rPr lang="en-US" sz="2800" dirty="0"/>
              <a:t>f</a:t>
            </a:r>
            <a:r>
              <a:rPr lang="en-US" sz="2800" dirty="0" smtClean="0"/>
              <a:t>unction of biomass </a:t>
            </a:r>
          </a:p>
          <a:p>
            <a:r>
              <a:rPr lang="en-US" sz="2800" dirty="0"/>
              <a:t>a</a:t>
            </a:r>
            <a:r>
              <a:rPr lang="en-US" sz="2800" dirty="0" smtClean="0"/>
              <a:t>ccumulation and sediment</a:t>
            </a:r>
          </a:p>
          <a:p>
            <a:r>
              <a:rPr lang="en-US" sz="2800" dirty="0"/>
              <a:t>s</a:t>
            </a:r>
            <a:r>
              <a:rPr lang="en-US" sz="2800" dirty="0" smtClean="0"/>
              <a:t>upply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If rate of accretion lags </a:t>
            </a:r>
          </a:p>
          <a:p>
            <a:r>
              <a:rPr lang="en-US" sz="2800" dirty="0"/>
              <a:t>b</a:t>
            </a:r>
            <a:r>
              <a:rPr lang="en-US" sz="2800" dirty="0" smtClean="0"/>
              <a:t>ehind SLR increase, marsh </a:t>
            </a:r>
          </a:p>
          <a:p>
            <a:r>
              <a:rPr lang="en-US" sz="2800" dirty="0"/>
              <a:t>w</a:t>
            </a:r>
            <a:r>
              <a:rPr lang="en-US" sz="2800" dirty="0" smtClean="0"/>
              <a:t>ill “drown”</a:t>
            </a:r>
          </a:p>
          <a:p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570636" y="2910864"/>
            <a:ext cx="1822357" cy="13987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25440" y="4306667"/>
            <a:ext cx="1179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Accretion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96933" y="6194515"/>
            <a:ext cx="356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USGS Open</a:t>
            </a:r>
            <a:r>
              <a:rPr lang="en-US" dirty="0"/>
              <a:t>-File Report 2013–1081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222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3" descr="SFBay satellite vi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39734" y="1879599"/>
            <a:ext cx="4315362" cy="4672921"/>
          </a:xfrm>
          <a:prstGeom prst="rect">
            <a:avLst/>
          </a:prstGeom>
          <a:noFill/>
          <a:ln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439333"/>
            <a:ext cx="4150314" cy="51131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607" y="882135"/>
            <a:ext cx="4751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Watershed drains ~40% of California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978416" y="1343800"/>
            <a:ext cx="3678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Tidal Influence ~1600 sq. mi</a:t>
            </a:r>
            <a:endParaRPr lang="en-US" sz="240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-11482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San Francisco Estuary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48955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Tidal marsh </a:t>
            </a:r>
            <a:r>
              <a:rPr lang="en-US" sz="3600" dirty="0" smtClean="0"/>
              <a:t>fate for </a:t>
            </a:r>
            <a:r>
              <a:rPr lang="en-US" sz="3600" dirty="0" smtClean="0"/>
              <a:t>China </a:t>
            </a:r>
            <a:r>
              <a:rPr lang="en-US" sz="3600" dirty="0" smtClean="0"/>
              <a:t>Camp under different SLR and sediment supply scenarios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216" y="1110579"/>
            <a:ext cx="68072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65333" y="6434670"/>
            <a:ext cx="1768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Schile</a:t>
            </a:r>
            <a:r>
              <a:rPr lang="en-US" dirty="0" smtClean="0"/>
              <a:t> et al.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867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54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Tidal marsh fate for China Camp under different SLR and sediment supply scenarios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676" y="901425"/>
            <a:ext cx="5553530" cy="54152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65333" y="6316139"/>
            <a:ext cx="1768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Schile</a:t>
            </a:r>
            <a:r>
              <a:rPr lang="en-US" dirty="0" smtClean="0"/>
              <a:t> et al.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483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56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Need for tidal marsh migration space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33" y="977380"/>
            <a:ext cx="3522133" cy="264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761995"/>
            <a:ext cx="3623733" cy="3623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213" y="3867147"/>
            <a:ext cx="3390853" cy="26966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20599" y="4527655"/>
            <a:ext cx="23192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China Camp </a:t>
            </a:r>
          </a:p>
          <a:p>
            <a:r>
              <a:rPr lang="en-US" sz="2400" dirty="0" smtClean="0"/>
              <a:t>county road </a:t>
            </a:r>
          </a:p>
          <a:p>
            <a:r>
              <a:rPr lang="en-US" sz="2400" dirty="0" smtClean="0"/>
              <a:t>bisecting tidal</a:t>
            </a:r>
          </a:p>
          <a:p>
            <a:r>
              <a:rPr lang="en-US" sz="2400" dirty="0" smtClean="0"/>
              <a:t> marsh and 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eparating I from</a:t>
            </a:r>
          </a:p>
          <a:p>
            <a:r>
              <a:rPr lang="en-US" sz="2400" dirty="0"/>
              <a:t>f</a:t>
            </a:r>
            <a:r>
              <a:rPr lang="en-US" sz="2400" dirty="0" smtClean="0"/>
              <a:t>lood plain</a:t>
            </a:r>
            <a:endParaRPr lang="en-US" sz="2400" dirty="0"/>
          </a:p>
        </p:txBody>
      </p:sp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27655"/>
            <a:ext cx="1794933" cy="203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90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10"/>
            <a:ext cx="8229600" cy="1143000"/>
          </a:xfrm>
        </p:spPr>
        <p:txBody>
          <a:bodyPr/>
          <a:lstStyle/>
          <a:p>
            <a:r>
              <a:rPr lang="en-US" dirty="0" smtClean="0"/>
              <a:t>Extreme flood events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80576"/>
            <a:ext cx="3522133" cy="264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594" y="4243310"/>
            <a:ext cx="5909733" cy="2377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468" y="1410386"/>
            <a:ext cx="3953932" cy="22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69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374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Despite the promise of restoring key components of the Estuary, we now must come to grips with what it takes to become </a:t>
            </a:r>
            <a:r>
              <a:rPr lang="en-US" sz="3200" i="1" dirty="0" smtClean="0"/>
              <a:t>resilient</a:t>
            </a:r>
            <a:endParaRPr lang="en-US" sz="32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467" y="1573081"/>
            <a:ext cx="6527786" cy="46245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4942" y="6283869"/>
            <a:ext cx="5921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B</a:t>
            </a:r>
            <a:r>
              <a:rPr lang="en-US" sz="2000" dirty="0" err="1" smtClean="0"/>
              <a:t>eller</a:t>
            </a:r>
            <a:r>
              <a:rPr lang="en-US" sz="2000" dirty="0" smtClean="0"/>
              <a:t> et al. 2015 Landscape Resilience Framework SFEI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30134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195" y="1258399"/>
            <a:ext cx="5943603" cy="45666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5308"/>
            <a:ext cx="8229600" cy="1143000"/>
          </a:xfrm>
        </p:spPr>
        <p:txBody>
          <a:bodyPr/>
          <a:lstStyle/>
          <a:p>
            <a:r>
              <a:rPr lang="en-US" dirty="0" smtClean="0"/>
              <a:t>Concept of “Living Shorelines”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5199" y="6023745"/>
            <a:ext cx="72919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Horizontal levee – A nature-based solution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46055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1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Bringing back water to the wetlands</a:t>
            </a:r>
            <a:br>
              <a:rPr lang="en-US" dirty="0" smtClean="0"/>
            </a:br>
            <a:r>
              <a:rPr lang="en-US" dirty="0" smtClean="0"/>
              <a:t>The Oro Loma Project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97100"/>
            <a:ext cx="4131733" cy="34913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667" y="4333751"/>
            <a:ext cx="3403600" cy="2269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600" y="1515532"/>
            <a:ext cx="22479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22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03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Living shoreline designs to reduce wave erosion and effects of SLR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06779"/>
            <a:ext cx="8314267" cy="30983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5338" y="5289436"/>
            <a:ext cx="700684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Integrating marshes, eelgrass, oysters, and other </a:t>
            </a:r>
          </a:p>
          <a:p>
            <a:r>
              <a:rPr lang="en-US" sz="2400" dirty="0"/>
              <a:t>l</a:t>
            </a:r>
            <a:r>
              <a:rPr lang="en-US" sz="2400" dirty="0" smtClean="0"/>
              <a:t>iving components to enhance </a:t>
            </a:r>
            <a:r>
              <a:rPr lang="en-US" sz="2400" dirty="0" err="1" smtClean="0"/>
              <a:t>shorline</a:t>
            </a:r>
            <a:r>
              <a:rPr lang="en-US" sz="2400" dirty="0" smtClean="0"/>
              <a:t> protection and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romote ecological resilience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6384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Assess vulnerability (models), adapt to changing conditions and uncertainty, and promote resilience over time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2220150"/>
            <a:ext cx="8686800" cy="3011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5600" y="5758934"/>
            <a:ext cx="138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BEHGU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330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for ‘Coastal Intelligence’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67" y="1383772"/>
            <a:ext cx="6532033" cy="43368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75" y="5777647"/>
            <a:ext cx="90460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Network of high resolution observational data ‘nodes’ </a:t>
            </a:r>
          </a:p>
          <a:p>
            <a:r>
              <a:rPr lang="en-US" sz="2400" dirty="0" smtClean="0"/>
              <a:t>that can help to </a:t>
            </a:r>
            <a:r>
              <a:rPr lang="en-US" sz="2400" dirty="0" err="1" smtClean="0"/>
              <a:t>forcast</a:t>
            </a:r>
            <a:r>
              <a:rPr lang="en-US" sz="2400" dirty="0" smtClean="0"/>
              <a:t> trends and allow timely management response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8514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erkeleyside.com/wp-content/uploads/2011/10/Ohlone_Indians_in_a_Tule_Boat_in_the_SF_Bay_1822_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562690"/>
            <a:ext cx="6152606" cy="45720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530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One of largest concentrations of Native Americans anywhere on our continent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382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of public engagement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808" y="1459992"/>
            <a:ext cx="6858393" cy="516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846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5618" y="5825063"/>
            <a:ext cx="6191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Dawn spider web, China Camp State Park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37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14307" y="4220404"/>
            <a:ext cx="3830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Need to think out of the box!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11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Rapid climate changes reminds us that nature must be flexible to survive</a:t>
            </a:r>
            <a:endParaRPr lang="en-US" dirty="0"/>
          </a:p>
        </p:txBody>
      </p:sp>
      <p:pic>
        <p:nvPicPr>
          <p:cNvPr id="3" name="Picture 2" descr="http://wdfw.wa.gov/fishing/salmon/chum/graphics/seattle_times_ch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828800"/>
            <a:ext cx="6401302" cy="449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117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18" y="5926661"/>
            <a:ext cx="7432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Researcher John Callaway, China Camp State Park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75773" y="429567"/>
            <a:ext cx="81463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We need to learn, adapt, and create our future!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7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15" y="1417637"/>
            <a:ext cx="7631072" cy="494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96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4932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Extraordinarily rich concentration of wildlife</a:t>
            </a:r>
            <a:endParaRPr lang="en-US" sz="3200" dirty="0"/>
          </a:p>
        </p:txBody>
      </p:sp>
      <p:pic>
        <p:nvPicPr>
          <p:cNvPr id="5" name="Picture 4" descr="https://encrypted-tbn0.gstatic.com/images?q=tbn:ANd9GcQYD_ZtAV2nmGgsOO7aRZxooPwRqMYhsfAx5mDZnoz5R3scvow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226" y="892074"/>
            <a:ext cx="5541468" cy="2552436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7561" y="3642195"/>
            <a:ext cx="3859239" cy="287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alifornia clapper ra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981700" y="892074"/>
            <a:ext cx="2705100" cy="2235200"/>
          </a:xfrm>
          <a:prstGeom prst="rect">
            <a:avLst/>
          </a:prstGeom>
          <a:noFill/>
          <a:ln/>
        </p:spPr>
      </p:pic>
      <p:pic>
        <p:nvPicPr>
          <p:cNvPr id="9" name="Picture 11" descr="p_3salm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78361" y="3963818"/>
            <a:ext cx="3645983" cy="2430655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430802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8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Highly heterogeneous </a:t>
            </a:r>
            <a:br>
              <a:rPr lang="en-US" dirty="0" smtClean="0"/>
            </a:br>
            <a:r>
              <a:rPr lang="en-US" dirty="0" smtClean="0"/>
              <a:t>landscape patterns and processes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245" y="1676400"/>
            <a:ext cx="4711163" cy="4690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9342" y="5997292"/>
            <a:ext cx="1199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Peter </a:t>
            </a:r>
            <a:r>
              <a:rPr lang="en-US" dirty="0" err="1" smtClean="0">
                <a:solidFill>
                  <a:schemeClr val="bg1"/>
                </a:solidFill>
              </a:rPr>
              <a:t>Baye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260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03507" y="575740"/>
            <a:ext cx="5852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Vertical Zonation of Tidal Communities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66" y="1468970"/>
            <a:ext cx="8775700" cy="45466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zonation of habitats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321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734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Extensive tidal wetlands (~200,000 </a:t>
            </a:r>
            <a:r>
              <a:rPr lang="en-US" sz="3200" dirty="0" smtClean="0"/>
              <a:t>acres</a:t>
            </a:r>
            <a:r>
              <a:rPr lang="en-US" sz="3200" dirty="0" smtClean="0"/>
              <a:t>) and diverse vascular plant flora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090" y="1125658"/>
            <a:ext cx="3524469" cy="2523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090" y="3824994"/>
            <a:ext cx="3425972" cy="256947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20" y="1139626"/>
            <a:ext cx="3907237" cy="548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15195" y="6045201"/>
            <a:ext cx="1199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Peter </a:t>
            </a:r>
            <a:r>
              <a:rPr lang="en-US" dirty="0" err="1" smtClean="0"/>
              <a:t>Baye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30533" y="3293315"/>
            <a:ext cx="1292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Marc Holmes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24661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2" name="Rectangle 14"/>
          <p:cNvSpPr>
            <a:spLocks noGrp="1" noRot="1" noChangeArrowheads="1"/>
          </p:cNvSpPr>
          <p:nvPr>
            <p:ph type="title"/>
          </p:nvPr>
        </p:nvSpPr>
        <p:spPr>
          <a:xfrm>
            <a:off x="457200" y="-97888"/>
            <a:ext cx="8229600" cy="1143000"/>
          </a:xfrm>
        </p:spPr>
        <p:txBody>
          <a:bodyPr/>
          <a:lstStyle/>
          <a:p>
            <a:r>
              <a:rPr lang="en-US" dirty="0"/>
              <a:t>Historical Changes to the Bay</a:t>
            </a:r>
          </a:p>
        </p:txBody>
      </p:sp>
      <p:pic>
        <p:nvPicPr>
          <p:cNvPr id="58381" name="Picture 13" descr="longhorn cattl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42961" y="951981"/>
            <a:ext cx="3882287" cy="2911716"/>
          </a:xfrm>
          <a:noFill/>
          <a:ln/>
        </p:spPr>
      </p:pic>
      <p:pic>
        <p:nvPicPr>
          <p:cNvPr id="58386" name="Picture 18" descr="hydraulic mini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51935" y="3863697"/>
            <a:ext cx="4173008" cy="2779101"/>
          </a:xfrm>
          <a:noFill/>
          <a:ln/>
        </p:spPr>
      </p:pic>
      <p:sp>
        <p:nvSpPr>
          <p:cNvPr id="58389" name="Text Box 21"/>
          <p:cNvSpPr txBox="1">
            <a:spLocks noChangeArrowheads="1"/>
          </p:cNvSpPr>
          <p:nvPr/>
        </p:nvSpPr>
        <p:spPr bwMode="auto">
          <a:xfrm>
            <a:off x="6013448" y="3384020"/>
            <a:ext cx="191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latin typeface="Arial" charset="0"/>
              </a:rPr>
              <a:t>Intensive grazing</a:t>
            </a:r>
          </a:p>
        </p:txBody>
      </p:sp>
      <p:sp>
        <p:nvSpPr>
          <p:cNvPr id="58390" name="Text Box 22"/>
          <p:cNvSpPr txBox="1">
            <a:spLocks noChangeArrowheads="1"/>
          </p:cNvSpPr>
          <p:nvPr/>
        </p:nvSpPr>
        <p:spPr bwMode="auto">
          <a:xfrm>
            <a:off x="687916" y="6124046"/>
            <a:ext cx="412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latin typeface="Arial" charset="0"/>
              </a:rPr>
              <a:t>Gold mining in the Sierras (1849-1898)</a:t>
            </a:r>
          </a:p>
        </p:txBody>
      </p:sp>
      <p:pic>
        <p:nvPicPr>
          <p:cNvPr id="13" name="Picture 8" descr="flum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178424" y="3982506"/>
            <a:ext cx="3643839" cy="2712004"/>
          </a:xfrm>
          <a:prstGeom prst="rect">
            <a:avLst/>
          </a:prstGeom>
          <a:noFill/>
          <a:ln/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594349" y="6124046"/>
            <a:ext cx="309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latin typeface="Arial" charset="0"/>
              </a:rPr>
              <a:t>Flumes and water diversions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33" y="951981"/>
            <a:ext cx="4145495" cy="2911716"/>
          </a:xfrm>
          <a:prstGeom prst="rect">
            <a:avLst/>
          </a:prstGeom>
        </p:spPr>
      </p:pic>
      <p:sp>
        <p:nvSpPr>
          <p:cNvPr id="58388" name="Text Box 20"/>
          <p:cNvSpPr txBox="1">
            <a:spLocks noChangeArrowheads="1"/>
          </p:cNvSpPr>
          <p:nvPr/>
        </p:nvSpPr>
        <p:spPr bwMode="auto">
          <a:xfrm>
            <a:off x="753535" y="3384020"/>
            <a:ext cx="389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latin typeface="Arial" charset="0"/>
              </a:rPr>
              <a:t>Colonization of Spanish (1769-1849)</a:t>
            </a:r>
          </a:p>
        </p:txBody>
      </p:sp>
    </p:spTree>
    <p:extLst>
      <p:ext uri="{BB962C8B-B14F-4D97-AF65-F5344CB8AC3E}">
        <p14:creationId xmlns:p14="http://schemas.microsoft.com/office/powerpoint/2010/main" val="75916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1911</TotalTime>
  <Words>850</Words>
  <Application>Microsoft Macintosh PowerPoint</Application>
  <PresentationFormat>On-screen Show (4:3)</PresentationFormat>
  <Paragraphs>159</Paragraphs>
  <Slides>45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Black</vt:lpstr>
      <vt:lpstr>Out of the Pan, Into the Fire:  Restoring the Estuary’s Tidal Wetlands in the Face of Rapid Climate Change</vt:lpstr>
      <vt:lpstr>Outline</vt:lpstr>
      <vt:lpstr>San Francisco Estuary</vt:lpstr>
      <vt:lpstr>One of largest concentrations of Native Americans anywhere on our continent</vt:lpstr>
      <vt:lpstr>Extraordinarily rich concentration of wildlife</vt:lpstr>
      <vt:lpstr>Highly heterogeneous  landscape patterns and processes</vt:lpstr>
      <vt:lpstr>Vertical zonation of habitats</vt:lpstr>
      <vt:lpstr>Extensive tidal wetlands (~200,000 acres) and diverse vascular plant flora</vt:lpstr>
      <vt:lpstr>Historical Changes to the Bay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Loss of Tidal Wetlands in the SF Estuary</vt:lpstr>
      <vt:lpstr>PowerPoint Presentation</vt:lpstr>
      <vt:lpstr>PowerPoint Presentation</vt:lpstr>
      <vt:lpstr>PowerPoint Presentation</vt:lpstr>
      <vt:lpstr>Early phase of tidal wetland restoration (Pre-1998)</vt:lpstr>
      <vt:lpstr>Restoration projects &lt; 1999</vt:lpstr>
      <vt:lpstr>Muzzi Marsh Restoration 1.0</vt:lpstr>
      <vt:lpstr>Sonoma Baylands 2.0</vt:lpstr>
      <vt:lpstr>Sears Point Restoration 3.0</vt:lpstr>
      <vt:lpstr>Baylands and Climate Change Baylands Habitat Goals Update 2015 </vt:lpstr>
      <vt:lpstr>Deteriation of tidal wetlands – Into the Pan!</vt:lpstr>
      <vt:lpstr>Restoration of tidal wetlands – Out of the pan!</vt:lpstr>
      <vt:lpstr>But … then there is Climate Change Plus!</vt:lpstr>
      <vt:lpstr>Increased rate of sea-level rise (SLR), reduced sediment supply, and extreme weather events (drought and flood)</vt:lpstr>
      <vt:lpstr>Key to marshes keeping up with SLR is relatively simple</vt:lpstr>
      <vt:lpstr>Tidal marsh fate for China Camp under different SLR and sediment supply scenarios</vt:lpstr>
      <vt:lpstr>Tidal marsh fate for China Camp under different SLR and sediment supply scenarios</vt:lpstr>
      <vt:lpstr>Need for tidal marsh migration space</vt:lpstr>
      <vt:lpstr>Extreme flood events</vt:lpstr>
      <vt:lpstr>Despite the promise of restoring key components of the Estuary, we now must come to grips with what it takes to become resilient</vt:lpstr>
      <vt:lpstr>Concept of “Living Shorelines”</vt:lpstr>
      <vt:lpstr>Bringing back water to the wetlands The Oro Loma Project</vt:lpstr>
      <vt:lpstr>Living shoreline designs to reduce wave erosion and effects of SLR</vt:lpstr>
      <vt:lpstr>Assess vulnerability (models), adapt to changing conditions and uncertainty, and promote resilience over time</vt:lpstr>
      <vt:lpstr>Need for ‘Coastal Intelligence’</vt:lpstr>
      <vt:lpstr>Integration of public engagement</vt:lpstr>
      <vt:lpstr>PowerPoint Presentation</vt:lpstr>
      <vt:lpstr>PowerPoint Presentation</vt:lpstr>
      <vt:lpstr>Rapid climate changes reminds us that nature must be flexible to survive</vt:lpstr>
      <vt:lpstr>PowerPoint Presentation</vt:lpstr>
      <vt:lpstr>Thanks!</vt:lpstr>
    </vt:vector>
  </TitlesOfParts>
  <Company>San Francisco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 of the Pan and into the Fire: Restoring the San Francisco Estuary  in the Face of Climate Change</dc:title>
  <dc:creator>Michael Vasey</dc:creator>
  <cp:lastModifiedBy>Michael Vasey</cp:lastModifiedBy>
  <cp:revision>51</cp:revision>
  <dcterms:created xsi:type="dcterms:W3CDTF">2016-02-21T17:40:29Z</dcterms:created>
  <dcterms:modified xsi:type="dcterms:W3CDTF">2016-02-27T20:53:05Z</dcterms:modified>
</cp:coreProperties>
</file>