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8" r:id="rId2"/>
    <p:sldId id="313" r:id="rId3"/>
    <p:sldId id="314" r:id="rId4"/>
    <p:sldId id="312" r:id="rId5"/>
    <p:sldId id="288" r:id="rId6"/>
    <p:sldId id="289" r:id="rId7"/>
    <p:sldId id="327" r:id="rId8"/>
    <p:sldId id="315" r:id="rId9"/>
    <p:sldId id="316" r:id="rId10"/>
    <p:sldId id="317" r:id="rId11"/>
    <p:sldId id="318" r:id="rId12"/>
    <p:sldId id="319" r:id="rId13"/>
    <p:sldId id="320" r:id="rId14"/>
    <p:sldId id="321" r:id="rId15"/>
    <p:sldId id="323" r:id="rId16"/>
    <p:sldId id="326" r:id="rId17"/>
    <p:sldId id="343" r:id="rId18"/>
    <p:sldId id="293" r:id="rId19"/>
    <p:sldId id="294" r:id="rId20"/>
    <p:sldId id="295" r:id="rId21"/>
    <p:sldId id="296" r:id="rId22"/>
    <p:sldId id="297" r:id="rId23"/>
    <p:sldId id="298" r:id="rId24"/>
    <p:sldId id="299" r:id="rId25"/>
    <p:sldId id="283" r:id="rId26"/>
    <p:sldId id="331" r:id="rId27"/>
    <p:sldId id="269" r:id="rId28"/>
    <p:sldId id="270" r:id="rId29"/>
    <p:sldId id="263" r:id="rId30"/>
    <p:sldId id="262" r:id="rId31"/>
    <p:sldId id="286" r:id="rId32"/>
    <p:sldId id="272" r:id="rId33"/>
    <p:sldId id="271" r:id="rId34"/>
    <p:sldId id="278" r:id="rId35"/>
    <p:sldId id="279" r:id="rId36"/>
    <p:sldId id="280" r:id="rId37"/>
    <p:sldId id="284" r:id="rId38"/>
    <p:sldId id="332" r:id="rId39"/>
    <p:sldId id="266" r:id="rId40"/>
    <p:sldId id="259" r:id="rId41"/>
    <p:sldId id="264" r:id="rId42"/>
    <p:sldId id="265" r:id="rId43"/>
    <p:sldId id="281" r:id="rId44"/>
    <p:sldId id="333" r:id="rId45"/>
    <p:sldId id="334" r:id="rId46"/>
    <p:sldId id="335" r:id="rId47"/>
    <p:sldId id="336" r:id="rId48"/>
    <p:sldId id="339" r:id="rId49"/>
    <p:sldId id="338" r:id="rId50"/>
    <p:sldId id="337" r:id="rId51"/>
    <p:sldId id="308" r:id="rId52"/>
    <p:sldId id="309" r:id="rId53"/>
    <p:sldId id="340" r:id="rId54"/>
    <p:sldId id="341" r:id="rId55"/>
    <p:sldId id="34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AD5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8418" autoAdjust="0"/>
  </p:normalViewPr>
  <p:slideViewPr>
    <p:cSldViewPr snapToGrid="0" snapToObjects="1">
      <p:cViewPr>
        <p:scale>
          <a:sx n="100" d="100"/>
          <a:sy n="100" d="100"/>
        </p:scale>
        <p:origin x="-3032" y="-19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A0CDEE-A506-8F4B-B7DA-43AE413FF2EE}" type="datetimeFigureOut">
              <a:rPr lang="en-US" smtClean="0"/>
              <a:t>3/3/14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4E37CE-169C-2043-917E-2FD10E8BCB4F}" type="slidenum">
              <a:rPr lang="en-US" smtClean="0"/>
              <a:t>‹#›</a:t>
            </a:fld>
            <a:endParaRPr lang="en-US"/>
          </a:p>
        </p:txBody>
      </p:sp>
    </p:spTree>
    <p:extLst>
      <p:ext uri="{BB962C8B-B14F-4D97-AF65-F5344CB8AC3E}">
        <p14:creationId xmlns:p14="http://schemas.microsoft.com/office/powerpoint/2010/main" val="6647648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A682B415-DD84-1F46-A464-7AEE759FED94}" type="slidenum">
              <a:rPr lang="en-US"/>
              <a:pPr/>
              <a:t>2</a:t>
            </a:fld>
            <a:endParaRPr lang="en-US"/>
          </a:p>
        </p:txBody>
      </p:sp>
      <p:sp>
        <p:nvSpPr>
          <p:cNvPr id="21507" name="Rectangle 1026"/>
          <p:cNvSpPr>
            <a:spLocks noGrp="1" noRot="1" noChangeAspect="1" noChangeArrowheads="1"/>
          </p:cNvSpPr>
          <p:nvPr>
            <p:ph type="sldImg"/>
          </p:nvPr>
        </p:nvSpPr>
        <p:spPr>
          <a:solidFill>
            <a:srgbClr val="FFFFFF"/>
          </a:solidFill>
          <a:ln/>
        </p:spPr>
      </p:sp>
      <p:sp>
        <p:nvSpPr>
          <p:cNvPr id="21508"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fld id="{FB9A8C74-B10F-3D4E-A3BF-01DAE4EFED7C}" type="slidenum">
              <a:rPr lang="en-US" sz="1200" baseline="0"/>
              <a:pPr/>
              <a:t>15</a:t>
            </a:fld>
            <a:endParaRPr lang="en-US" sz="1200" baseline="0"/>
          </a:p>
        </p:txBody>
      </p:sp>
      <p:sp>
        <p:nvSpPr>
          <p:cNvPr id="34819" name="Rectangle 1026"/>
          <p:cNvSpPr>
            <a:spLocks noGrp="1" noRot="1" noChangeAspect="1" noChangeArrowheads="1"/>
          </p:cNvSpPr>
          <p:nvPr>
            <p:ph type="sldImg"/>
          </p:nvPr>
        </p:nvSpPr>
        <p:spPr>
          <a:solidFill>
            <a:srgbClr val="FFFFFF"/>
          </a:solidFill>
          <a:ln/>
        </p:spPr>
      </p:sp>
      <p:sp>
        <p:nvSpPr>
          <p:cNvPr id="3482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fld id="{10C1DEC0-57F7-6A40-9011-15543EBDF970}" type="slidenum">
              <a:rPr lang="en-US" sz="1200" baseline="0"/>
              <a:pPr/>
              <a:t>16</a:t>
            </a:fld>
            <a:endParaRPr lang="en-US" sz="1200" baseline="0"/>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Times New Roman" charset="0"/>
              </a:rPr>
              <a:t>The first panel is based on the predictions of the Intergovernmental Panel of Climate Change and illustrates the projection scenarios through the year 2100 with A1FI (solid red) as the most severe and B1 (light blue) as the most conservative.  Experts agree that we are committed to B1 even if everyone started biking as of this minute and A1FI is considering the predicted industriallization of developing nations etc. </a:t>
            </a: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4E1B79-D3F6-E747-9BA8-D5A064C9D78A}" type="slidenum">
              <a:rPr lang="en-US">
                <a:ea typeface="ＭＳ Ｐゴシック" charset="-128"/>
                <a:cs typeface="ＭＳ Ｐゴシック" charset="-128"/>
              </a:rPr>
              <a:pPr fontAlgn="base">
                <a:spcBef>
                  <a:spcPct val="0"/>
                </a:spcBef>
                <a:spcAft>
                  <a:spcPct val="0"/>
                </a:spcAft>
              </a:pPr>
              <a:t>19</a:t>
            </a:fld>
            <a:endParaRPr lang="en-US">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Times New Roman" charset="0"/>
              </a:rPr>
              <a:t>This reduction of carbonate ions may have deleterious effects on organisms that produce CaCO3 shells and skeletons.  The extent to which they will be affected depends on the CaCO3 saturation state.  The continual increase in CO2 in the atmosphere will decrease carbonate ions and continue to decrease the Calcium carbonate saturation levels.  </a:t>
            </a:r>
          </a:p>
          <a:p>
            <a:pPr>
              <a:spcBef>
                <a:spcPct val="0"/>
              </a:spcBef>
            </a:pPr>
            <a:endParaRPr lang="en-US" smtClean="0">
              <a:latin typeface="Times New Roman" charset="0"/>
            </a:endParaRPr>
          </a:p>
          <a:p>
            <a:pPr>
              <a:spcBef>
                <a:spcPct val="0"/>
              </a:spcBef>
            </a:pPr>
            <a:r>
              <a:rPr lang="en-US" smtClean="0">
                <a:latin typeface="Times New Roman" charset="0"/>
              </a:rPr>
              <a:t>The two types of calcium carbonate secreted by marine organisms are calcite and aragonite, and the saturation state of both of these is projected to decrease significantly by 2100.  The big question then is how will organisms that rely on carbonate ions to build their skeletons fare under conditions of calcite and aragonite saturations which are roughly half of what they were before the industrial revolution? </a:t>
            </a:r>
            <a:endParaRPr lang="en-US" smtClean="0"/>
          </a:p>
          <a:p>
            <a:pPr>
              <a:spcBef>
                <a:spcPct val="0"/>
              </a:spcBef>
            </a:pPr>
            <a:endParaRPr lang="en-US" smtClean="0"/>
          </a:p>
          <a:p>
            <a:pPr>
              <a:spcBef>
                <a:spcPct val="0"/>
              </a:spcBef>
            </a:pPr>
            <a:r>
              <a:rPr lang="en-US" smtClean="0"/>
              <a:t>Ksp = apparent stoichiometric solubility product for either aragonite or calcite</a:t>
            </a:r>
          </a:p>
          <a:p>
            <a:pPr>
              <a:spcBef>
                <a:spcPct val="0"/>
              </a:spcBef>
            </a:pPr>
            <a:r>
              <a:rPr lang="en-US" smtClean="0"/>
              <a:t>The factors which affect</a:t>
            </a:r>
            <a:r>
              <a:rPr lang="en-US" baseline="30000" smtClean="0"/>
              <a:t> </a:t>
            </a:r>
            <a:r>
              <a:rPr lang="en-US" smtClean="0"/>
              <a:t>K'</a:t>
            </a:r>
            <a:r>
              <a:rPr lang="en-US" baseline="-25000" smtClean="0"/>
              <a:t>SP</a:t>
            </a:r>
            <a:r>
              <a:rPr lang="en-US" smtClean="0"/>
              <a:t> are exam</a:t>
            </a:r>
            <a:r>
              <a:rPr lang="en-US" b="1" smtClean="0"/>
              <a:t>in</a:t>
            </a:r>
            <a:r>
              <a:rPr lang="en-US" smtClean="0"/>
              <a:t>ed. These factors are temperature, sal</a:t>
            </a:r>
            <a:r>
              <a:rPr lang="en-US" b="1" smtClean="0"/>
              <a:t>in</a:t>
            </a:r>
            <a:r>
              <a:rPr lang="en-US" smtClean="0"/>
              <a:t>ity,</a:t>
            </a:r>
            <a:r>
              <a:rPr lang="en-US" baseline="30000" smtClean="0"/>
              <a:t> </a:t>
            </a:r>
            <a:r>
              <a:rPr lang="en-US" smtClean="0"/>
              <a:t>pressure, crystal structure, m</a:t>
            </a:r>
            <a:r>
              <a:rPr lang="en-US" b="1" smtClean="0"/>
              <a:t>in</a:t>
            </a:r>
            <a:r>
              <a:rPr lang="en-US" smtClean="0"/>
              <a:t>eral composition,</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552F81-1D8C-BF47-BA7F-E95EF2BED31C}" type="slidenum">
              <a:rPr lang="en-US">
                <a:ea typeface="ＭＳ Ｐゴシック" charset="-128"/>
                <a:cs typeface="ＭＳ Ｐゴシック" charset="-128"/>
              </a:rPr>
              <a:pPr fontAlgn="base">
                <a:spcBef>
                  <a:spcPct val="0"/>
                </a:spcBef>
                <a:spcAft>
                  <a:spcPct val="0"/>
                </a:spcAft>
              </a:pPr>
              <a:t>21</a:t>
            </a:fld>
            <a:endParaRPr lang="en-US">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25% of marine species</a:t>
            </a:r>
          </a:p>
          <a:p>
            <a:pPr>
              <a:spcBef>
                <a:spcPct val="0"/>
              </a:spcBef>
            </a:pPr>
            <a:endParaRPr 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417D43-8D92-B542-BF16-7A2F59EB9DEC}" type="slidenum">
              <a:rPr lang="en-US">
                <a:ea typeface="ＭＳ Ｐゴシック" charset="-128"/>
                <a:cs typeface="ＭＳ Ｐゴシック" charset="-128"/>
              </a:rPr>
              <a:pPr fontAlgn="base">
                <a:spcBef>
                  <a:spcPct val="0"/>
                </a:spcBef>
                <a:spcAft>
                  <a:spcPct val="0"/>
                </a:spcAft>
              </a:pPr>
              <a:t>23</a:t>
            </a:fld>
            <a:endParaRPr lang="en-US">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strengthening of the northwesterly winds (13, 14). These winds drive net surface-water Ekman transport offshore, which induces the upwelling of CO2-rich, intermediate- depth (100 to 200 m) offshore waters onto the continental shelf. The upwelling lasts until late summer or fall, when winter storms return.</a:t>
            </a:r>
          </a:p>
          <a:p>
            <a:pPr>
              <a:spcBef>
                <a:spcPct val="0"/>
              </a:spcBef>
            </a:pPr>
            <a:endParaRPr lang="en-US" smtClean="0"/>
          </a:p>
          <a:p>
            <a:pPr>
              <a:spcBef>
                <a:spcPct val="0"/>
              </a:spcBef>
            </a:pPr>
            <a:r>
              <a:rPr lang="en-US" smtClean="0"/>
              <a:t>In regions where Warag or Wcal is &gt; 1.0, the formation of shells and skeletons is favored. Below a value of 1.0, the water is corrosive and dissolution of pure aragonite and unprotected aragonite shells will begin to occur (12).</a:t>
            </a:r>
          </a:p>
          <a:p>
            <a:pPr>
              <a:spcBef>
                <a:spcPct val="0"/>
              </a:spcBef>
            </a:pPr>
            <a:endParaRPr lang="en-US" smtClean="0"/>
          </a:p>
          <a:p>
            <a:pPr>
              <a:spcBef>
                <a:spcPct val="0"/>
              </a:spcBef>
            </a:pPr>
            <a:r>
              <a:rPr lang="en-US" smtClean="0"/>
              <a:t>Although much of the corrosive character of these waters is the natural result of respiration processes at intermediate depths below the euphotic zone.  The uptake of anthropogenic CO2 has caused these horizons to shoal by 50 to 100 m since preindustrial times so that they are within the density layers that are currently being upwelled along the west coast of North America.</a:t>
            </a:r>
          </a:p>
          <a:p>
            <a:pPr>
              <a:spcBef>
                <a:spcPct val="0"/>
              </a:spcBef>
            </a:pPr>
            <a:endParaRPr lang="en-US" smtClean="0"/>
          </a:p>
          <a:p>
            <a:pPr>
              <a:spcBef>
                <a:spcPct val="0"/>
              </a:spcBef>
            </a:pPr>
            <a:r>
              <a:rPr lang="en-US" smtClean="0"/>
              <a:t>The uptake of anthropogenic CO2 has caused these horizons to shoal by 50 to 100 m since preindustrial times so that they are within the density layers that are currently being upwelled along the west coast of North America. Also, no undersaturated waters would reach the surface without the anthropogenic impact.  therefore, the upwelling processes will expose coastal organisms living in the water column or at the sea floor to less saturated waters, exacerbat- ing the biological impacts of ocean acidification.</a:t>
            </a:r>
          </a:p>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918B54-D4AE-C34F-BF41-CC6D20AF771A}" type="slidenum">
              <a:rPr lang="en-US">
                <a:ea typeface="ＭＳ Ｐゴシック" charset="-128"/>
                <a:cs typeface="ＭＳ Ｐゴシック" charset="-128"/>
              </a:rPr>
              <a:pPr fontAlgn="base">
                <a:spcBef>
                  <a:spcPct val="0"/>
                </a:spcBef>
                <a:spcAft>
                  <a:spcPct val="0"/>
                </a:spcAft>
              </a:pPr>
              <a:t>24</a:t>
            </a:fld>
            <a:endParaRPr lang="en-US">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(4/24/12 15:22) -----</a:t>
            </a:r>
          </a:p>
          <a:p>
            <a:r>
              <a:rPr lang="en-US"/>
              <a:t>normalize</a:t>
            </a:r>
          </a:p>
        </p:txBody>
      </p:sp>
      <p:sp>
        <p:nvSpPr>
          <p:cNvPr id="4" name="Slide Number Placeholder 3"/>
          <p:cNvSpPr>
            <a:spLocks noGrp="1"/>
          </p:cNvSpPr>
          <p:nvPr>
            <p:ph type="sldNum" sz="quarter" idx="10"/>
          </p:nvPr>
        </p:nvSpPr>
        <p:spPr/>
        <p:txBody>
          <a:bodyPr/>
          <a:lstStyle/>
          <a:p>
            <a:pPr>
              <a:defRPr/>
            </a:pPr>
            <a:fld id="{911181FE-F82D-8C43-ACBE-C341313D83F6}" type="slidenum">
              <a:rPr lang="en-US" smtClean="0"/>
              <a:pPr>
                <a:defRPr/>
              </a:pPr>
              <a:t>32</a:t>
            </a:fld>
            <a:endParaRPr lang="en-US"/>
          </a:p>
        </p:txBody>
      </p:sp>
    </p:spTree>
    <p:extLst>
      <p:ext uri="{BB962C8B-B14F-4D97-AF65-F5344CB8AC3E}">
        <p14:creationId xmlns:p14="http://schemas.microsoft.com/office/powerpoint/2010/main" val="552593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 </a:t>
            </a:r>
            <a:r>
              <a:rPr lang="en-US" dirty="0" err="1" smtClean="0"/>
              <a:t>grow$Stage</a:t>
            </a:r>
            <a:r>
              <a:rPr lang="en-US" dirty="0" smtClean="0"/>
              <a:t> &lt;- factor(</a:t>
            </a:r>
            <a:r>
              <a:rPr lang="en-US" dirty="0" err="1" smtClean="0"/>
              <a:t>grow$Stage</a:t>
            </a:r>
            <a:r>
              <a:rPr lang="en-US" dirty="0" smtClean="0"/>
              <a:t>, levels =c("</a:t>
            </a:r>
            <a:r>
              <a:rPr lang="en-US" dirty="0" err="1" smtClean="0"/>
              <a:t>Embryo","Larvae","Juvenile</a:t>
            </a:r>
            <a:r>
              <a:rPr lang="en-US" dirty="0" smtClean="0"/>
              <a:t>"))</a:t>
            </a:r>
          </a:p>
          <a:p>
            <a:r>
              <a:rPr lang="en-US" dirty="0" smtClean="0"/>
              <a:t>&gt; w=</a:t>
            </a:r>
            <a:r>
              <a:rPr lang="en-US" dirty="0" err="1" smtClean="0"/>
              <a:t>ggplot</a:t>
            </a:r>
            <a:r>
              <a:rPr lang="en-US" dirty="0" smtClean="0"/>
              <a:t>(</a:t>
            </a:r>
            <a:r>
              <a:rPr lang="en-US" dirty="0" err="1" smtClean="0"/>
              <a:t>grow,aes</a:t>
            </a:r>
            <a:r>
              <a:rPr lang="en-US" dirty="0" smtClean="0"/>
              <a:t>(factor(Variable), </a:t>
            </a:r>
            <a:r>
              <a:rPr lang="en-US" dirty="0" err="1" smtClean="0"/>
              <a:t>PercentDiff</a:t>
            </a:r>
            <a:r>
              <a:rPr lang="en-US" dirty="0" smtClean="0"/>
              <a:t>))</a:t>
            </a:r>
          </a:p>
          <a:p>
            <a:r>
              <a:rPr lang="en-US" dirty="0" smtClean="0"/>
              <a:t>&gt; </a:t>
            </a:r>
            <a:r>
              <a:rPr lang="en-US" dirty="0" err="1" smtClean="0"/>
              <a:t>limitsP</a:t>
            </a:r>
            <a:r>
              <a:rPr lang="en-US" dirty="0" smtClean="0"/>
              <a:t> &lt;- </a:t>
            </a:r>
            <a:r>
              <a:rPr lang="en-US" dirty="0" err="1" smtClean="0"/>
              <a:t>aes</a:t>
            </a:r>
            <a:r>
              <a:rPr lang="en-US" dirty="0" smtClean="0"/>
              <a:t>(</a:t>
            </a:r>
            <a:r>
              <a:rPr lang="en-US" dirty="0" err="1" smtClean="0"/>
              <a:t>ymax</a:t>
            </a:r>
            <a:r>
              <a:rPr lang="en-US" dirty="0" smtClean="0"/>
              <a:t> = </a:t>
            </a:r>
            <a:r>
              <a:rPr lang="en-US" dirty="0" err="1" smtClean="0"/>
              <a:t>PercentDiff</a:t>
            </a:r>
            <a:r>
              <a:rPr lang="en-US" dirty="0" smtClean="0"/>
              <a:t>  + SE, </a:t>
            </a:r>
            <a:r>
              <a:rPr lang="en-US" dirty="0" err="1" smtClean="0"/>
              <a:t>ymin</a:t>
            </a:r>
            <a:r>
              <a:rPr lang="en-US" dirty="0" smtClean="0"/>
              <a:t>= </a:t>
            </a:r>
            <a:r>
              <a:rPr lang="en-US" dirty="0" err="1" smtClean="0"/>
              <a:t>PercentDiff</a:t>
            </a:r>
            <a:r>
              <a:rPr lang="en-US" dirty="0" smtClean="0"/>
              <a:t> - SE)</a:t>
            </a:r>
          </a:p>
          <a:p>
            <a:r>
              <a:rPr lang="en-US" dirty="0" smtClean="0"/>
              <a:t>&gt; </a:t>
            </a:r>
            <a:r>
              <a:rPr lang="en-US" dirty="0" err="1" smtClean="0"/>
              <a:t>w+geom_bar</a:t>
            </a:r>
            <a:r>
              <a:rPr lang="en-US" dirty="0" smtClean="0"/>
              <a:t>(</a:t>
            </a:r>
            <a:r>
              <a:rPr lang="en-US" dirty="0" err="1" smtClean="0"/>
              <a:t>aes</a:t>
            </a:r>
            <a:r>
              <a:rPr lang="en-US" dirty="0" smtClean="0"/>
              <a:t>(fill=factor(Variable)), </a:t>
            </a:r>
            <a:r>
              <a:rPr lang="en-US" dirty="0" err="1" smtClean="0"/>
              <a:t>colour</a:t>
            </a:r>
            <a:r>
              <a:rPr lang="en-US" dirty="0" smtClean="0"/>
              <a:t>="</a:t>
            </a:r>
            <a:r>
              <a:rPr lang="en-US" dirty="0" err="1" smtClean="0"/>
              <a:t>black",width</a:t>
            </a:r>
            <a:r>
              <a:rPr lang="en-US" dirty="0" smtClean="0"/>
              <a:t>=.6)+opts(</a:t>
            </a:r>
            <a:r>
              <a:rPr lang="en-US" dirty="0" err="1" smtClean="0"/>
              <a:t>axis.title.x</a:t>
            </a:r>
            <a:r>
              <a:rPr lang="en-US" dirty="0" smtClean="0"/>
              <a:t>=</a:t>
            </a:r>
            <a:r>
              <a:rPr lang="en-US" dirty="0" err="1" smtClean="0"/>
              <a:t>theme_blank</a:t>
            </a:r>
            <a:r>
              <a:rPr lang="en-US" dirty="0" smtClean="0"/>
              <a:t>())+opts(</a:t>
            </a:r>
            <a:r>
              <a:rPr lang="en-US" dirty="0" err="1" smtClean="0"/>
              <a:t>axis.title.y</a:t>
            </a:r>
            <a:r>
              <a:rPr lang="en-US" dirty="0" smtClean="0"/>
              <a:t>=</a:t>
            </a:r>
            <a:r>
              <a:rPr lang="en-US" dirty="0" err="1" smtClean="0"/>
              <a:t>theme_text</a:t>
            </a:r>
            <a:r>
              <a:rPr lang="en-US" dirty="0" smtClean="0"/>
              <a:t>(size=15, angle=90))+</a:t>
            </a:r>
            <a:r>
              <a:rPr lang="en-US" dirty="0" err="1" smtClean="0"/>
              <a:t>ylab</a:t>
            </a:r>
            <a:r>
              <a:rPr lang="en-US" dirty="0" smtClean="0"/>
              <a:t>(expression(atop(paste("Effect of OA"),("% difference from control mean"))))+opts(</a:t>
            </a:r>
            <a:r>
              <a:rPr lang="en-US" dirty="0" err="1" smtClean="0"/>
              <a:t>axis.text.y</a:t>
            </a:r>
            <a:r>
              <a:rPr lang="en-US" dirty="0" smtClean="0"/>
              <a:t>=</a:t>
            </a:r>
            <a:r>
              <a:rPr lang="en-US" dirty="0" err="1" smtClean="0"/>
              <a:t>theme_text</a:t>
            </a:r>
            <a:r>
              <a:rPr lang="en-US" dirty="0" smtClean="0"/>
              <a:t>(size=15))+opts(</a:t>
            </a:r>
            <a:r>
              <a:rPr lang="en-US" dirty="0" err="1" smtClean="0"/>
              <a:t>axis.text.x</a:t>
            </a:r>
            <a:r>
              <a:rPr lang="en-US" dirty="0" smtClean="0"/>
              <a:t>=</a:t>
            </a:r>
            <a:r>
              <a:rPr lang="en-US" dirty="0" err="1" smtClean="0"/>
              <a:t>theme_text</a:t>
            </a:r>
            <a:r>
              <a:rPr lang="en-US" dirty="0" smtClean="0"/>
              <a:t>(size=10))+</a:t>
            </a:r>
            <a:r>
              <a:rPr lang="en-US" dirty="0" err="1" smtClean="0"/>
              <a:t>geom_errorbar</a:t>
            </a:r>
            <a:r>
              <a:rPr lang="en-US" dirty="0" smtClean="0"/>
              <a:t>(</a:t>
            </a:r>
            <a:r>
              <a:rPr lang="en-US" dirty="0" err="1" smtClean="0"/>
              <a:t>limitsP</a:t>
            </a:r>
            <a:r>
              <a:rPr lang="en-US" dirty="0" smtClean="0"/>
              <a:t>, width=.05, </a:t>
            </a:r>
            <a:r>
              <a:rPr lang="en-US" dirty="0" err="1" smtClean="0"/>
              <a:t>colour</a:t>
            </a:r>
            <a:r>
              <a:rPr lang="en-US" dirty="0" smtClean="0"/>
              <a:t>="#666666")+</a:t>
            </a:r>
            <a:r>
              <a:rPr lang="en-US" dirty="0" err="1" smtClean="0"/>
              <a:t>facet_wrap</a:t>
            </a:r>
            <a:r>
              <a:rPr lang="en-US" dirty="0" smtClean="0"/>
              <a:t>(~</a:t>
            </a:r>
            <a:r>
              <a:rPr lang="en-US" dirty="0" err="1" smtClean="0"/>
              <a:t>Stage,ncol</a:t>
            </a:r>
            <a:r>
              <a:rPr lang="en-US" dirty="0" smtClean="0"/>
              <a:t>=3, </a:t>
            </a:r>
            <a:r>
              <a:rPr lang="en-US" dirty="0" err="1" smtClean="0"/>
              <a:t>nrow</a:t>
            </a:r>
            <a:r>
              <a:rPr lang="en-US" dirty="0" smtClean="0"/>
              <a:t>=1)+</a:t>
            </a:r>
            <a:r>
              <a:rPr lang="en-US" dirty="0" err="1" smtClean="0"/>
              <a:t>scale_fill_manual</a:t>
            </a:r>
            <a:r>
              <a:rPr lang="en-US" dirty="0" smtClean="0"/>
              <a:t>(name = "</a:t>
            </a:r>
            <a:r>
              <a:rPr lang="en-US" dirty="0" err="1" smtClean="0"/>
              <a:t>Variable",breaks</a:t>
            </a:r>
            <a:r>
              <a:rPr lang="en-US" dirty="0" smtClean="0"/>
              <a:t>=c("Total </a:t>
            </a:r>
            <a:r>
              <a:rPr lang="en-US" dirty="0" err="1" smtClean="0"/>
              <a:t>Protein","Dry</a:t>
            </a:r>
            <a:r>
              <a:rPr lang="en-US" dirty="0" smtClean="0"/>
              <a:t> Weight"),values=c("#66C2A5","#FC8D62"))+</a:t>
            </a:r>
            <a:r>
              <a:rPr lang="en-US" dirty="0" err="1" smtClean="0"/>
              <a:t>geom_hline</a:t>
            </a:r>
            <a:r>
              <a:rPr lang="en-US" dirty="0" smtClean="0"/>
              <a:t>(</a:t>
            </a:r>
            <a:r>
              <a:rPr lang="en-US" dirty="0" err="1" smtClean="0"/>
              <a:t>aes</a:t>
            </a:r>
            <a:r>
              <a:rPr lang="en-US" dirty="0" smtClean="0"/>
              <a:t>(intercept=0),</a:t>
            </a:r>
            <a:r>
              <a:rPr lang="en-US" dirty="0" err="1" smtClean="0"/>
              <a:t>colour</a:t>
            </a:r>
            <a:r>
              <a:rPr lang="en-US" dirty="0" smtClean="0"/>
              <a:t>="black")+opts(</a:t>
            </a:r>
            <a:r>
              <a:rPr lang="en-US" dirty="0" err="1" smtClean="0"/>
              <a:t>strip.text.x</a:t>
            </a:r>
            <a:r>
              <a:rPr lang="en-US" dirty="0" smtClean="0"/>
              <a:t> = </a:t>
            </a:r>
            <a:r>
              <a:rPr lang="en-US" dirty="0" err="1" smtClean="0"/>
              <a:t>theme_text</a:t>
            </a:r>
            <a:r>
              <a:rPr lang="en-US" dirty="0" smtClean="0"/>
              <a:t>(size=13))+opts(</a:t>
            </a:r>
            <a:r>
              <a:rPr lang="en-US" dirty="0" err="1" smtClean="0"/>
              <a:t>panel.border</a:t>
            </a:r>
            <a:r>
              <a:rPr lang="en-US" dirty="0" smtClean="0"/>
              <a:t>=</a:t>
            </a:r>
            <a:r>
              <a:rPr lang="en-US" dirty="0" err="1" smtClean="0"/>
              <a:t>theme_rect</a:t>
            </a:r>
            <a:r>
              <a:rPr lang="en-US" dirty="0" smtClean="0"/>
              <a:t>(</a:t>
            </a:r>
            <a:r>
              <a:rPr lang="en-US" dirty="0" err="1" smtClean="0"/>
              <a:t>colour</a:t>
            </a:r>
            <a:r>
              <a:rPr lang="en-US" dirty="0" smtClean="0"/>
              <a:t>="dark </a:t>
            </a:r>
            <a:r>
              <a:rPr lang="en-US" dirty="0" err="1" smtClean="0"/>
              <a:t>gray",size</a:t>
            </a:r>
            <a:r>
              <a:rPr lang="en-US" dirty="0" smtClean="0"/>
              <a:t>=0.71))</a:t>
            </a:r>
            <a:endParaRPr lang="en-US" dirty="0"/>
          </a:p>
        </p:txBody>
      </p:sp>
      <p:sp>
        <p:nvSpPr>
          <p:cNvPr id="4" name="Slide Number Placeholder 3"/>
          <p:cNvSpPr>
            <a:spLocks noGrp="1"/>
          </p:cNvSpPr>
          <p:nvPr>
            <p:ph type="sldNum" sz="quarter" idx="10"/>
          </p:nvPr>
        </p:nvSpPr>
        <p:spPr/>
        <p:txBody>
          <a:bodyPr/>
          <a:lstStyle/>
          <a:p>
            <a:fld id="{E95FCB59-B4E5-1140-9B4F-B7DD4314F202}" type="slidenum">
              <a:rPr lang="en-US" smtClean="0"/>
              <a:pPr/>
              <a:t>35</a:t>
            </a:fld>
            <a:endParaRPr lang="en-US"/>
          </a:p>
        </p:txBody>
      </p:sp>
    </p:spTree>
    <p:extLst>
      <p:ext uri="{BB962C8B-B14F-4D97-AF65-F5344CB8AC3E}">
        <p14:creationId xmlns:p14="http://schemas.microsoft.com/office/powerpoint/2010/main" val="1111044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169F18-3E72-43E0-8C8D-C1E991590C0D}" type="slidenum">
              <a:rPr lang="en-US" smtClean="0"/>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E23D2-4428-4744-B179-1212DCC012FC}" type="slidenum">
              <a:rPr lang="en-US" smtClean="0"/>
              <a:t>38</a:t>
            </a:fld>
            <a:endParaRPr lang="en-US"/>
          </a:p>
        </p:txBody>
      </p:sp>
    </p:spTree>
    <p:extLst>
      <p:ext uri="{BB962C8B-B14F-4D97-AF65-F5344CB8AC3E}">
        <p14:creationId xmlns:p14="http://schemas.microsoft.com/office/powerpoint/2010/main" val="345522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A3AF500-2655-2240-A084-FB0FEA4015EC}" type="slidenum">
              <a:rPr lang="en-US"/>
              <a:pPr/>
              <a:t>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0"/>
              <a:buNone/>
            </a:pPr>
            <a:r>
              <a:rPr lang="en-US" dirty="0" smtClean="0"/>
              <a:t>mean=</a:t>
            </a:r>
            <a:r>
              <a:rPr lang="en-US" dirty="0" err="1" smtClean="0"/>
              <a:t>ddply</a:t>
            </a:r>
            <a:r>
              <a:rPr lang="en-US" dirty="0" smtClean="0"/>
              <a:t>(</a:t>
            </a:r>
            <a:r>
              <a:rPr lang="en-US" dirty="0" err="1" smtClean="0"/>
              <a:t>emb</a:t>
            </a:r>
            <a:r>
              <a:rPr lang="en-US" dirty="0" smtClean="0"/>
              <a:t>,.(Stage, </a:t>
            </a:r>
            <a:r>
              <a:rPr lang="en-US" dirty="0" err="1" smtClean="0"/>
              <a:t>Treat,Female</a:t>
            </a:r>
            <a:r>
              <a:rPr lang="en-US" dirty="0" smtClean="0"/>
              <a:t>), function(d)mean(d$umolO2hr))</a:t>
            </a:r>
          </a:p>
          <a:p>
            <a:pPr marL="0" indent="0">
              <a:buFont typeface="Wingdings" charset="0"/>
              <a:buNone/>
            </a:pPr>
            <a:r>
              <a:rPr lang="en-US" dirty="0" smtClean="0"/>
              <a:t>SE=</a:t>
            </a:r>
            <a:r>
              <a:rPr lang="en-US" dirty="0" err="1" smtClean="0"/>
              <a:t>ddply</a:t>
            </a:r>
            <a:r>
              <a:rPr lang="en-US" dirty="0" smtClean="0"/>
              <a:t>(</a:t>
            </a:r>
            <a:r>
              <a:rPr lang="en-US" dirty="0" err="1" smtClean="0"/>
              <a:t>emb</a:t>
            </a:r>
            <a:r>
              <a:rPr lang="en-US" dirty="0" smtClean="0"/>
              <a:t>,.(Stage, </a:t>
            </a:r>
            <a:r>
              <a:rPr lang="en-US" dirty="0" err="1" smtClean="0"/>
              <a:t>Treat,Female</a:t>
            </a:r>
            <a:r>
              <a:rPr lang="en-US" dirty="0" smtClean="0"/>
              <a:t>), function(d)</a:t>
            </a:r>
            <a:r>
              <a:rPr lang="en-US" dirty="0" err="1" smtClean="0"/>
              <a:t>std.error</a:t>
            </a:r>
            <a:r>
              <a:rPr lang="en-US" dirty="0" smtClean="0"/>
              <a:t>(d$umolO2hr))</a:t>
            </a:r>
          </a:p>
          <a:p>
            <a:pPr marL="0" indent="0">
              <a:buFont typeface="Wingdings" charset="0"/>
              <a:buNone/>
            </a:pPr>
            <a:r>
              <a:rPr lang="en-US" dirty="0" err="1" smtClean="0"/>
              <a:t>colnames</a:t>
            </a:r>
            <a:r>
              <a:rPr lang="en-US" dirty="0" smtClean="0"/>
              <a:t>(mean)=c("</a:t>
            </a:r>
            <a:r>
              <a:rPr lang="en-US" dirty="0" err="1" smtClean="0"/>
              <a:t>Stage","Treat","Female","Mean</a:t>
            </a:r>
            <a:r>
              <a:rPr lang="en-US" dirty="0" smtClean="0"/>
              <a:t>")</a:t>
            </a:r>
          </a:p>
          <a:p>
            <a:pPr marL="0" indent="0">
              <a:buFont typeface="Wingdings" charset="0"/>
              <a:buNone/>
            </a:pPr>
            <a:r>
              <a:rPr lang="en-US" dirty="0" err="1" smtClean="0"/>
              <a:t>colnames</a:t>
            </a:r>
            <a:r>
              <a:rPr lang="en-US" dirty="0" smtClean="0"/>
              <a:t>(SE)=c("</a:t>
            </a:r>
            <a:r>
              <a:rPr lang="en-US" dirty="0" err="1" smtClean="0"/>
              <a:t>Stage","Treat","Female","SE</a:t>
            </a:r>
            <a:r>
              <a:rPr lang="en-US" dirty="0" smtClean="0"/>
              <a:t>")</a:t>
            </a:r>
          </a:p>
          <a:p>
            <a:pPr marL="0" indent="0">
              <a:buFont typeface="Wingdings" charset="0"/>
              <a:buNone/>
            </a:pPr>
            <a:r>
              <a:rPr lang="en-US" dirty="0" smtClean="0"/>
              <a:t>a=merge(</a:t>
            </a:r>
            <a:r>
              <a:rPr lang="en-US" dirty="0" err="1" smtClean="0"/>
              <a:t>mean,SE</a:t>
            </a:r>
            <a:r>
              <a:rPr lang="en-US" dirty="0" smtClean="0"/>
              <a:t>)</a:t>
            </a:r>
          </a:p>
          <a:p>
            <a:pPr marL="0" indent="0">
              <a:buFont typeface="Wingdings" charset="0"/>
              <a:buNone/>
            </a:pPr>
            <a:endParaRPr lang="en-US" dirty="0" smtClean="0"/>
          </a:p>
          <a:p>
            <a:pPr marL="0" indent="0">
              <a:buFont typeface="Wingdings" charset="0"/>
              <a:buNone/>
            </a:pPr>
            <a:r>
              <a:rPr lang="en-US" dirty="0" smtClean="0"/>
              <a:t>a</a:t>
            </a:r>
          </a:p>
          <a:p>
            <a:r>
              <a:rPr lang="en-US" dirty="0" err="1" smtClean="0"/>
              <a:t>EmbFem</a:t>
            </a:r>
            <a:r>
              <a:rPr lang="en-US" dirty="0" smtClean="0"/>
              <a:t>=</a:t>
            </a:r>
            <a:r>
              <a:rPr lang="en-US" dirty="0" err="1" smtClean="0"/>
              <a:t>ggplot</a:t>
            </a:r>
            <a:r>
              <a:rPr lang="en-US" dirty="0" smtClean="0"/>
              <a:t>(</a:t>
            </a:r>
            <a:r>
              <a:rPr lang="en-US" dirty="0" err="1" smtClean="0"/>
              <a:t>a,aes</a:t>
            </a:r>
            <a:r>
              <a:rPr lang="en-US" dirty="0" smtClean="0"/>
              <a:t>(factor(Treat),group=factor(Female),Mean))</a:t>
            </a:r>
          </a:p>
          <a:p>
            <a:r>
              <a:rPr lang="en-US" dirty="0" err="1" smtClean="0"/>
              <a:t>EmbFem+geom_errorbar</a:t>
            </a:r>
            <a:r>
              <a:rPr lang="en-US" dirty="0" smtClean="0"/>
              <a:t>(</a:t>
            </a:r>
            <a:r>
              <a:rPr lang="en-US" dirty="0" err="1" smtClean="0"/>
              <a:t>limitsE</a:t>
            </a:r>
            <a:r>
              <a:rPr lang="en-US" dirty="0" smtClean="0"/>
              <a:t>, width=.05, </a:t>
            </a:r>
            <a:r>
              <a:rPr lang="en-US" dirty="0" err="1" smtClean="0"/>
              <a:t>colour</a:t>
            </a:r>
            <a:r>
              <a:rPr lang="en-US" dirty="0" smtClean="0"/>
              <a:t>="#666666")+</a:t>
            </a:r>
            <a:r>
              <a:rPr lang="en-US" dirty="0" err="1" smtClean="0"/>
              <a:t>geom_smooth</a:t>
            </a:r>
            <a:r>
              <a:rPr lang="en-US" dirty="0" smtClean="0"/>
              <a:t>(</a:t>
            </a:r>
            <a:r>
              <a:rPr lang="en-US" dirty="0" err="1" smtClean="0"/>
              <a:t>colour</a:t>
            </a:r>
            <a:r>
              <a:rPr lang="en-US" dirty="0" smtClean="0"/>
              <a:t>="</a:t>
            </a:r>
            <a:r>
              <a:rPr lang="en-US" dirty="0" err="1" smtClean="0"/>
              <a:t>black",method</a:t>
            </a:r>
            <a:r>
              <a:rPr lang="en-US" dirty="0" smtClean="0"/>
              <a:t>="lm", </a:t>
            </a:r>
            <a:r>
              <a:rPr lang="en-US" dirty="0" err="1" smtClean="0"/>
              <a:t>linetype</a:t>
            </a:r>
            <a:r>
              <a:rPr lang="en-US" dirty="0" smtClean="0"/>
              <a:t>=5,size=.4)+</a:t>
            </a:r>
            <a:r>
              <a:rPr lang="en-US" dirty="0" err="1" smtClean="0"/>
              <a:t>geom_point</a:t>
            </a:r>
            <a:r>
              <a:rPr lang="en-US" dirty="0" smtClean="0"/>
              <a:t>(</a:t>
            </a:r>
            <a:r>
              <a:rPr lang="en-US" dirty="0" err="1" smtClean="0"/>
              <a:t>aes</a:t>
            </a:r>
            <a:r>
              <a:rPr lang="en-US" dirty="0" smtClean="0"/>
              <a:t>(shape=factor(Treat),fill=factor(Female)), size=4)+</a:t>
            </a:r>
            <a:r>
              <a:rPr lang="en-US" dirty="0" err="1" smtClean="0"/>
              <a:t>ylab</a:t>
            </a:r>
            <a:r>
              <a:rPr lang="en-US" dirty="0" smtClean="0"/>
              <a:t>(expression("Total Protein   "(mu*g*~</a:t>
            </a:r>
            <a:r>
              <a:rPr lang="en-US" dirty="0" err="1" smtClean="0"/>
              <a:t>ind</a:t>
            </a:r>
            <a:r>
              <a:rPr lang="en-US" dirty="0" smtClean="0"/>
              <a:t>^-1)))+opts(</a:t>
            </a:r>
            <a:r>
              <a:rPr lang="en-US" dirty="0" err="1" smtClean="0"/>
              <a:t>axis.text.x</a:t>
            </a:r>
            <a:r>
              <a:rPr lang="en-US" dirty="0" smtClean="0"/>
              <a:t>=</a:t>
            </a:r>
            <a:r>
              <a:rPr lang="en-US" dirty="0" err="1" smtClean="0"/>
              <a:t>theme_text</a:t>
            </a:r>
            <a:r>
              <a:rPr lang="en-US" dirty="0" smtClean="0"/>
              <a:t>(size=15),</a:t>
            </a:r>
            <a:r>
              <a:rPr lang="en-US" dirty="0" err="1" smtClean="0"/>
              <a:t>axis.text.y</a:t>
            </a:r>
            <a:r>
              <a:rPr lang="en-US" dirty="0" smtClean="0"/>
              <a:t>=</a:t>
            </a:r>
            <a:r>
              <a:rPr lang="en-US" dirty="0" err="1" smtClean="0"/>
              <a:t>theme_text</a:t>
            </a:r>
            <a:r>
              <a:rPr lang="en-US" dirty="0" smtClean="0"/>
              <a:t>(size=15))+</a:t>
            </a:r>
            <a:r>
              <a:rPr lang="en-US" dirty="0" err="1" smtClean="0"/>
              <a:t>ylab</a:t>
            </a:r>
            <a:r>
              <a:rPr lang="en-US" dirty="0" smtClean="0"/>
              <a:t>(expression(atop(paste("Metabolic Rate"),(mu*</a:t>
            </a:r>
            <a:r>
              <a:rPr lang="en-US" dirty="0" err="1" smtClean="0"/>
              <a:t>mol</a:t>
            </a:r>
            <a:r>
              <a:rPr lang="en-US" dirty="0" smtClean="0"/>
              <a:t>*~O[2]*~h^-1*~</a:t>
            </a:r>
            <a:r>
              <a:rPr lang="en-US" dirty="0" err="1" smtClean="0"/>
              <a:t>ind</a:t>
            </a:r>
            <a:r>
              <a:rPr lang="en-US" dirty="0" smtClean="0"/>
              <a:t>^-1))))+opts(</a:t>
            </a:r>
            <a:r>
              <a:rPr lang="en-US" dirty="0" err="1" smtClean="0"/>
              <a:t>axis.title.x</a:t>
            </a:r>
            <a:r>
              <a:rPr lang="en-US" dirty="0" smtClean="0"/>
              <a:t>=</a:t>
            </a:r>
            <a:r>
              <a:rPr lang="en-US" dirty="0" err="1" smtClean="0"/>
              <a:t>theme_blank</a:t>
            </a:r>
            <a:r>
              <a:rPr lang="en-US" dirty="0" smtClean="0"/>
              <a:t>())+</a:t>
            </a:r>
            <a:r>
              <a:rPr lang="en-US" dirty="0" err="1" smtClean="0"/>
              <a:t>scale_shape_manual</a:t>
            </a:r>
            <a:r>
              <a:rPr lang="en-US" dirty="0" smtClean="0"/>
              <a:t>("pH </a:t>
            </a:r>
            <a:r>
              <a:rPr lang="en-US" dirty="0" err="1" smtClean="0"/>
              <a:t>Treatment",breaks</a:t>
            </a:r>
            <a:r>
              <a:rPr lang="en-US" dirty="0" smtClean="0"/>
              <a:t>=c("</a:t>
            </a:r>
            <a:r>
              <a:rPr lang="en-US" dirty="0" err="1" smtClean="0"/>
              <a:t>Ambient","Low</a:t>
            </a:r>
            <a:r>
              <a:rPr lang="en-US" dirty="0" smtClean="0"/>
              <a:t>"),labels=c("Ambient pH (8.0)", "Low pH (7.6)"),value=c(21,22))+</a:t>
            </a:r>
            <a:r>
              <a:rPr lang="en-US" dirty="0" err="1" smtClean="0"/>
              <a:t>scale_fill_brewer</a:t>
            </a:r>
            <a:r>
              <a:rPr lang="en-US" dirty="0" smtClean="0"/>
              <a:t>("Female </a:t>
            </a:r>
            <a:r>
              <a:rPr lang="en-US" dirty="0" err="1" smtClean="0"/>
              <a:t>Clutch",palette</a:t>
            </a:r>
            <a:r>
              <a:rPr lang="en-US" dirty="0" smtClean="0"/>
              <a:t>="Set1")+opts(</a:t>
            </a:r>
            <a:r>
              <a:rPr lang="en-US" dirty="0" err="1" smtClean="0"/>
              <a:t>panel.border</a:t>
            </a:r>
            <a:r>
              <a:rPr lang="en-US" dirty="0" smtClean="0"/>
              <a:t>=</a:t>
            </a:r>
            <a:r>
              <a:rPr lang="en-US" dirty="0" err="1" smtClean="0"/>
              <a:t>theme_rect</a:t>
            </a:r>
            <a:r>
              <a:rPr lang="en-US" dirty="0" smtClean="0"/>
              <a:t>(</a:t>
            </a:r>
            <a:r>
              <a:rPr lang="en-US" dirty="0" err="1" smtClean="0"/>
              <a:t>colour</a:t>
            </a:r>
            <a:r>
              <a:rPr lang="en-US" dirty="0" smtClean="0"/>
              <a:t>="dark </a:t>
            </a:r>
            <a:r>
              <a:rPr lang="en-US" dirty="0" err="1" smtClean="0"/>
              <a:t>gray",size</a:t>
            </a:r>
            <a:r>
              <a:rPr lang="en-US" dirty="0" smtClean="0"/>
              <a:t>=0.71))</a:t>
            </a:r>
            <a:endParaRPr lang="en-US" dirty="0"/>
          </a:p>
        </p:txBody>
      </p:sp>
      <p:sp>
        <p:nvSpPr>
          <p:cNvPr id="4" name="Slide Number Placeholder 3"/>
          <p:cNvSpPr>
            <a:spLocks noGrp="1"/>
          </p:cNvSpPr>
          <p:nvPr>
            <p:ph type="sldNum" sz="quarter" idx="10"/>
          </p:nvPr>
        </p:nvSpPr>
        <p:spPr/>
        <p:txBody>
          <a:bodyPr/>
          <a:lstStyle/>
          <a:p>
            <a:fld id="{E95FCB59-B4E5-1140-9B4F-B7DD4314F202}" type="slidenum">
              <a:rPr lang="en-US" smtClean="0"/>
              <a:pPr/>
              <a:t>42</a:t>
            </a:fld>
            <a:endParaRPr lang="en-US"/>
          </a:p>
        </p:txBody>
      </p:sp>
    </p:spTree>
    <p:extLst>
      <p:ext uri="{BB962C8B-B14F-4D97-AF65-F5344CB8AC3E}">
        <p14:creationId xmlns:p14="http://schemas.microsoft.com/office/powerpoint/2010/main" val="1990660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it be red king crab, </a:t>
            </a:r>
            <a:r>
              <a:rPr lang="en-US" dirty="0" err="1" smtClean="0"/>
              <a:t>maryland</a:t>
            </a:r>
            <a:r>
              <a:rPr lang="en-US" dirty="0" smtClean="0"/>
              <a:t> blue crab, or west coast Dungeness crab, we are concerned with managing our important fishery stocks and planning for how to protect</a:t>
            </a:r>
            <a:r>
              <a:rPr lang="en-US" baseline="0" dirty="0" smtClean="0"/>
              <a:t> the health of these economically and culturally important species in a new ocean that is warmer, and that has a different chemistry.  Some of these stocks are already in decline and our ability to fish them into the future is in question.</a:t>
            </a:r>
            <a:endParaRPr lang="en-US" dirty="0"/>
          </a:p>
        </p:txBody>
      </p:sp>
      <p:sp>
        <p:nvSpPr>
          <p:cNvPr id="4" name="Slide Number Placeholder 3"/>
          <p:cNvSpPr>
            <a:spLocks noGrp="1"/>
          </p:cNvSpPr>
          <p:nvPr>
            <p:ph type="sldNum" sz="quarter" idx="10"/>
          </p:nvPr>
        </p:nvSpPr>
        <p:spPr/>
        <p:txBody>
          <a:bodyPr/>
          <a:lstStyle/>
          <a:p>
            <a:pPr>
              <a:defRPr/>
            </a:pPr>
            <a:fld id="{3E17A597-846B-2142-8E3C-A7F6C6429FA5}" type="slidenum">
              <a:rPr lang="en-US" smtClean="0"/>
              <a:pPr>
                <a:defRPr/>
              </a:pPr>
              <a:t>44</a:t>
            </a:fld>
            <a:endParaRPr lang="en-US"/>
          </a:p>
        </p:txBody>
      </p:sp>
    </p:spTree>
    <p:extLst>
      <p:ext uri="{BB962C8B-B14F-4D97-AF65-F5344CB8AC3E}">
        <p14:creationId xmlns:p14="http://schemas.microsoft.com/office/powerpoint/2010/main" val="2665991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think of red king crab, you probably think of a delicious dinner</a:t>
            </a:r>
          </a:p>
          <a:p>
            <a:endParaRPr lang="en-US" dirty="0" smtClean="0"/>
          </a:p>
          <a:p>
            <a:r>
              <a:rPr lang="en-US" dirty="0" smtClean="0"/>
              <a:t>OR</a:t>
            </a:r>
          </a:p>
          <a:p>
            <a:endParaRPr lang="en-US" dirty="0" smtClean="0"/>
          </a:p>
          <a:p>
            <a:r>
              <a:rPr lang="en-US" dirty="0" smtClean="0"/>
              <a:t>A deadly, daring (dreadfully</a:t>
            </a:r>
            <a:r>
              <a:rPr lang="en-US" baseline="0" dirty="0" smtClean="0"/>
              <a:t> dull) Discovery channel drama.  (and now video game!)</a:t>
            </a:r>
            <a:endParaRPr lang="en-US" dirty="0"/>
          </a:p>
        </p:txBody>
      </p:sp>
      <p:sp>
        <p:nvSpPr>
          <p:cNvPr id="4" name="Slide Number Placeholder 3"/>
          <p:cNvSpPr>
            <a:spLocks noGrp="1"/>
          </p:cNvSpPr>
          <p:nvPr>
            <p:ph type="sldNum" sz="quarter" idx="10"/>
          </p:nvPr>
        </p:nvSpPr>
        <p:spPr/>
        <p:txBody>
          <a:bodyPr/>
          <a:lstStyle/>
          <a:p>
            <a:fld id="{E4B734C7-38FF-8A46-B47B-6B62ACAC7325}" type="slidenum">
              <a:rPr lang="en-US" smtClean="0"/>
              <a:t>45</a:t>
            </a:fld>
            <a:endParaRPr lang="en-US"/>
          </a:p>
        </p:txBody>
      </p:sp>
    </p:spTree>
    <p:extLst>
      <p:ext uri="{BB962C8B-B14F-4D97-AF65-F5344CB8AC3E}">
        <p14:creationId xmlns:p14="http://schemas.microsoft.com/office/powerpoint/2010/main" val="3850515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you probably don’t think of this.  A juvenile king crab is really quite small, and they grow slowly.</a:t>
            </a:r>
            <a:endParaRPr lang="en-US" dirty="0"/>
          </a:p>
        </p:txBody>
      </p:sp>
      <p:sp>
        <p:nvSpPr>
          <p:cNvPr id="4" name="Slide Number Placeholder 3"/>
          <p:cNvSpPr>
            <a:spLocks noGrp="1"/>
          </p:cNvSpPr>
          <p:nvPr>
            <p:ph type="sldNum" sz="quarter" idx="10"/>
          </p:nvPr>
        </p:nvSpPr>
        <p:spPr/>
        <p:txBody>
          <a:bodyPr/>
          <a:lstStyle/>
          <a:p>
            <a:fld id="{E4B734C7-38FF-8A46-B47B-6B62ACAC7325}" type="slidenum">
              <a:rPr lang="en-US" smtClean="0"/>
              <a:t>46</a:t>
            </a:fld>
            <a:endParaRPr lang="en-US"/>
          </a:p>
        </p:txBody>
      </p:sp>
    </p:spTree>
    <p:extLst>
      <p:ext uri="{BB962C8B-B14F-4D97-AF65-F5344CB8AC3E}">
        <p14:creationId xmlns:p14="http://schemas.microsoft.com/office/powerpoint/2010/main" val="1096484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Results from our collaborators’ past research on the whole-organism physiological effects of ocean acidification</a:t>
            </a:r>
            <a:r>
              <a:rPr lang="en-US" baseline="0" dirty="0" smtClean="0"/>
              <a:t> in red king crab shows that in acidified water, their growth and survival is decreased.  Their study compared red king crab to Tanner crab, both of which are harvested in Alaska. When red king crab response is compared to the Tanner crab, it shows</a:t>
            </a:r>
            <a:r>
              <a:rPr lang="en-US" dirty="0" smtClean="0"/>
              <a:t> that the two species have different underlying physiological responses.  The Tanner crab appears</a:t>
            </a:r>
            <a:r>
              <a:rPr lang="en-US" baseline="0" dirty="0" smtClean="0"/>
              <a:t> to be less sensitive than the red king crab.  This is not too shocking since they are only distantly related; red king crab is an </a:t>
            </a:r>
            <a:r>
              <a:rPr lang="en-US" baseline="0" dirty="0" err="1" smtClean="0"/>
              <a:t>anomuran</a:t>
            </a:r>
            <a:r>
              <a:rPr lang="en-US" baseline="0" dirty="0" smtClean="0"/>
              <a:t> decapod, whereas the Tanner crab is a brachyuran, a true crab.  Particularly interesting about these results is that, </a:t>
            </a:r>
            <a:r>
              <a:rPr lang="en-US" dirty="0" smtClean="0"/>
              <a:t>though </a:t>
            </a:r>
            <a:r>
              <a:rPr lang="en-US" baseline="0" dirty="0" smtClean="0"/>
              <a:t>red king crab growth and survival is impaired more than Tanner crab, calcification is not impaired.  Tanner crabs calcify less in acidic conditions but perform better overall.  This suggests that p</a:t>
            </a:r>
            <a:r>
              <a:rPr lang="en-US" dirty="0" smtClean="0"/>
              <a:t>erhaps red king crab spend more energy in osmoregulation than Tanners – a</a:t>
            </a:r>
            <a:r>
              <a:rPr lang="en-US" baseline="0" dirty="0" smtClean="0"/>
              <a:t> fact that we’ll want to remember later when looking at the genetic data.</a:t>
            </a:r>
            <a:endParaRPr lang="en-US" dirty="0" smtClean="0"/>
          </a:p>
        </p:txBody>
      </p:sp>
      <p:sp>
        <p:nvSpPr>
          <p:cNvPr id="4" name="Slide Number Placeholder 3"/>
          <p:cNvSpPr>
            <a:spLocks noGrp="1"/>
          </p:cNvSpPr>
          <p:nvPr>
            <p:ph type="sldNum" sz="quarter" idx="10"/>
          </p:nvPr>
        </p:nvSpPr>
        <p:spPr/>
        <p:txBody>
          <a:bodyPr/>
          <a:lstStyle/>
          <a:p>
            <a:fld id="{E4B734C7-38FF-8A46-B47B-6B62ACAC7325}" type="slidenum">
              <a:rPr lang="en-US" smtClean="0"/>
              <a:t>47</a:t>
            </a:fld>
            <a:endParaRPr lang="en-US"/>
          </a:p>
        </p:txBody>
      </p:sp>
    </p:spTree>
    <p:extLst>
      <p:ext uri="{BB962C8B-B14F-4D97-AF65-F5344CB8AC3E}">
        <p14:creationId xmlns:p14="http://schemas.microsoft.com/office/powerpoint/2010/main" val="1085069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experiments on juvenile crabs were conducted at NOAA fisheries in Kodiak Alaska. </a:t>
            </a:r>
            <a:r>
              <a:rPr lang="en-US" baseline="0" dirty="0" smtClean="0"/>
              <a:t> We implemented a fully crossed design with three levels of pH, ambient pH 8.0, pH 7.8, and pH 7.6, and three temperatures, ambient 11ºC, 13ºC, and 14ºC.  This gave nine total different treatments, done in nine different buckets with twelve individuals per bucket, one each in an individual insert.  The organisms were exposed 20 days and then preserved and sent to us.  We extracted RNA and made </a:t>
            </a:r>
            <a:r>
              <a:rPr lang="en-US" baseline="0" dirty="0" err="1" smtClean="0"/>
              <a:t>Illumina</a:t>
            </a:r>
            <a:r>
              <a:rPr lang="en-US" baseline="0" dirty="0" smtClean="0"/>
              <a:t> RNA-</a:t>
            </a:r>
            <a:r>
              <a:rPr lang="en-US" baseline="0" dirty="0" err="1" smtClean="0"/>
              <a:t>seq</a:t>
            </a:r>
            <a:r>
              <a:rPr lang="en-US" baseline="0" dirty="0" smtClean="0"/>
              <a:t> libraries from them.</a:t>
            </a:r>
            <a:endParaRPr lang="en-US" dirty="0"/>
          </a:p>
        </p:txBody>
      </p:sp>
      <p:sp>
        <p:nvSpPr>
          <p:cNvPr id="4" name="Slide Number Placeholder 3"/>
          <p:cNvSpPr>
            <a:spLocks noGrp="1"/>
          </p:cNvSpPr>
          <p:nvPr>
            <p:ph type="sldNum" sz="quarter" idx="10"/>
          </p:nvPr>
        </p:nvSpPr>
        <p:spPr/>
        <p:txBody>
          <a:bodyPr/>
          <a:lstStyle/>
          <a:p>
            <a:fld id="{E4B734C7-38FF-8A46-B47B-6B62ACAC7325}" type="slidenum">
              <a:rPr lang="en-US" smtClean="0"/>
              <a:t>49</a:t>
            </a:fld>
            <a:endParaRPr lang="en-US"/>
          </a:p>
        </p:txBody>
      </p:sp>
    </p:spTree>
    <p:extLst>
      <p:ext uri="{BB962C8B-B14F-4D97-AF65-F5344CB8AC3E}">
        <p14:creationId xmlns:p14="http://schemas.microsoft.com/office/powerpoint/2010/main" val="252936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a first look at the data, we can cluster the samples to see how similar they are with respect to gene expression across all the transcripts.  First we see that the replicates group very tightly with respect to treatment.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focus on the three different pH treatments at ambient temperature, here in blue.  The ambient pH and pH 7.8 have similar expression profiles; pH 7.8 does not appear to have a drastic effect on expression across all the transcripts. This makes sense since the measurements taken from the whole organisms show that while there are measurable effects at pH 7.8, they are not devastating.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we look at the more extreme pH, 7.6, there is a large shift in expression across the </a:t>
            </a:r>
            <a:r>
              <a:rPr lang="en-US" baseline="0" dirty="0" err="1" smtClean="0"/>
              <a:t>transcriptome</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see here in orange and green that there is a significant effect of just the increase in temperature.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we see again for each of the two experimental temperatures only the most drastic change in the pH 7.6 treatment.</a:t>
            </a:r>
            <a:endParaRPr lang="en-US" dirty="0"/>
          </a:p>
        </p:txBody>
      </p:sp>
      <p:sp>
        <p:nvSpPr>
          <p:cNvPr id="4" name="Slide Number Placeholder 3"/>
          <p:cNvSpPr>
            <a:spLocks noGrp="1"/>
          </p:cNvSpPr>
          <p:nvPr>
            <p:ph type="sldNum" sz="quarter" idx="10"/>
          </p:nvPr>
        </p:nvSpPr>
        <p:spPr/>
        <p:txBody>
          <a:bodyPr/>
          <a:lstStyle/>
          <a:p>
            <a:fld id="{E4B734C7-38FF-8A46-B47B-6B62ACAC7325}" type="slidenum">
              <a:rPr lang="en-US" smtClean="0"/>
              <a:t>50</a:t>
            </a:fld>
            <a:endParaRPr lang="en-US"/>
          </a:p>
        </p:txBody>
      </p:sp>
    </p:spTree>
    <p:extLst>
      <p:ext uri="{BB962C8B-B14F-4D97-AF65-F5344CB8AC3E}">
        <p14:creationId xmlns:p14="http://schemas.microsoft.com/office/powerpoint/2010/main" val="2855548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our adventure as polar</a:t>
            </a:r>
            <a:r>
              <a:rPr lang="en-US" baseline="0" dirty="0" smtClean="0"/>
              <a:t> explorers – in Antarctica.</a:t>
            </a:r>
          </a:p>
          <a:p>
            <a:r>
              <a:rPr lang="en-US" dirty="0" smtClean="0"/>
              <a:t>If you can read Russian, correct me, but I think it says “</a:t>
            </a:r>
            <a:r>
              <a:rPr lang="en-US" dirty="0" err="1" smtClean="0"/>
              <a:t>Voskok</a:t>
            </a:r>
            <a:r>
              <a:rPr lang="en-US" dirty="0" smtClean="0"/>
              <a:t> – it’s damn cold here!”</a:t>
            </a:r>
            <a:endParaRPr lang="en-US" dirty="0"/>
          </a:p>
        </p:txBody>
      </p:sp>
      <p:sp>
        <p:nvSpPr>
          <p:cNvPr id="4" name="Slide Number Placeholder 3"/>
          <p:cNvSpPr>
            <a:spLocks noGrp="1"/>
          </p:cNvSpPr>
          <p:nvPr>
            <p:ph type="sldNum" sz="quarter" idx="10"/>
          </p:nvPr>
        </p:nvSpPr>
        <p:spPr/>
        <p:txBody>
          <a:bodyPr/>
          <a:lstStyle/>
          <a:p>
            <a:fld id="{604E37CE-169C-2043-917E-2FD10E8BCB4F}" type="slidenum">
              <a:rPr lang="en-US" smtClean="0"/>
              <a:t>4</a:t>
            </a:fld>
            <a:endParaRPr lang="en-US"/>
          </a:p>
        </p:txBody>
      </p:sp>
    </p:spTree>
    <p:extLst>
      <p:ext uri="{BB962C8B-B14F-4D97-AF65-F5344CB8AC3E}">
        <p14:creationId xmlns:p14="http://schemas.microsoft.com/office/powerpoint/2010/main" val="373603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atmospheric concentration of CO2 is now higher than it has been for at least the past 650,000 years </a:t>
            </a:r>
            <a:r>
              <a:rPr lang="en-US" smtClean="0">
                <a:latin typeface="Times New Roman" charset="0"/>
              </a:rPr>
              <a:t>and possibly for the last 10 million years</a:t>
            </a:r>
          </a:p>
          <a:p>
            <a:pPr>
              <a:spcBef>
                <a:spcPct val="0"/>
              </a:spcBef>
            </a:pPr>
            <a:endParaRPr lang="en-US" smtClean="0"/>
          </a:p>
          <a:p>
            <a:pPr>
              <a:spcBef>
                <a:spcPct val="0"/>
              </a:spcBef>
            </a:pPr>
            <a:r>
              <a:rPr lang="en-US" smtClean="0"/>
              <a:t>Can measure CO2 in gas bubbles trapped in ice core</a:t>
            </a:r>
          </a:p>
          <a:p>
            <a:pPr>
              <a:spcBef>
                <a:spcPct val="0"/>
              </a:spcBef>
            </a:pPr>
            <a:r>
              <a:rPr lang="en-US" smtClean="0"/>
              <a:t>Measure deuterium (or heavy hydrogen, H2 – one proton &amp; one neutron) content of the ice (a proxy of local temperature change)</a:t>
            </a:r>
          </a:p>
          <a:p>
            <a:pPr>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6E4E90-76C4-BF45-89A0-B72A6BAA427E}" type="slidenum">
              <a:rPr lang="en-US">
                <a:ea typeface="ＭＳ Ｐゴシック" charset="-128"/>
                <a:cs typeface="ＭＳ Ｐゴシック" charset="-128"/>
              </a:rPr>
              <a:pPr fontAlgn="base">
                <a:spcBef>
                  <a:spcPct val="0"/>
                </a:spcBef>
                <a:spcAft>
                  <a:spcPct val="0"/>
                </a:spcAft>
              </a:pPr>
              <a:t>5</a:t>
            </a:fld>
            <a:endParaRPr lang="en-US">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Times New Roman" charset="0"/>
              </a:rPr>
              <a:t>The first panel is based on the predictions of the Intergovernmental Panel of Climate Change and illustrates the projection scenarios through the year 2100 with A1FI (solid red) as the most severe and B1 (light blue) as the most conservative.  Experts agree that we are committed to B1 even if everyone started biking as of this minute and A1FI is considering the predicted industriallization of developing nations etc. </a:t>
            </a: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4E1B79-D3F6-E747-9BA8-D5A064C9D78A}" type="slidenum">
              <a:rPr lang="en-US">
                <a:ea typeface="ＭＳ Ｐゴシック" charset="-128"/>
                <a:cs typeface="ＭＳ Ｐゴシック" charset="-128"/>
              </a:rPr>
              <a:pPr fontAlgn="base">
                <a:spcBef>
                  <a:spcPct val="0"/>
                </a:spcBef>
                <a:spcAft>
                  <a:spcPct val="0"/>
                </a:spcAft>
              </a:pPr>
              <a:t>6</a:t>
            </a:fld>
            <a:endParaRPr lang="en-US">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smtClean="0">
                <a:cs typeface="+mn-cs"/>
              </a:rPr>
              <a:t>The future is going</a:t>
            </a:r>
            <a:r>
              <a:rPr lang="en-US" baseline="0" dirty="0" smtClean="0">
                <a:cs typeface="+mn-cs"/>
              </a:rPr>
              <a:t> to be warmer.  In the A2 climate change scenario</a:t>
            </a:r>
            <a:endParaRPr lang="en-US" dirty="0"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332FD821-AC1C-9B45-BB17-573682BA46D6}" type="slidenum">
              <a:rPr lang="en-US"/>
              <a:pPr/>
              <a:t>10</a:t>
            </a:fld>
            <a:endParaRPr lang="en-US"/>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160D773-E3C2-814C-9117-F8A890FF3119}" type="slidenum">
              <a:rPr lang="en-US"/>
              <a:pPr/>
              <a:t>13</a:t>
            </a:fld>
            <a:endParaRPr lang="en-US"/>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5A5630-442D-3348-89BF-F9770A44A91A}"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62CD7B-5720-3645-8366-62DBF318748F}" type="datetimeFigureOut">
              <a:rPr lang="en-US" smtClean="0"/>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2319148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2CD7B-5720-3645-8366-62DBF318748F}" type="datetimeFigureOut">
              <a:rPr lang="en-US" smtClean="0"/>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248672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2CD7B-5720-3645-8366-62DBF318748F}" type="datetimeFigureOut">
              <a:rPr lang="en-US" smtClean="0"/>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361763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2CD7B-5720-3645-8366-62DBF318748F}" type="datetimeFigureOut">
              <a:rPr lang="en-US" smtClean="0"/>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1770109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62CD7B-5720-3645-8366-62DBF318748F}" type="datetimeFigureOut">
              <a:rPr lang="en-US" smtClean="0"/>
              <a:t>3/3/14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416237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62CD7B-5720-3645-8366-62DBF318748F}" type="datetimeFigureOut">
              <a:rPr lang="en-US" smtClean="0"/>
              <a:t>3/3/14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275088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62CD7B-5720-3645-8366-62DBF318748F}" type="datetimeFigureOut">
              <a:rPr lang="en-US" smtClean="0"/>
              <a:t>3/3/14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413850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62CD7B-5720-3645-8366-62DBF318748F}" type="datetimeFigureOut">
              <a:rPr lang="en-US" smtClean="0"/>
              <a:t>3/3/14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327854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2CD7B-5720-3645-8366-62DBF318748F}" type="datetimeFigureOut">
              <a:rPr lang="en-US" smtClean="0"/>
              <a:t>3/3/14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648373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2CD7B-5720-3645-8366-62DBF318748F}" type="datetimeFigureOut">
              <a:rPr lang="en-US" smtClean="0"/>
              <a:t>3/3/14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230665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2CD7B-5720-3645-8366-62DBF318748F}" type="datetimeFigureOut">
              <a:rPr lang="en-US" smtClean="0"/>
              <a:t>3/3/14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614F4-A616-0D43-8AD3-EE9D2B694996}" type="slidenum">
              <a:rPr lang="en-US" smtClean="0"/>
              <a:t>‹#›</a:t>
            </a:fld>
            <a:endParaRPr lang="en-US"/>
          </a:p>
        </p:txBody>
      </p:sp>
    </p:spTree>
    <p:extLst>
      <p:ext uri="{BB962C8B-B14F-4D97-AF65-F5344CB8AC3E}">
        <p14:creationId xmlns:p14="http://schemas.microsoft.com/office/powerpoint/2010/main" val="36743593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2CD7B-5720-3645-8366-62DBF318748F}" type="datetimeFigureOut">
              <a:rPr lang="en-US" smtClean="0"/>
              <a:t>3/3/14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614F4-A616-0D43-8AD3-EE9D2B694996}" type="slidenum">
              <a:rPr lang="en-US" smtClean="0"/>
              <a:t>‹#›</a:t>
            </a:fld>
            <a:endParaRPr lang="en-US"/>
          </a:p>
        </p:txBody>
      </p:sp>
    </p:spTree>
    <p:extLst>
      <p:ext uri="{BB962C8B-B14F-4D97-AF65-F5344CB8AC3E}">
        <p14:creationId xmlns:p14="http://schemas.microsoft.com/office/powerpoint/2010/main" val="2250903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5.xml"/><Relationship Id="rId2"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tiff"/><Relationship Id="rId6" Type="http://schemas.openxmlformats.org/officeDocument/2006/relationships/image" Target="../media/image48.jpeg"/><Relationship Id="rId7" Type="http://schemas.openxmlformats.org/officeDocument/2006/relationships/image" Target="../media/image49.tiff"/><Relationship Id="rId8" Type="http://schemas.openxmlformats.org/officeDocument/2006/relationships/image" Target="../media/image50.png"/><Relationship Id="rId9" Type="http://schemas.openxmlformats.org/officeDocument/2006/relationships/image" Target="../media/image51.tiff"/><Relationship Id="rId10"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eg"/><Relationship Id="rId4" Type="http://schemas.openxmlformats.org/officeDocument/2006/relationships/image" Target="../media/image57.jpeg"/><Relationship Id="rId5" Type="http://schemas.microsoft.com/office/2007/relationships/hdphoto" Target="../media/hdphoto2.wdp"/><Relationship Id="rId6" Type="http://schemas.openxmlformats.org/officeDocument/2006/relationships/image" Target="../media/image58.png"/><Relationship Id="rId7" Type="http://schemas.openxmlformats.org/officeDocument/2006/relationships/image" Target="../media/image59.png"/><Relationship Id="rId8" Type="http://schemas.microsoft.com/office/2007/relationships/hdphoto" Target="../media/hdphoto3.wdp"/><Relationship Id="rId9" Type="http://schemas.openxmlformats.org/officeDocument/2006/relationships/image" Target="../media/image60.png"/><Relationship Id="rId10"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eg"/><Relationship Id="rId5" Type="http://schemas.openxmlformats.org/officeDocument/2006/relationships/image" Target="../media/image67.jpg"/><Relationship Id="rId6" Type="http://schemas.openxmlformats.org/officeDocument/2006/relationships/image" Target="../media/image68.jpeg"/><Relationship Id="rId7"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72.emf"/></Relationships>
</file>

<file path=ppt/slides/_rels/slide34.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1" Type="http://schemas.openxmlformats.org/officeDocument/2006/relationships/slideLayout" Target="../slideLayouts/slideLayout7.xml"/><Relationship Id="rId2" Type="http://schemas.openxmlformats.org/officeDocument/2006/relationships/image" Target="../media/image77.emf"/></Relationships>
</file>

<file path=ppt/slides/_rels/slide35.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jpeg"/><Relationship Id="rId5" Type="http://schemas.microsoft.com/office/2007/relationships/hdphoto" Target="../media/hdphoto4.wdp"/><Relationship Id="rId6" Type="http://schemas.openxmlformats.org/officeDocument/2006/relationships/image" Target="../media/image82.jpeg"/><Relationship Id="rId7" Type="http://schemas.microsoft.com/office/2007/relationships/hdphoto" Target="../media/hdphoto5.wdp"/><Relationship Id="rId8" Type="http://schemas.openxmlformats.org/officeDocument/2006/relationships/image" Target="../media/image83.jpeg"/><Relationship Id="rId9" Type="http://schemas.microsoft.com/office/2007/relationships/hdphoto" Target="../media/hdphoto6.wdp"/><Relationship Id="rId10" Type="http://schemas.openxmlformats.org/officeDocument/2006/relationships/image" Target="../media/image84.emf"/><Relationship Id="rId11" Type="http://schemas.openxmlformats.org/officeDocument/2006/relationships/image" Target="../media/image85.em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jpeg"/><Relationship Id="rId5" Type="http://schemas.microsoft.com/office/2007/relationships/hdphoto" Target="../media/hdphoto2.wdp"/><Relationship Id="rId6" Type="http://schemas.openxmlformats.org/officeDocument/2006/relationships/image" Target="../media/image83.jpeg"/><Relationship Id="rId7" Type="http://schemas.microsoft.com/office/2007/relationships/hdphoto" Target="../media/hdphoto6.wdp"/><Relationship Id="rId8" Type="http://schemas.openxmlformats.org/officeDocument/2006/relationships/image" Target="../media/image89.emf"/><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xml"/><Relationship Id="rId6" Type="http://schemas.openxmlformats.org/officeDocument/2006/relationships/notesSlide" Target="../notesSlides/notesSlide19.xml"/><Relationship Id="rId7" Type="http://schemas.openxmlformats.org/officeDocument/2006/relationships/image" Target="../media/image91.png"/><Relationship Id="rId8" Type="http://schemas.openxmlformats.org/officeDocument/2006/relationships/image" Target="../media/image92.png"/><Relationship Id="rId1" Type="http://schemas.microsoft.com/office/2007/relationships/media" Target="../media/media1.mov"/><Relationship Id="rId2" Type="http://schemas.openxmlformats.org/officeDocument/2006/relationships/video" Target="../media/media1.mov"/></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em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emf"/></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5" Type="http://schemas.openxmlformats.org/officeDocument/2006/relationships/image" Target="../media/image83.jpeg"/><Relationship Id="rId6" Type="http://schemas.microsoft.com/office/2007/relationships/hdphoto" Target="../media/hdphoto6.wdp"/><Relationship Id="rId7" Type="http://schemas.openxmlformats.org/officeDocument/2006/relationships/image" Target="../media/image88.jpeg"/><Relationship Id="rId8" Type="http://schemas.microsoft.com/office/2007/relationships/hdphoto" Target="../media/hdphoto7.wdp"/><Relationship Id="rId9" Type="http://schemas.openxmlformats.org/officeDocument/2006/relationships/image" Target="../media/image100.emf"/><Relationship Id="rId10" Type="http://schemas.openxmlformats.org/officeDocument/2006/relationships/image" Target="../media/image101.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4" Type="http://schemas.microsoft.com/office/2007/relationships/hdphoto" Target="../media/hdphoto8.wdp"/><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image" Target="../media/image11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7.emf"/><Relationship Id="rId7" Type="http://schemas.openxmlformats.org/officeDocument/2006/relationships/image" Target="../media/image8.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3.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wm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r="8475"/>
          <a:stretch/>
        </p:blipFill>
        <p:spPr>
          <a:xfrm rot="10800000">
            <a:off x="0" y="727880"/>
            <a:ext cx="9144000" cy="4593417"/>
          </a:xfrm>
          <a:prstGeom prst="rect">
            <a:avLst/>
          </a:prstGeom>
          <a:ln>
            <a:noFill/>
          </a:ln>
          <a:effectLst/>
        </p:spPr>
      </p:pic>
      <p:sp>
        <p:nvSpPr>
          <p:cNvPr id="2" name="TextBox 1"/>
          <p:cNvSpPr txBox="1"/>
          <p:nvPr/>
        </p:nvSpPr>
        <p:spPr>
          <a:xfrm>
            <a:off x="0" y="-15249"/>
            <a:ext cx="9139238" cy="1200329"/>
          </a:xfrm>
          <a:prstGeom prst="rect">
            <a:avLst/>
          </a:prstGeom>
          <a:solidFill>
            <a:srgbClr val="CAD5D9"/>
          </a:solidFill>
          <a:effectLst/>
        </p:spPr>
        <p:txBody>
          <a:bodyPr wrap="square">
            <a:spAutoFit/>
            <a:scene3d>
              <a:camera prst="orthographicFront"/>
              <a:lightRig rig="balanced" dir="t">
                <a:rot lat="0" lon="0" rev="2100000"/>
              </a:lightRig>
            </a:scene3d>
            <a:sp3d prstMaterial="metal">
              <a:contourClr>
                <a:schemeClr val="bg2"/>
              </a:contourClr>
            </a:sp3d>
          </a:bodyPr>
          <a:lstStyle/>
          <a:p>
            <a:pPr algn="ctr">
              <a:defRPr/>
            </a:pPr>
            <a:r>
              <a:rPr lang="en-US" sz="3600" b="1" dirty="0" smtClean="0">
                <a:latin typeface="Arial"/>
                <a:cs typeface="Arial"/>
              </a:rPr>
              <a:t>Hot and Sour </a:t>
            </a:r>
            <a:r>
              <a:rPr lang="en-US" sz="3600" b="1" dirty="0">
                <a:latin typeface="Arial"/>
                <a:cs typeface="Arial"/>
              </a:rPr>
              <a:t>Crab: A taste of how global change is impacting coastal crabs  </a:t>
            </a:r>
            <a:endParaRPr lang="en-US" sz="3600" b="1" dirty="0">
              <a:effectLst/>
              <a:latin typeface="Arial"/>
              <a:cs typeface="Arial"/>
            </a:endParaRPr>
          </a:p>
        </p:txBody>
      </p:sp>
      <p:sp>
        <p:nvSpPr>
          <p:cNvPr id="4" name="TextBox 3"/>
          <p:cNvSpPr txBox="1"/>
          <p:nvPr/>
        </p:nvSpPr>
        <p:spPr>
          <a:xfrm>
            <a:off x="-25471" y="4690081"/>
            <a:ext cx="9164709" cy="2243691"/>
          </a:xfrm>
          <a:prstGeom prst="rect">
            <a:avLst/>
          </a:prstGeom>
          <a:solidFill>
            <a:srgbClr val="CAD5D9"/>
          </a:solidFill>
        </p:spPr>
        <p:txBody>
          <a:bodyPr wrap="square">
            <a:spAutoFit/>
          </a:bodyPr>
          <a:lstStyle/>
          <a:p>
            <a:pPr algn="ctr">
              <a:defRPr/>
            </a:pPr>
            <a:r>
              <a:rPr lang="en-US" sz="3200" b="1" dirty="0" smtClean="0">
                <a:latin typeface="Arial"/>
                <a:cs typeface="Arial"/>
              </a:rPr>
              <a:t>Jonathon Stillman</a:t>
            </a:r>
          </a:p>
          <a:p>
            <a:pPr algn="ctr">
              <a:lnSpc>
                <a:spcPct val="130000"/>
              </a:lnSpc>
              <a:defRPr/>
            </a:pPr>
            <a:r>
              <a:rPr lang="en-US" sz="2800" b="1" dirty="0" smtClean="0">
                <a:latin typeface="Arial"/>
                <a:cs typeface="Arial"/>
              </a:rPr>
              <a:t>Romberg Tiburon Center, SF State </a:t>
            </a:r>
            <a:r>
              <a:rPr lang="en-US" sz="2800" b="1" dirty="0" err="1" smtClean="0">
                <a:latin typeface="Arial"/>
                <a:cs typeface="Arial"/>
              </a:rPr>
              <a:t>Univ</a:t>
            </a:r>
            <a:endParaRPr lang="en-US" sz="2800" b="1" dirty="0" smtClean="0">
              <a:latin typeface="Arial"/>
              <a:cs typeface="Arial"/>
            </a:endParaRPr>
          </a:p>
          <a:p>
            <a:pPr algn="ctr">
              <a:lnSpc>
                <a:spcPct val="130000"/>
              </a:lnSpc>
              <a:defRPr/>
            </a:pPr>
            <a:r>
              <a:rPr lang="en-US" sz="2800" b="1" dirty="0" smtClean="0">
                <a:latin typeface="Arial"/>
                <a:cs typeface="Arial"/>
              </a:rPr>
              <a:t>Integrative Biology, Berkeley</a:t>
            </a:r>
            <a:br>
              <a:rPr lang="en-US" sz="2800" b="1" dirty="0" smtClean="0">
                <a:latin typeface="Arial"/>
                <a:cs typeface="Arial"/>
              </a:rPr>
            </a:br>
            <a:r>
              <a:rPr lang="en-US" sz="2800" b="1" dirty="0" err="1" smtClean="0">
                <a:latin typeface="Arial"/>
                <a:cs typeface="Arial"/>
              </a:rPr>
              <a:t>online.sfsu.edu</a:t>
            </a:r>
            <a:r>
              <a:rPr lang="en-US" sz="2800" b="1" dirty="0" smtClean="0">
                <a:latin typeface="Arial"/>
                <a:cs typeface="Arial"/>
              </a:rPr>
              <a:t>/~</a:t>
            </a:r>
            <a:r>
              <a:rPr lang="en-US" sz="2800" b="1" dirty="0" err="1" smtClean="0">
                <a:latin typeface="Arial"/>
                <a:cs typeface="Arial"/>
              </a:rPr>
              <a:t>stillmaj</a:t>
            </a:r>
            <a:endParaRPr lang="en-US" b="1" dirty="0">
              <a:latin typeface="Arial"/>
              <a:cs typeface="Arial"/>
            </a:endParaRPr>
          </a:p>
        </p:txBody>
      </p:sp>
    </p:spTree>
    <p:extLst>
      <p:ext uri="{BB962C8B-B14F-4D97-AF65-F5344CB8AC3E}">
        <p14:creationId xmlns:p14="http://schemas.microsoft.com/office/powerpoint/2010/main" val="24824948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0" y="331907"/>
            <a:ext cx="5486400" cy="6191250"/>
          </a:xfrm>
          <a:prstGeom prst="rect">
            <a:avLst/>
          </a:prstGeom>
          <a:noFill/>
          <a:ln w="9525">
            <a:noFill/>
            <a:miter lim="800000"/>
            <a:headEnd/>
            <a:tailEnd/>
          </a:ln>
        </p:spPr>
      </p:pic>
      <p:grpSp>
        <p:nvGrpSpPr>
          <p:cNvPr id="73" name="Group 72"/>
          <p:cNvGrpSpPr/>
          <p:nvPr/>
        </p:nvGrpSpPr>
        <p:grpSpPr>
          <a:xfrm>
            <a:off x="1405468" y="1762245"/>
            <a:ext cx="7123112" cy="2757487"/>
            <a:chOff x="1411288" y="2141538"/>
            <a:chExt cx="7123112" cy="2757487"/>
          </a:xfrm>
        </p:grpSpPr>
        <p:grpSp>
          <p:nvGrpSpPr>
            <p:cNvPr id="72" name="Group 71"/>
            <p:cNvGrpSpPr/>
            <p:nvPr/>
          </p:nvGrpSpPr>
          <p:grpSpPr>
            <a:xfrm>
              <a:off x="1958975" y="2178050"/>
              <a:ext cx="6575425" cy="2720975"/>
              <a:chOff x="1958975" y="2178050"/>
              <a:chExt cx="6575425" cy="2720975"/>
            </a:xfrm>
          </p:grpSpPr>
          <p:sp>
            <p:nvSpPr>
              <p:cNvPr id="26630" name="Freeform 6"/>
              <p:cNvSpPr>
                <a:spLocks/>
              </p:cNvSpPr>
              <p:nvPr/>
            </p:nvSpPr>
            <p:spPr bwMode="auto">
              <a:xfrm>
                <a:off x="1958975" y="2178050"/>
                <a:ext cx="153988" cy="204788"/>
              </a:xfrm>
              <a:custGeom>
                <a:avLst/>
                <a:gdLst>
                  <a:gd name="T0" fmla="*/ 2147483647 w 84"/>
                  <a:gd name="T1" fmla="*/ 2147483647 h 164"/>
                  <a:gd name="T2" fmla="*/ 2147483647 w 84"/>
                  <a:gd name="T3" fmla="*/ 2147483647 h 164"/>
                  <a:gd name="T4" fmla="*/ 0 w 84"/>
                  <a:gd name="T5" fmla="*/ 0 h 164"/>
                  <a:gd name="T6" fmla="*/ 0 60000 65536"/>
                  <a:gd name="T7" fmla="*/ 0 60000 65536"/>
                  <a:gd name="T8" fmla="*/ 0 60000 65536"/>
                  <a:gd name="T9" fmla="*/ 0 w 84"/>
                  <a:gd name="T10" fmla="*/ 0 h 164"/>
                  <a:gd name="T11" fmla="*/ 84 w 84"/>
                  <a:gd name="T12" fmla="*/ 164 h 164"/>
                </a:gdLst>
                <a:ahLst/>
                <a:cxnLst>
                  <a:cxn ang="T6">
                    <a:pos x="T0" y="T1"/>
                  </a:cxn>
                  <a:cxn ang="T7">
                    <a:pos x="T2" y="T3"/>
                  </a:cxn>
                  <a:cxn ang="T8">
                    <a:pos x="T4" y="T5"/>
                  </a:cxn>
                </a:cxnLst>
                <a:rect l="T9" t="T10" r="T11" b="T12"/>
                <a:pathLst>
                  <a:path w="84" h="164">
                    <a:moveTo>
                      <a:pt x="84" y="164"/>
                    </a:moveTo>
                    <a:cubicBezTo>
                      <a:pt x="66" y="145"/>
                      <a:pt x="49" y="127"/>
                      <a:pt x="36" y="100"/>
                    </a:cubicBezTo>
                    <a:cubicBezTo>
                      <a:pt x="22" y="72"/>
                      <a:pt x="11" y="36"/>
                      <a:pt x="0" y="0"/>
                    </a:cubicBezTo>
                  </a:path>
                </a:pathLst>
              </a:custGeom>
              <a:noFill/>
              <a:ln w="76200">
                <a:solidFill>
                  <a:srgbClr val="FF9900"/>
                </a:solidFill>
                <a:round/>
                <a:headEnd/>
                <a:tailEnd/>
              </a:ln>
            </p:spPr>
            <p:txBody>
              <a:bodyPr wrap="none" anchor="ctr">
                <a:prstTxWarp prst="textNoShape">
                  <a:avLst/>
                </a:prstTxWarp>
              </a:bodyPr>
              <a:lstStyle/>
              <a:p>
                <a:endParaRPr lang="en-US"/>
              </a:p>
            </p:txBody>
          </p:sp>
          <p:grpSp>
            <p:nvGrpSpPr>
              <p:cNvPr id="6" name="Group 36"/>
              <p:cNvGrpSpPr>
                <a:grpSpLocks/>
              </p:cNvGrpSpPr>
              <p:nvPr/>
            </p:nvGrpSpPr>
            <p:grpSpPr bwMode="auto">
              <a:xfrm>
                <a:off x="2128838" y="2274888"/>
                <a:ext cx="6405562" cy="2624137"/>
                <a:chOff x="960" y="1104"/>
                <a:chExt cx="4800" cy="1840"/>
              </a:xfrm>
            </p:grpSpPr>
            <p:grpSp>
              <p:nvGrpSpPr>
                <p:cNvPr id="7" name="Group 37"/>
                <p:cNvGrpSpPr>
                  <a:grpSpLocks/>
                </p:cNvGrpSpPr>
                <p:nvPr/>
              </p:nvGrpSpPr>
              <p:grpSpPr bwMode="auto">
                <a:xfrm>
                  <a:off x="4934" y="2806"/>
                  <a:ext cx="826" cy="50"/>
                  <a:chOff x="4448" y="600"/>
                  <a:chExt cx="860" cy="92"/>
                </a:xfrm>
              </p:grpSpPr>
              <p:sp>
                <p:nvSpPr>
                  <p:cNvPr id="26664" name="AutoShape 38"/>
                  <p:cNvSpPr>
                    <a:spLocks noChangeArrowheads="1"/>
                  </p:cNvSpPr>
                  <p:nvPr/>
                </p:nvSpPr>
                <p:spPr bwMode="auto">
                  <a:xfrm>
                    <a:off x="4448" y="600"/>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65" name="AutoShape 39"/>
                  <p:cNvSpPr>
                    <a:spLocks noChangeArrowheads="1"/>
                  </p:cNvSpPr>
                  <p:nvPr/>
                </p:nvSpPr>
                <p:spPr bwMode="auto">
                  <a:xfrm>
                    <a:off x="4646" y="608"/>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66" name="AutoShape 40"/>
                  <p:cNvSpPr>
                    <a:spLocks noChangeArrowheads="1"/>
                  </p:cNvSpPr>
                  <p:nvPr/>
                </p:nvSpPr>
                <p:spPr bwMode="auto">
                  <a:xfrm>
                    <a:off x="4864" y="608"/>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67" name="AutoShape 41"/>
                  <p:cNvSpPr>
                    <a:spLocks noChangeArrowheads="1"/>
                  </p:cNvSpPr>
                  <p:nvPr/>
                </p:nvSpPr>
                <p:spPr bwMode="auto">
                  <a:xfrm>
                    <a:off x="5084" y="612"/>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grpSp>
            <p:sp>
              <p:nvSpPr>
                <p:cNvPr id="26656" name="Line 42"/>
                <p:cNvSpPr>
                  <a:spLocks noChangeShapeType="1"/>
                </p:cNvSpPr>
                <p:nvPr/>
              </p:nvSpPr>
              <p:spPr bwMode="auto">
                <a:xfrm flipH="1" flipV="1">
                  <a:off x="960" y="1104"/>
                  <a:ext cx="3704" cy="1117"/>
                </a:xfrm>
                <a:prstGeom prst="line">
                  <a:avLst/>
                </a:prstGeom>
                <a:noFill/>
                <a:ln w="57150">
                  <a:solidFill>
                    <a:srgbClr val="F89216"/>
                  </a:solidFill>
                  <a:round/>
                  <a:headEnd type="triangle" w="med" len="med"/>
                  <a:tailEnd/>
                </a:ln>
              </p:spPr>
              <p:txBody>
                <a:bodyPr wrap="none" anchor="ctr">
                  <a:prstTxWarp prst="textNoShape">
                    <a:avLst/>
                  </a:prstTxWarp>
                </a:bodyPr>
                <a:lstStyle/>
                <a:p>
                  <a:endParaRPr lang="en-US"/>
                </a:p>
              </p:txBody>
            </p:sp>
            <p:sp>
              <p:nvSpPr>
                <p:cNvPr id="26657" name="Line 43"/>
                <p:cNvSpPr>
                  <a:spLocks noChangeShapeType="1"/>
                </p:cNvSpPr>
                <p:nvPr/>
              </p:nvSpPr>
              <p:spPr bwMode="auto">
                <a:xfrm flipV="1">
                  <a:off x="4916" y="1640"/>
                  <a:ext cx="0" cy="1304"/>
                </a:xfrm>
                <a:prstGeom prst="line">
                  <a:avLst/>
                </a:prstGeom>
                <a:noFill/>
                <a:ln w="57150">
                  <a:solidFill>
                    <a:srgbClr val="FF9900"/>
                  </a:solidFill>
                  <a:round/>
                  <a:headEnd/>
                  <a:tailEnd/>
                </a:ln>
              </p:spPr>
              <p:txBody>
                <a:bodyPr wrap="none" anchor="ctr">
                  <a:prstTxWarp prst="textNoShape">
                    <a:avLst/>
                  </a:prstTxWarp>
                </a:bodyPr>
                <a:lstStyle/>
                <a:p>
                  <a:endParaRPr lang="en-US"/>
                </a:p>
              </p:txBody>
            </p:sp>
            <p:sp>
              <p:nvSpPr>
                <p:cNvPr id="26658" name="Line 44"/>
                <p:cNvSpPr>
                  <a:spLocks noChangeShapeType="1"/>
                </p:cNvSpPr>
                <p:nvPr/>
              </p:nvSpPr>
              <p:spPr bwMode="auto">
                <a:xfrm>
                  <a:off x="5036" y="1672"/>
                  <a:ext cx="0" cy="256"/>
                </a:xfrm>
                <a:prstGeom prst="line">
                  <a:avLst/>
                </a:prstGeom>
                <a:noFill/>
                <a:ln w="28575">
                  <a:solidFill>
                    <a:srgbClr val="FF9900"/>
                  </a:solidFill>
                  <a:round/>
                  <a:headEnd/>
                  <a:tailEnd/>
                </a:ln>
              </p:spPr>
              <p:txBody>
                <a:bodyPr wrap="none" anchor="ctr">
                  <a:prstTxWarp prst="textNoShape">
                    <a:avLst/>
                  </a:prstTxWarp>
                </a:bodyPr>
                <a:lstStyle/>
                <a:p>
                  <a:endParaRPr lang="en-US"/>
                </a:p>
              </p:txBody>
            </p:sp>
            <p:sp>
              <p:nvSpPr>
                <p:cNvPr id="26659" name="Line 45"/>
                <p:cNvSpPr>
                  <a:spLocks noChangeShapeType="1"/>
                </p:cNvSpPr>
                <p:nvPr/>
              </p:nvSpPr>
              <p:spPr bwMode="auto">
                <a:xfrm>
                  <a:off x="5132" y="1920"/>
                  <a:ext cx="0" cy="320"/>
                </a:xfrm>
                <a:prstGeom prst="line">
                  <a:avLst/>
                </a:prstGeom>
                <a:noFill/>
                <a:ln w="28575">
                  <a:solidFill>
                    <a:srgbClr val="FF9900"/>
                  </a:solidFill>
                  <a:round/>
                  <a:headEnd/>
                  <a:tailEnd/>
                </a:ln>
              </p:spPr>
              <p:txBody>
                <a:bodyPr wrap="none" anchor="ctr">
                  <a:prstTxWarp prst="textNoShape">
                    <a:avLst/>
                  </a:prstTxWarp>
                </a:bodyPr>
                <a:lstStyle/>
                <a:p>
                  <a:endParaRPr lang="en-US"/>
                </a:p>
              </p:txBody>
            </p:sp>
            <p:sp>
              <p:nvSpPr>
                <p:cNvPr id="26660" name="Line 46"/>
                <p:cNvSpPr>
                  <a:spLocks noChangeShapeType="1"/>
                </p:cNvSpPr>
                <p:nvPr/>
              </p:nvSpPr>
              <p:spPr bwMode="auto">
                <a:xfrm>
                  <a:off x="5228" y="2208"/>
                  <a:ext cx="0" cy="320"/>
                </a:xfrm>
                <a:prstGeom prst="line">
                  <a:avLst/>
                </a:prstGeom>
                <a:noFill/>
                <a:ln w="28575">
                  <a:solidFill>
                    <a:srgbClr val="FF9900"/>
                  </a:solidFill>
                  <a:round/>
                  <a:headEnd/>
                  <a:tailEnd/>
                </a:ln>
              </p:spPr>
              <p:txBody>
                <a:bodyPr wrap="none" anchor="ctr">
                  <a:prstTxWarp prst="textNoShape">
                    <a:avLst/>
                  </a:prstTxWarp>
                </a:bodyPr>
                <a:lstStyle/>
                <a:p>
                  <a:endParaRPr lang="en-US"/>
                </a:p>
              </p:txBody>
            </p:sp>
            <p:sp>
              <p:nvSpPr>
                <p:cNvPr id="26661" name="Line 47"/>
                <p:cNvSpPr>
                  <a:spLocks noChangeShapeType="1"/>
                </p:cNvSpPr>
                <p:nvPr/>
              </p:nvSpPr>
              <p:spPr bwMode="auto">
                <a:xfrm>
                  <a:off x="5340" y="2472"/>
                  <a:ext cx="0" cy="320"/>
                </a:xfrm>
                <a:prstGeom prst="line">
                  <a:avLst/>
                </a:prstGeom>
                <a:noFill/>
                <a:ln w="28575">
                  <a:solidFill>
                    <a:srgbClr val="FF9900"/>
                  </a:solidFill>
                  <a:round/>
                  <a:headEnd/>
                  <a:tailEnd/>
                </a:ln>
              </p:spPr>
              <p:txBody>
                <a:bodyPr wrap="none" anchor="ctr">
                  <a:prstTxWarp prst="textNoShape">
                    <a:avLst/>
                  </a:prstTxWarp>
                </a:bodyPr>
                <a:lstStyle/>
                <a:p>
                  <a:endParaRPr lang="en-US"/>
                </a:p>
              </p:txBody>
            </p:sp>
            <p:sp>
              <p:nvSpPr>
                <p:cNvPr id="26662" name="Line 48"/>
                <p:cNvSpPr>
                  <a:spLocks noChangeShapeType="1"/>
                </p:cNvSpPr>
                <p:nvPr/>
              </p:nvSpPr>
              <p:spPr bwMode="auto">
                <a:xfrm>
                  <a:off x="5452" y="2616"/>
                  <a:ext cx="0" cy="320"/>
                </a:xfrm>
                <a:prstGeom prst="line">
                  <a:avLst/>
                </a:prstGeom>
                <a:noFill/>
                <a:ln w="28575">
                  <a:solidFill>
                    <a:srgbClr val="FF9900"/>
                  </a:solidFill>
                  <a:round/>
                  <a:headEnd/>
                  <a:tailEnd type="triangle" w="med" len="med"/>
                </a:ln>
              </p:spPr>
              <p:txBody>
                <a:bodyPr wrap="none" anchor="ctr">
                  <a:prstTxWarp prst="textNoShape">
                    <a:avLst/>
                  </a:prstTxWarp>
                </a:bodyPr>
                <a:lstStyle/>
                <a:p>
                  <a:endParaRPr lang="en-US"/>
                </a:p>
              </p:txBody>
            </p:sp>
            <p:sp>
              <p:nvSpPr>
                <p:cNvPr id="26663" name="Text Box 49"/>
                <p:cNvSpPr txBox="1">
                  <a:spLocks noChangeArrowheads="1"/>
                </p:cNvSpPr>
                <p:nvPr/>
              </p:nvSpPr>
              <p:spPr bwMode="auto">
                <a:xfrm>
                  <a:off x="3968" y="1657"/>
                  <a:ext cx="892" cy="1258"/>
                </a:xfrm>
                <a:prstGeom prst="rect">
                  <a:avLst/>
                </a:prstGeom>
                <a:noFill/>
                <a:ln w="9525">
                  <a:noFill/>
                  <a:miter lim="800000"/>
                  <a:headEnd/>
                  <a:tailEnd/>
                </a:ln>
              </p:spPr>
              <p:txBody>
                <a:bodyPr anchor="ctr">
                  <a:prstTxWarp prst="textNoShape">
                    <a:avLst/>
                  </a:prstTxWarp>
                  <a:spAutoFit/>
                </a:bodyPr>
                <a:lstStyle/>
                <a:p>
                  <a:pPr algn="r"/>
                  <a:r>
                    <a:rPr lang="en-US" sz="1400" b="1" baseline="0">
                      <a:solidFill>
                        <a:schemeClr val="bg1"/>
                      </a:solidFill>
                    </a:rPr>
                    <a:t>HIGH</a:t>
                  </a: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r>
                    <a:rPr lang="en-US" sz="1400" b="1" baseline="0">
                      <a:solidFill>
                        <a:schemeClr val="bg1"/>
                      </a:solidFill>
                    </a:rPr>
                    <a:t>SUBTIDAL</a:t>
                  </a:r>
                  <a:endParaRPr lang="en-US" sz="1400" baseline="0">
                    <a:solidFill>
                      <a:schemeClr val="bg1"/>
                    </a:solidFill>
                    <a:latin typeface="Times" pitchFamily="-65" charset="0"/>
                  </a:endParaRPr>
                </a:p>
              </p:txBody>
            </p:sp>
          </p:grpSp>
        </p:grpSp>
        <p:sp>
          <p:nvSpPr>
            <p:cNvPr id="26640" name="Text Box 65"/>
            <p:cNvSpPr txBox="1">
              <a:spLocks noChangeArrowheads="1"/>
            </p:cNvSpPr>
            <p:nvPr/>
          </p:nvSpPr>
          <p:spPr bwMode="auto">
            <a:xfrm>
              <a:off x="1411288" y="2141538"/>
              <a:ext cx="354012" cy="457200"/>
            </a:xfrm>
            <a:prstGeom prst="rect">
              <a:avLst/>
            </a:prstGeom>
            <a:noFill/>
            <a:ln w="9525">
              <a:noFill/>
              <a:miter lim="800000"/>
              <a:headEnd/>
              <a:tailEnd/>
            </a:ln>
          </p:spPr>
          <p:txBody>
            <a:bodyPr wrap="none" anchor="ctr">
              <a:prstTxWarp prst="textNoShape">
                <a:avLst/>
              </a:prstTxWarp>
              <a:spAutoFit/>
            </a:bodyPr>
            <a:lstStyle/>
            <a:p>
              <a:pPr algn="ctr"/>
              <a:r>
                <a:rPr lang="en-US" b="1" baseline="0" dirty="0">
                  <a:solidFill>
                    <a:srgbClr val="FF9900"/>
                  </a:solidFill>
                </a:rPr>
                <a:t>7</a:t>
              </a:r>
              <a:endParaRPr lang="en-US" sz="2000" baseline="0" dirty="0">
                <a:latin typeface="Arial Black" pitchFamily="-65" charset="0"/>
              </a:endParaRPr>
            </a:p>
          </p:txBody>
        </p:sp>
      </p:grpSp>
      <p:grpSp>
        <p:nvGrpSpPr>
          <p:cNvPr id="74" name="Group 73"/>
          <p:cNvGrpSpPr/>
          <p:nvPr/>
        </p:nvGrpSpPr>
        <p:grpSpPr>
          <a:xfrm>
            <a:off x="2000780" y="2060695"/>
            <a:ext cx="7137400" cy="4437062"/>
            <a:chOff x="2006600" y="2439988"/>
            <a:chExt cx="7137400" cy="4437062"/>
          </a:xfrm>
        </p:grpSpPr>
        <p:sp>
          <p:nvSpPr>
            <p:cNvPr id="26629" name="Freeform 5"/>
            <p:cNvSpPr>
              <a:spLocks/>
            </p:cNvSpPr>
            <p:nvPr/>
          </p:nvSpPr>
          <p:spPr bwMode="auto">
            <a:xfrm>
              <a:off x="2006600" y="2439988"/>
              <a:ext cx="1736725" cy="1603375"/>
            </a:xfrm>
            <a:custGeom>
              <a:avLst/>
              <a:gdLst>
                <a:gd name="T0" fmla="*/ 2147483647 w 1302"/>
                <a:gd name="T1" fmla="*/ 2147483647 h 1124"/>
                <a:gd name="T2" fmla="*/ 2147483647 w 1302"/>
                <a:gd name="T3" fmla="*/ 2147483647 h 1124"/>
                <a:gd name="T4" fmla="*/ 2147483647 w 1302"/>
                <a:gd name="T5" fmla="*/ 2147483647 h 1124"/>
                <a:gd name="T6" fmla="*/ 2147483647 w 1302"/>
                <a:gd name="T7" fmla="*/ 2147483647 h 1124"/>
                <a:gd name="T8" fmla="*/ 2147483647 w 1302"/>
                <a:gd name="T9" fmla="*/ 2147483647 h 1124"/>
                <a:gd name="T10" fmla="*/ 2147483647 w 1302"/>
                <a:gd name="T11" fmla="*/ 2147483647 h 1124"/>
                <a:gd name="T12" fmla="*/ 2147483647 w 1302"/>
                <a:gd name="T13" fmla="*/ 2147483647 h 1124"/>
                <a:gd name="T14" fmla="*/ 2147483647 w 1302"/>
                <a:gd name="T15" fmla="*/ 2147483647 h 1124"/>
                <a:gd name="T16" fmla="*/ 2147483647 w 1302"/>
                <a:gd name="T17" fmla="*/ 2147483647 h 1124"/>
                <a:gd name="T18" fmla="*/ 2147483647 w 1302"/>
                <a:gd name="T19" fmla="*/ 2147483647 h 1124"/>
                <a:gd name="T20" fmla="*/ 2147483647 w 1302"/>
                <a:gd name="T21" fmla="*/ 2147483647 h 1124"/>
                <a:gd name="T22" fmla="*/ 2147483647 w 1302"/>
                <a:gd name="T23" fmla="*/ 2147483647 h 1124"/>
                <a:gd name="T24" fmla="*/ 2147483647 w 1302"/>
                <a:gd name="T25" fmla="*/ 2147483647 h 1124"/>
                <a:gd name="T26" fmla="*/ 2147483647 w 1302"/>
                <a:gd name="T27" fmla="*/ 2147483647 h 1124"/>
                <a:gd name="T28" fmla="*/ 2147483647 w 1302"/>
                <a:gd name="T29" fmla="*/ 2147483647 h 1124"/>
                <a:gd name="T30" fmla="*/ 2147483647 w 1302"/>
                <a:gd name="T31" fmla="*/ 2147483647 h 1124"/>
                <a:gd name="T32" fmla="*/ 2147483647 w 1302"/>
                <a:gd name="T33" fmla="*/ 2147483647 h 1124"/>
                <a:gd name="T34" fmla="*/ 2147483647 w 1302"/>
                <a:gd name="T35" fmla="*/ 2147483647 h 1124"/>
                <a:gd name="T36" fmla="*/ 2147483647 w 1302"/>
                <a:gd name="T37" fmla="*/ 2147483647 h 1124"/>
                <a:gd name="T38" fmla="*/ 2147483647 w 1302"/>
                <a:gd name="T39" fmla="*/ 2147483647 h 1124"/>
                <a:gd name="T40" fmla="*/ 2147483647 w 1302"/>
                <a:gd name="T41" fmla="*/ 2147483647 h 1124"/>
                <a:gd name="T42" fmla="*/ 2147483647 w 1302"/>
                <a:gd name="T43" fmla="*/ 2147483647 h 1124"/>
                <a:gd name="T44" fmla="*/ 2147483647 w 1302"/>
                <a:gd name="T45" fmla="*/ 2147483647 h 1124"/>
                <a:gd name="T46" fmla="*/ 2147483647 w 1302"/>
                <a:gd name="T47" fmla="*/ 2147483647 h 1124"/>
                <a:gd name="T48" fmla="*/ 2147483647 w 1302"/>
                <a:gd name="T49" fmla="*/ 2147483647 h 1124"/>
                <a:gd name="T50" fmla="*/ 2147483647 w 1302"/>
                <a:gd name="T51" fmla="*/ 2147483647 h 1124"/>
                <a:gd name="T52" fmla="*/ 2147483647 w 1302"/>
                <a:gd name="T53" fmla="*/ 2147483647 h 1124"/>
                <a:gd name="T54" fmla="*/ 2147483647 w 1302"/>
                <a:gd name="T55" fmla="*/ 2147483647 h 1124"/>
                <a:gd name="T56" fmla="*/ 2147483647 w 1302"/>
                <a:gd name="T57" fmla="*/ 2147483647 h 1124"/>
                <a:gd name="T58" fmla="*/ 2147483647 w 1302"/>
                <a:gd name="T59" fmla="*/ 2147483647 h 1124"/>
                <a:gd name="T60" fmla="*/ 2147483647 w 1302"/>
                <a:gd name="T61" fmla="*/ 2147483647 h 1124"/>
                <a:gd name="T62" fmla="*/ 2147483647 w 1302"/>
                <a:gd name="T63" fmla="*/ 2147483647 h 1124"/>
                <a:gd name="T64" fmla="*/ 2147483647 w 1302"/>
                <a:gd name="T65" fmla="*/ 2147483647 h 1124"/>
                <a:gd name="T66" fmla="*/ 2147483647 w 1302"/>
                <a:gd name="T67" fmla="*/ 2147483647 h 1124"/>
                <a:gd name="T68" fmla="*/ 2147483647 w 1302"/>
                <a:gd name="T69" fmla="*/ 2147483647 h 1124"/>
                <a:gd name="T70" fmla="*/ 2147483647 w 1302"/>
                <a:gd name="T71" fmla="*/ 2147483647 h 1124"/>
                <a:gd name="T72" fmla="*/ 2147483647 w 1302"/>
                <a:gd name="T73" fmla="*/ 2147483647 h 1124"/>
                <a:gd name="T74" fmla="*/ 2147483647 w 1302"/>
                <a:gd name="T75" fmla="*/ 2147483647 h 1124"/>
                <a:gd name="T76" fmla="*/ 0 w 1302"/>
                <a:gd name="T77" fmla="*/ 0 h 11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02"/>
                <a:gd name="T118" fmla="*/ 0 h 1124"/>
                <a:gd name="T119" fmla="*/ 1302 w 1302"/>
                <a:gd name="T120" fmla="*/ 1124 h 11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02" h="1124">
                  <a:moveTo>
                    <a:pt x="1148" y="1124"/>
                  </a:moveTo>
                  <a:cubicBezTo>
                    <a:pt x="1151" y="1083"/>
                    <a:pt x="1155" y="1042"/>
                    <a:pt x="1164" y="1012"/>
                  </a:cubicBezTo>
                  <a:cubicBezTo>
                    <a:pt x="1172" y="981"/>
                    <a:pt x="1185" y="962"/>
                    <a:pt x="1196" y="944"/>
                  </a:cubicBezTo>
                  <a:cubicBezTo>
                    <a:pt x="1206" y="925"/>
                    <a:pt x="1212" y="919"/>
                    <a:pt x="1228" y="900"/>
                  </a:cubicBezTo>
                  <a:cubicBezTo>
                    <a:pt x="1243" y="880"/>
                    <a:pt x="1281" y="849"/>
                    <a:pt x="1292" y="828"/>
                  </a:cubicBezTo>
                  <a:cubicBezTo>
                    <a:pt x="1302" y="806"/>
                    <a:pt x="1292" y="788"/>
                    <a:pt x="1292" y="768"/>
                  </a:cubicBezTo>
                  <a:cubicBezTo>
                    <a:pt x="1291" y="747"/>
                    <a:pt x="1293" y="722"/>
                    <a:pt x="1288" y="704"/>
                  </a:cubicBezTo>
                  <a:cubicBezTo>
                    <a:pt x="1282" y="685"/>
                    <a:pt x="1267" y="669"/>
                    <a:pt x="1256" y="656"/>
                  </a:cubicBezTo>
                  <a:cubicBezTo>
                    <a:pt x="1244" y="642"/>
                    <a:pt x="1229" y="622"/>
                    <a:pt x="1216" y="624"/>
                  </a:cubicBezTo>
                  <a:cubicBezTo>
                    <a:pt x="1202" y="625"/>
                    <a:pt x="1183" y="652"/>
                    <a:pt x="1176" y="664"/>
                  </a:cubicBezTo>
                  <a:cubicBezTo>
                    <a:pt x="1168" y="675"/>
                    <a:pt x="1180" y="694"/>
                    <a:pt x="1172" y="692"/>
                  </a:cubicBezTo>
                  <a:cubicBezTo>
                    <a:pt x="1163" y="689"/>
                    <a:pt x="1141" y="658"/>
                    <a:pt x="1124" y="648"/>
                  </a:cubicBezTo>
                  <a:cubicBezTo>
                    <a:pt x="1106" y="637"/>
                    <a:pt x="1084" y="636"/>
                    <a:pt x="1068" y="628"/>
                  </a:cubicBezTo>
                  <a:cubicBezTo>
                    <a:pt x="1052" y="619"/>
                    <a:pt x="1041" y="604"/>
                    <a:pt x="1028" y="596"/>
                  </a:cubicBezTo>
                  <a:cubicBezTo>
                    <a:pt x="1014" y="587"/>
                    <a:pt x="992" y="587"/>
                    <a:pt x="984" y="576"/>
                  </a:cubicBezTo>
                  <a:cubicBezTo>
                    <a:pt x="975" y="564"/>
                    <a:pt x="985" y="543"/>
                    <a:pt x="976" y="528"/>
                  </a:cubicBezTo>
                  <a:cubicBezTo>
                    <a:pt x="966" y="512"/>
                    <a:pt x="947" y="494"/>
                    <a:pt x="924" y="480"/>
                  </a:cubicBezTo>
                  <a:cubicBezTo>
                    <a:pt x="900" y="465"/>
                    <a:pt x="856" y="448"/>
                    <a:pt x="832" y="440"/>
                  </a:cubicBezTo>
                  <a:cubicBezTo>
                    <a:pt x="807" y="431"/>
                    <a:pt x="789" y="431"/>
                    <a:pt x="776" y="428"/>
                  </a:cubicBezTo>
                  <a:cubicBezTo>
                    <a:pt x="762" y="424"/>
                    <a:pt x="758" y="423"/>
                    <a:pt x="748" y="416"/>
                  </a:cubicBezTo>
                  <a:cubicBezTo>
                    <a:pt x="737" y="408"/>
                    <a:pt x="726" y="397"/>
                    <a:pt x="712" y="384"/>
                  </a:cubicBezTo>
                  <a:cubicBezTo>
                    <a:pt x="697" y="370"/>
                    <a:pt x="676" y="339"/>
                    <a:pt x="660" y="336"/>
                  </a:cubicBezTo>
                  <a:cubicBezTo>
                    <a:pt x="644" y="332"/>
                    <a:pt x="631" y="360"/>
                    <a:pt x="616" y="364"/>
                  </a:cubicBezTo>
                  <a:cubicBezTo>
                    <a:pt x="600" y="367"/>
                    <a:pt x="600" y="370"/>
                    <a:pt x="564" y="360"/>
                  </a:cubicBezTo>
                  <a:cubicBezTo>
                    <a:pt x="527" y="349"/>
                    <a:pt x="442" y="320"/>
                    <a:pt x="396" y="300"/>
                  </a:cubicBezTo>
                  <a:cubicBezTo>
                    <a:pt x="349" y="279"/>
                    <a:pt x="313" y="254"/>
                    <a:pt x="288" y="240"/>
                  </a:cubicBezTo>
                  <a:cubicBezTo>
                    <a:pt x="262" y="225"/>
                    <a:pt x="251" y="223"/>
                    <a:pt x="244" y="212"/>
                  </a:cubicBezTo>
                  <a:cubicBezTo>
                    <a:pt x="236" y="200"/>
                    <a:pt x="240" y="184"/>
                    <a:pt x="240" y="172"/>
                  </a:cubicBezTo>
                  <a:cubicBezTo>
                    <a:pt x="240" y="159"/>
                    <a:pt x="249" y="151"/>
                    <a:pt x="244" y="136"/>
                  </a:cubicBezTo>
                  <a:cubicBezTo>
                    <a:pt x="238" y="120"/>
                    <a:pt x="218" y="92"/>
                    <a:pt x="208" y="80"/>
                  </a:cubicBezTo>
                  <a:cubicBezTo>
                    <a:pt x="197" y="67"/>
                    <a:pt x="193" y="71"/>
                    <a:pt x="180" y="60"/>
                  </a:cubicBezTo>
                  <a:cubicBezTo>
                    <a:pt x="166" y="48"/>
                    <a:pt x="141" y="14"/>
                    <a:pt x="124" y="8"/>
                  </a:cubicBezTo>
                  <a:cubicBezTo>
                    <a:pt x="106" y="1"/>
                    <a:pt x="74" y="10"/>
                    <a:pt x="72" y="20"/>
                  </a:cubicBezTo>
                  <a:cubicBezTo>
                    <a:pt x="69" y="29"/>
                    <a:pt x="101" y="52"/>
                    <a:pt x="108" y="64"/>
                  </a:cubicBezTo>
                  <a:cubicBezTo>
                    <a:pt x="114" y="75"/>
                    <a:pt x="116" y="86"/>
                    <a:pt x="112" y="92"/>
                  </a:cubicBezTo>
                  <a:cubicBezTo>
                    <a:pt x="107" y="98"/>
                    <a:pt x="91" y="104"/>
                    <a:pt x="80" y="100"/>
                  </a:cubicBezTo>
                  <a:cubicBezTo>
                    <a:pt x="68" y="95"/>
                    <a:pt x="54" y="74"/>
                    <a:pt x="44" y="64"/>
                  </a:cubicBezTo>
                  <a:cubicBezTo>
                    <a:pt x="33" y="53"/>
                    <a:pt x="23" y="46"/>
                    <a:pt x="16" y="36"/>
                  </a:cubicBezTo>
                  <a:cubicBezTo>
                    <a:pt x="8" y="25"/>
                    <a:pt x="2" y="5"/>
                    <a:pt x="0" y="0"/>
                  </a:cubicBezTo>
                </a:path>
              </a:pathLst>
            </a:custGeom>
            <a:noFill/>
            <a:ln w="57150">
              <a:solidFill>
                <a:srgbClr val="FF0000"/>
              </a:solidFill>
              <a:round/>
              <a:headEnd/>
              <a:tailEnd/>
            </a:ln>
          </p:spPr>
          <p:txBody>
            <a:bodyPr wrap="none" anchor="ctr">
              <a:prstTxWarp prst="textNoShape">
                <a:avLst/>
              </a:prstTxWarp>
            </a:bodyPr>
            <a:lstStyle/>
            <a:p>
              <a:endParaRPr lang="en-US"/>
            </a:p>
          </p:txBody>
        </p:sp>
        <p:grpSp>
          <p:nvGrpSpPr>
            <p:cNvPr id="4" name="Group 22"/>
            <p:cNvGrpSpPr>
              <a:grpSpLocks/>
            </p:cNvGrpSpPr>
            <p:nvPr/>
          </p:nvGrpSpPr>
          <p:grpSpPr bwMode="auto">
            <a:xfrm>
              <a:off x="3784600" y="3659188"/>
              <a:ext cx="3846513" cy="3217862"/>
              <a:chOff x="2200" y="2075"/>
              <a:chExt cx="2883" cy="2255"/>
            </a:xfrm>
          </p:grpSpPr>
          <p:grpSp>
            <p:nvGrpSpPr>
              <p:cNvPr id="5" name="Group 23"/>
              <p:cNvGrpSpPr>
                <a:grpSpLocks/>
              </p:cNvGrpSpPr>
              <p:nvPr/>
            </p:nvGrpSpPr>
            <p:grpSpPr bwMode="auto">
              <a:xfrm>
                <a:off x="4257" y="4180"/>
                <a:ext cx="826" cy="50"/>
                <a:chOff x="4448" y="600"/>
                <a:chExt cx="860" cy="92"/>
              </a:xfrm>
            </p:grpSpPr>
            <p:sp>
              <p:nvSpPr>
                <p:cNvPr id="26677" name="AutoShape 24"/>
                <p:cNvSpPr>
                  <a:spLocks noChangeArrowheads="1"/>
                </p:cNvSpPr>
                <p:nvPr/>
              </p:nvSpPr>
              <p:spPr bwMode="auto">
                <a:xfrm>
                  <a:off x="4448" y="600"/>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78" name="AutoShape 25"/>
                <p:cNvSpPr>
                  <a:spLocks noChangeArrowheads="1"/>
                </p:cNvSpPr>
                <p:nvPr/>
              </p:nvSpPr>
              <p:spPr bwMode="auto">
                <a:xfrm>
                  <a:off x="4646" y="608"/>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79" name="AutoShape 26"/>
                <p:cNvSpPr>
                  <a:spLocks noChangeArrowheads="1"/>
                </p:cNvSpPr>
                <p:nvPr/>
              </p:nvSpPr>
              <p:spPr bwMode="auto">
                <a:xfrm>
                  <a:off x="4864" y="608"/>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80" name="AutoShape 27"/>
                <p:cNvSpPr>
                  <a:spLocks noChangeArrowheads="1"/>
                </p:cNvSpPr>
                <p:nvPr/>
              </p:nvSpPr>
              <p:spPr bwMode="auto">
                <a:xfrm>
                  <a:off x="5084" y="612"/>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grpSp>
          <p:sp>
            <p:nvSpPr>
              <p:cNvPr id="26669" name="Line 28"/>
              <p:cNvSpPr>
                <a:spLocks noChangeShapeType="1"/>
              </p:cNvSpPr>
              <p:nvPr/>
            </p:nvSpPr>
            <p:spPr bwMode="auto">
              <a:xfrm flipH="1" flipV="1">
                <a:off x="2200" y="2075"/>
                <a:ext cx="1793" cy="1515"/>
              </a:xfrm>
              <a:prstGeom prst="line">
                <a:avLst/>
              </a:prstGeom>
              <a:noFill/>
              <a:ln w="57150">
                <a:solidFill>
                  <a:srgbClr val="FF0000"/>
                </a:solidFill>
                <a:round/>
                <a:headEnd type="triangle" w="med" len="med"/>
                <a:tailEnd/>
              </a:ln>
            </p:spPr>
            <p:txBody>
              <a:bodyPr wrap="none" anchor="ctr">
                <a:prstTxWarp prst="textNoShape">
                  <a:avLst/>
                </a:prstTxWarp>
              </a:bodyPr>
              <a:lstStyle/>
              <a:p>
                <a:endParaRPr lang="en-US"/>
              </a:p>
            </p:txBody>
          </p:sp>
          <p:sp>
            <p:nvSpPr>
              <p:cNvPr id="26670" name="Line 29"/>
              <p:cNvSpPr>
                <a:spLocks noChangeShapeType="1"/>
              </p:cNvSpPr>
              <p:nvPr/>
            </p:nvSpPr>
            <p:spPr bwMode="auto">
              <a:xfrm flipV="1">
                <a:off x="4246" y="3026"/>
                <a:ext cx="0" cy="1304"/>
              </a:xfrm>
              <a:prstGeom prst="line">
                <a:avLst/>
              </a:prstGeom>
              <a:noFill/>
              <a:ln w="57150">
                <a:solidFill>
                  <a:srgbClr val="FF0000"/>
                </a:solidFill>
                <a:round/>
                <a:headEnd/>
                <a:tailEnd/>
              </a:ln>
            </p:spPr>
            <p:txBody>
              <a:bodyPr wrap="none" anchor="ctr">
                <a:prstTxWarp prst="textNoShape">
                  <a:avLst/>
                </a:prstTxWarp>
              </a:bodyPr>
              <a:lstStyle/>
              <a:p>
                <a:endParaRPr lang="en-US"/>
              </a:p>
            </p:txBody>
          </p:sp>
          <p:sp>
            <p:nvSpPr>
              <p:cNvPr id="26671" name="Line 30"/>
              <p:cNvSpPr>
                <a:spLocks noChangeShapeType="1"/>
              </p:cNvSpPr>
              <p:nvPr/>
            </p:nvSpPr>
            <p:spPr bwMode="auto">
              <a:xfrm>
                <a:off x="4366" y="3186"/>
                <a:ext cx="0" cy="33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26672" name="Line 31"/>
              <p:cNvSpPr>
                <a:spLocks noChangeShapeType="1"/>
              </p:cNvSpPr>
              <p:nvPr/>
            </p:nvSpPr>
            <p:spPr bwMode="auto">
              <a:xfrm>
                <a:off x="4470" y="3306"/>
                <a:ext cx="0" cy="16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26673" name="Line 32"/>
              <p:cNvSpPr>
                <a:spLocks noChangeShapeType="1"/>
              </p:cNvSpPr>
              <p:nvPr/>
            </p:nvSpPr>
            <p:spPr bwMode="auto">
              <a:xfrm>
                <a:off x="4574" y="3426"/>
                <a:ext cx="0" cy="192"/>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26674" name="Line 33"/>
              <p:cNvSpPr>
                <a:spLocks noChangeShapeType="1"/>
              </p:cNvSpPr>
              <p:nvPr/>
            </p:nvSpPr>
            <p:spPr bwMode="auto">
              <a:xfrm>
                <a:off x="4678" y="3674"/>
                <a:ext cx="0" cy="408"/>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26675" name="Line 34"/>
              <p:cNvSpPr>
                <a:spLocks noChangeShapeType="1"/>
              </p:cNvSpPr>
              <p:nvPr/>
            </p:nvSpPr>
            <p:spPr bwMode="auto">
              <a:xfrm>
                <a:off x="4782" y="4002"/>
                <a:ext cx="0" cy="32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26676" name="Text Box 35"/>
              <p:cNvSpPr txBox="1">
                <a:spLocks noChangeArrowheads="1"/>
              </p:cNvSpPr>
              <p:nvPr/>
            </p:nvSpPr>
            <p:spPr bwMode="auto">
              <a:xfrm>
                <a:off x="3346" y="3047"/>
                <a:ext cx="895" cy="1257"/>
              </a:xfrm>
              <a:prstGeom prst="rect">
                <a:avLst/>
              </a:prstGeom>
              <a:noFill/>
              <a:ln w="9525">
                <a:noFill/>
                <a:miter lim="800000"/>
                <a:headEnd/>
                <a:tailEnd/>
              </a:ln>
            </p:spPr>
            <p:txBody>
              <a:bodyPr anchor="ctr">
                <a:prstTxWarp prst="textNoShape">
                  <a:avLst/>
                </a:prstTxWarp>
                <a:spAutoFit/>
              </a:bodyPr>
              <a:lstStyle/>
              <a:p>
                <a:pPr algn="r"/>
                <a:r>
                  <a:rPr lang="en-US" sz="1400" b="1" baseline="0">
                    <a:solidFill>
                      <a:schemeClr val="bg1"/>
                    </a:solidFill>
                  </a:rPr>
                  <a:t>HIGH</a:t>
                </a: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r>
                  <a:rPr lang="en-US" sz="1400" b="1" baseline="0">
                    <a:solidFill>
                      <a:schemeClr val="bg1"/>
                    </a:solidFill>
                  </a:rPr>
                  <a:t>SUBTIDAL</a:t>
                </a:r>
                <a:endParaRPr lang="en-US" sz="1400" baseline="0">
                  <a:solidFill>
                    <a:schemeClr val="bg1"/>
                  </a:solidFill>
                  <a:latin typeface="Times" pitchFamily="-65" charset="0"/>
                </a:endParaRPr>
              </a:p>
            </p:txBody>
          </p:sp>
        </p:grpSp>
        <p:sp>
          <p:nvSpPr>
            <p:cNvPr id="26639" name="Text Box 64"/>
            <p:cNvSpPr txBox="1">
              <a:spLocks noChangeArrowheads="1"/>
            </p:cNvSpPr>
            <p:nvPr/>
          </p:nvSpPr>
          <p:spPr bwMode="auto">
            <a:xfrm>
              <a:off x="2562225" y="3100388"/>
              <a:ext cx="523875" cy="457200"/>
            </a:xfrm>
            <a:prstGeom prst="rect">
              <a:avLst/>
            </a:prstGeom>
            <a:noFill/>
            <a:ln w="9525">
              <a:noFill/>
              <a:miter lim="800000"/>
              <a:headEnd/>
              <a:tailEnd/>
            </a:ln>
          </p:spPr>
          <p:txBody>
            <a:bodyPr wrap="none" anchor="ctr">
              <a:prstTxWarp prst="textNoShape">
                <a:avLst/>
              </a:prstTxWarp>
              <a:spAutoFit/>
            </a:bodyPr>
            <a:lstStyle/>
            <a:p>
              <a:pPr algn="ctr"/>
              <a:r>
                <a:rPr lang="en-US" b="1" baseline="0" dirty="0">
                  <a:solidFill>
                    <a:srgbClr val="FF0000"/>
                  </a:solidFill>
                </a:rPr>
                <a:t>24</a:t>
              </a:r>
              <a:endParaRPr lang="en-US" sz="2000" baseline="0" dirty="0">
                <a:latin typeface="Arial Black" pitchFamily="-65" charset="0"/>
              </a:endParaRPr>
            </a:p>
          </p:txBody>
        </p:sp>
        <p:pic>
          <p:nvPicPr>
            <p:cNvPr id="26642" name="Picture 6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5200" y="5129213"/>
              <a:ext cx="1828800" cy="1246187"/>
            </a:xfrm>
            <a:prstGeom prst="rect">
              <a:avLst/>
            </a:prstGeom>
            <a:noFill/>
            <a:ln w="9525">
              <a:noFill/>
              <a:miter lim="800000"/>
              <a:headEnd/>
              <a:tailEnd/>
            </a:ln>
          </p:spPr>
        </p:pic>
      </p:grpSp>
      <p:grpSp>
        <p:nvGrpSpPr>
          <p:cNvPr id="76" name="Group 75"/>
          <p:cNvGrpSpPr/>
          <p:nvPr/>
        </p:nvGrpSpPr>
        <p:grpSpPr>
          <a:xfrm>
            <a:off x="-5820" y="3692645"/>
            <a:ext cx="3968750" cy="2289175"/>
            <a:chOff x="0" y="4071938"/>
            <a:chExt cx="3968750" cy="2289175"/>
          </a:xfrm>
        </p:grpSpPr>
        <p:sp>
          <p:nvSpPr>
            <p:cNvPr id="26631" name="Freeform 7"/>
            <p:cNvSpPr>
              <a:spLocks/>
            </p:cNvSpPr>
            <p:nvPr/>
          </p:nvSpPr>
          <p:spPr bwMode="auto">
            <a:xfrm>
              <a:off x="3495675" y="4071938"/>
              <a:ext cx="473075" cy="1946275"/>
            </a:xfrm>
            <a:custGeom>
              <a:avLst/>
              <a:gdLst>
                <a:gd name="T0" fmla="*/ 0 w 354"/>
                <a:gd name="T1" fmla="*/ 2147483647 h 1364"/>
                <a:gd name="T2" fmla="*/ 2147483647 w 354"/>
                <a:gd name="T3" fmla="*/ 2147483647 h 1364"/>
                <a:gd name="T4" fmla="*/ 2147483647 w 354"/>
                <a:gd name="T5" fmla="*/ 2147483647 h 1364"/>
                <a:gd name="T6" fmla="*/ 2147483647 w 354"/>
                <a:gd name="T7" fmla="*/ 2147483647 h 1364"/>
                <a:gd name="T8" fmla="*/ 2147483647 w 354"/>
                <a:gd name="T9" fmla="*/ 2147483647 h 1364"/>
                <a:gd name="T10" fmla="*/ 2147483647 w 354"/>
                <a:gd name="T11" fmla="*/ 2147483647 h 1364"/>
                <a:gd name="T12" fmla="*/ 2147483647 w 354"/>
                <a:gd name="T13" fmla="*/ 2147483647 h 1364"/>
                <a:gd name="T14" fmla="*/ 2147483647 w 354"/>
                <a:gd name="T15" fmla="*/ 2147483647 h 1364"/>
                <a:gd name="T16" fmla="*/ 2147483647 w 354"/>
                <a:gd name="T17" fmla="*/ 2147483647 h 1364"/>
                <a:gd name="T18" fmla="*/ 2147483647 w 354"/>
                <a:gd name="T19" fmla="*/ 2147483647 h 1364"/>
                <a:gd name="T20" fmla="*/ 2147483647 w 354"/>
                <a:gd name="T21" fmla="*/ 2147483647 h 1364"/>
                <a:gd name="T22" fmla="*/ 2147483647 w 354"/>
                <a:gd name="T23" fmla="*/ 2147483647 h 1364"/>
                <a:gd name="T24" fmla="*/ 2147483647 w 354"/>
                <a:gd name="T25" fmla="*/ 2147483647 h 1364"/>
                <a:gd name="T26" fmla="*/ 2147483647 w 354"/>
                <a:gd name="T27" fmla="*/ 2147483647 h 1364"/>
                <a:gd name="T28" fmla="*/ 2147483647 w 354"/>
                <a:gd name="T29" fmla="*/ 2147483647 h 1364"/>
                <a:gd name="T30" fmla="*/ 2147483647 w 354"/>
                <a:gd name="T31" fmla="*/ 2147483647 h 1364"/>
                <a:gd name="T32" fmla="*/ 2147483647 w 354"/>
                <a:gd name="T33" fmla="*/ 2147483647 h 1364"/>
                <a:gd name="T34" fmla="*/ 2147483647 w 354"/>
                <a:gd name="T35" fmla="*/ 2147483647 h 1364"/>
                <a:gd name="T36" fmla="*/ 2147483647 w 354"/>
                <a:gd name="T37" fmla="*/ 2147483647 h 1364"/>
                <a:gd name="T38" fmla="*/ 2147483647 w 354"/>
                <a:gd name="T39" fmla="*/ 2147483647 h 1364"/>
                <a:gd name="T40" fmla="*/ 2147483647 w 354"/>
                <a:gd name="T41" fmla="*/ 2147483647 h 1364"/>
                <a:gd name="T42" fmla="*/ 2147483647 w 354"/>
                <a:gd name="T43" fmla="*/ 2147483647 h 1364"/>
                <a:gd name="T44" fmla="*/ 2147483647 w 354"/>
                <a:gd name="T45" fmla="*/ 0 h 13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4"/>
                <a:gd name="T70" fmla="*/ 0 h 1364"/>
                <a:gd name="T71" fmla="*/ 354 w 354"/>
                <a:gd name="T72" fmla="*/ 1364 h 13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4" h="1364">
                  <a:moveTo>
                    <a:pt x="0" y="1364"/>
                  </a:moveTo>
                  <a:cubicBezTo>
                    <a:pt x="22" y="1331"/>
                    <a:pt x="45" y="1299"/>
                    <a:pt x="68" y="1264"/>
                  </a:cubicBezTo>
                  <a:cubicBezTo>
                    <a:pt x="90" y="1228"/>
                    <a:pt x="114" y="1186"/>
                    <a:pt x="136" y="1148"/>
                  </a:cubicBezTo>
                  <a:cubicBezTo>
                    <a:pt x="158" y="1110"/>
                    <a:pt x="186" y="1067"/>
                    <a:pt x="200" y="1036"/>
                  </a:cubicBezTo>
                  <a:cubicBezTo>
                    <a:pt x="213" y="1004"/>
                    <a:pt x="209" y="982"/>
                    <a:pt x="216" y="960"/>
                  </a:cubicBezTo>
                  <a:cubicBezTo>
                    <a:pt x="222" y="937"/>
                    <a:pt x="228" y="930"/>
                    <a:pt x="240" y="904"/>
                  </a:cubicBezTo>
                  <a:cubicBezTo>
                    <a:pt x="251" y="877"/>
                    <a:pt x="275" y="833"/>
                    <a:pt x="288" y="800"/>
                  </a:cubicBezTo>
                  <a:cubicBezTo>
                    <a:pt x="300" y="766"/>
                    <a:pt x="307" y="728"/>
                    <a:pt x="316" y="704"/>
                  </a:cubicBezTo>
                  <a:cubicBezTo>
                    <a:pt x="324" y="679"/>
                    <a:pt x="334" y="671"/>
                    <a:pt x="340" y="652"/>
                  </a:cubicBezTo>
                  <a:cubicBezTo>
                    <a:pt x="345" y="632"/>
                    <a:pt x="350" y="608"/>
                    <a:pt x="352" y="588"/>
                  </a:cubicBezTo>
                  <a:cubicBezTo>
                    <a:pt x="354" y="567"/>
                    <a:pt x="354" y="545"/>
                    <a:pt x="352" y="528"/>
                  </a:cubicBezTo>
                  <a:cubicBezTo>
                    <a:pt x="350" y="510"/>
                    <a:pt x="351" y="499"/>
                    <a:pt x="340" y="484"/>
                  </a:cubicBezTo>
                  <a:cubicBezTo>
                    <a:pt x="328" y="468"/>
                    <a:pt x="299" y="447"/>
                    <a:pt x="284" y="436"/>
                  </a:cubicBezTo>
                  <a:cubicBezTo>
                    <a:pt x="268" y="424"/>
                    <a:pt x="257" y="421"/>
                    <a:pt x="244" y="412"/>
                  </a:cubicBezTo>
                  <a:cubicBezTo>
                    <a:pt x="230" y="402"/>
                    <a:pt x="213" y="390"/>
                    <a:pt x="204" y="380"/>
                  </a:cubicBezTo>
                  <a:cubicBezTo>
                    <a:pt x="194" y="369"/>
                    <a:pt x="187" y="357"/>
                    <a:pt x="184" y="348"/>
                  </a:cubicBezTo>
                  <a:cubicBezTo>
                    <a:pt x="180" y="338"/>
                    <a:pt x="187" y="334"/>
                    <a:pt x="184" y="320"/>
                  </a:cubicBezTo>
                  <a:cubicBezTo>
                    <a:pt x="180" y="305"/>
                    <a:pt x="171" y="283"/>
                    <a:pt x="164" y="264"/>
                  </a:cubicBezTo>
                  <a:cubicBezTo>
                    <a:pt x="156" y="244"/>
                    <a:pt x="149" y="225"/>
                    <a:pt x="140" y="204"/>
                  </a:cubicBezTo>
                  <a:cubicBezTo>
                    <a:pt x="130" y="182"/>
                    <a:pt x="117" y="151"/>
                    <a:pt x="108" y="132"/>
                  </a:cubicBezTo>
                  <a:cubicBezTo>
                    <a:pt x="98" y="112"/>
                    <a:pt x="91" y="102"/>
                    <a:pt x="80" y="88"/>
                  </a:cubicBezTo>
                  <a:cubicBezTo>
                    <a:pt x="68" y="73"/>
                    <a:pt x="48" y="62"/>
                    <a:pt x="40" y="48"/>
                  </a:cubicBezTo>
                  <a:cubicBezTo>
                    <a:pt x="31" y="33"/>
                    <a:pt x="29" y="7"/>
                    <a:pt x="28" y="0"/>
                  </a:cubicBezTo>
                </a:path>
              </a:pathLst>
            </a:custGeom>
            <a:noFill/>
            <a:ln w="57150">
              <a:solidFill>
                <a:srgbClr val="00FFCC"/>
              </a:solidFill>
              <a:round/>
              <a:headEnd/>
              <a:tailEnd/>
            </a:ln>
          </p:spPr>
          <p:txBody>
            <a:bodyPr wrap="none" anchor="ctr">
              <a:prstTxWarp prst="textNoShape">
                <a:avLst/>
              </a:prstTxWarp>
            </a:bodyPr>
            <a:lstStyle/>
            <a:p>
              <a:endParaRPr lang="en-US"/>
            </a:p>
          </p:txBody>
        </p:sp>
        <p:grpSp>
          <p:nvGrpSpPr>
            <p:cNvPr id="75" name="Group 74"/>
            <p:cNvGrpSpPr/>
            <p:nvPr/>
          </p:nvGrpSpPr>
          <p:grpSpPr>
            <a:xfrm>
              <a:off x="0" y="4495800"/>
              <a:ext cx="3836988" cy="1865313"/>
              <a:chOff x="0" y="4495800"/>
              <a:chExt cx="3836988" cy="1865313"/>
            </a:xfrm>
          </p:grpSpPr>
          <p:grpSp>
            <p:nvGrpSpPr>
              <p:cNvPr id="2" name="Group 8"/>
              <p:cNvGrpSpPr>
                <a:grpSpLocks/>
              </p:cNvGrpSpPr>
              <p:nvPr/>
            </p:nvGrpSpPr>
            <p:grpSpPr bwMode="auto">
              <a:xfrm>
                <a:off x="1071563" y="4500563"/>
                <a:ext cx="2765425" cy="1860550"/>
                <a:chOff x="167" y="2664"/>
                <a:chExt cx="2073" cy="1304"/>
              </a:xfrm>
            </p:grpSpPr>
            <p:grpSp>
              <p:nvGrpSpPr>
                <p:cNvPr id="3" name="Group 9"/>
                <p:cNvGrpSpPr>
                  <a:grpSpLocks/>
                </p:cNvGrpSpPr>
                <p:nvPr/>
              </p:nvGrpSpPr>
              <p:grpSpPr bwMode="auto">
                <a:xfrm>
                  <a:off x="1072" y="3810"/>
                  <a:ext cx="826" cy="50"/>
                  <a:chOff x="4448" y="600"/>
                  <a:chExt cx="860" cy="92"/>
                </a:xfrm>
              </p:grpSpPr>
              <p:sp>
                <p:nvSpPr>
                  <p:cNvPr id="26690" name="AutoShape 10"/>
                  <p:cNvSpPr>
                    <a:spLocks noChangeArrowheads="1"/>
                  </p:cNvSpPr>
                  <p:nvPr/>
                </p:nvSpPr>
                <p:spPr bwMode="auto">
                  <a:xfrm>
                    <a:off x="4448" y="600"/>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91" name="AutoShape 11"/>
                  <p:cNvSpPr>
                    <a:spLocks noChangeArrowheads="1"/>
                  </p:cNvSpPr>
                  <p:nvPr/>
                </p:nvSpPr>
                <p:spPr bwMode="auto">
                  <a:xfrm>
                    <a:off x="4646" y="608"/>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92" name="AutoShape 12"/>
                  <p:cNvSpPr>
                    <a:spLocks noChangeArrowheads="1"/>
                  </p:cNvSpPr>
                  <p:nvPr/>
                </p:nvSpPr>
                <p:spPr bwMode="auto">
                  <a:xfrm>
                    <a:off x="4864" y="608"/>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93" name="AutoShape 13"/>
                  <p:cNvSpPr>
                    <a:spLocks noChangeArrowheads="1"/>
                  </p:cNvSpPr>
                  <p:nvPr/>
                </p:nvSpPr>
                <p:spPr bwMode="auto">
                  <a:xfrm>
                    <a:off x="5084" y="612"/>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grpSp>
            <p:sp>
              <p:nvSpPr>
                <p:cNvPr id="26682" name="Line 14"/>
                <p:cNvSpPr>
                  <a:spLocks noChangeShapeType="1"/>
                </p:cNvSpPr>
                <p:nvPr/>
              </p:nvSpPr>
              <p:spPr bwMode="auto">
                <a:xfrm flipH="1">
                  <a:off x="1696" y="2984"/>
                  <a:ext cx="544" cy="128"/>
                </a:xfrm>
                <a:prstGeom prst="line">
                  <a:avLst/>
                </a:prstGeom>
                <a:noFill/>
                <a:ln w="57150">
                  <a:solidFill>
                    <a:srgbClr val="00FFCC"/>
                  </a:solidFill>
                  <a:round/>
                  <a:headEnd/>
                  <a:tailEnd type="triangle" w="med" len="med"/>
                </a:ln>
              </p:spPr>
              <p:txBody>
                <a:bodyPr wrap="none" anchor="ctr">
                  <a:prstTxWarp prst="textNoShape">
                    <a:avLst/>
                  </a:prstTxWarp>
                </a:bodyPr>
                <a:lstStyle/>
                <a:p>
                  <a:endParaRPr lang="en-US"/>
                </a:p>
              </p:txBody>
            </p:sp>
            <p:sp>
              <p:nvSpPr>
                <p:cNvPr id="26683" name="Line 15"/>
                <p:cNvSpPr>
                  <a:spLocks noChangeShapeType="1"/>
                </p:cNvSpPr>
                <p:nvPr/>
              </p:nvSpPr>
              <p:spPr bwMode="auto">
                <a:xfrm flipV="1">
                  <a:off x="1072" y="2664"/>
                  <a:ext cx="0" cy="1304"/>
                </a:xfrm>
                <a:prstGeom prst="line">
                  <a:avLst/>
                </a:prstGeom>
                <a:noFill/>
                <a:ln w="57150">
                  <a:solidFill>
                    <a:srgbClr val="00FFCC"/>
                  </a:solidFill>
                  <a:round/>
                  <a:headEnd/>
                  <a:tailEnd/>
                </a:ln>
              </p:spPr>
              <p:txBody>
                <a:bodyPr wrap="none" anchor="ctr">
                  <a:prstTxWarp prst="textNoShape">
                    <a:avLst/>
                  </a:prstTxWarp>
                </a:bodyPr>
                <a:lstStyle/>
                <a:p>
                  <a:endParaRPr lang="en-US"/>
                </a:p>
              </p:txBody>
            </p:sp>
            <p:sp>
              <p:nvSpPr>
                <p:cNvPr id="26684" name="Text Box 16"/>
                <p:cNvSpPr txBox="1">
                  <a:spLocks noChangeArrowheads="1"/>
                </p:cNvSpPr>
                <p:nvPr/>
              </p:nvSpPr>
              <p:spPr bwMode="auto">
                <a:xfrm>
                  <a:off x="167" y="2669"/>
                  <a:ext cx="892" cy="1257"/>
                </a:xfrm>
                <a:prstGeom prst="rect">
                  <a:avLst/>
                </a:prstGeom>
                <a:noFill/>
                <a:ln w="9525">
                  <a:noFill/>
                  <a:miter lim="800000"/>
                  <a:headEnd/>
                  <a:tailEnd/>
                </a:ln>
              </p:spPr>
              <p:txBody>
                <a:bodyPr anchor="ctr">
                  <a:prstTxWarp prst="textNoShape">
                    <a:avLst/>
                  </a:prstTxWarp>
                  <a:spAutoFit/>
                </a:bodyPr>
                <a:lstStyle/>
                <a:p>
                  <a:pPr algn="r"/>
                  <a:r>
                    <a:rPr lang="en-US" sz="1400" b="1" baseline="0">
                      <a:solidFill>
                        <a:schemeClr val="bg1"/>
                      </a:solidFill>
                    </a:rPr>
                    <a:t>HIGH</a:t>
                  </a: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r>
                    <a:rPr lang="en-US" sz="1400" b="1" baseline="0">
                      <a:solidFill>
                        <a:schemeClr val="bg1"/>
                      </a:solidFill>
                    </a:rPr>
                    <a:t>SUBTIDAL</a:t>
                  </a:r>
                  <a:endParaRPr lang="en-US" sz="1400" baseline="0">
                    <a:solidFill>
                      <a:schemeClr val="bg1"/>
                    </a:solidFill>
                    <a:latin typeface="Times" pitchFamily="-65" charset="0"/>
                  </a:endParaRPr>
                </a:p>
              </p:txBody>
            </p:sp>
            <p:sp>
              <p:nvSpPr>
                <p:cNvPr id="26685" name="Line 17"/>
                <p:cNvSpPr>
                  <a:spLocks noChangeShapeType="1"/>
                </p:cNvSpPr>
                <p:nvPr/>
              </p:nvSpPr>
              <p:spPr bwMode="auto">
                <a:xfrm>
                  <a:off x="1192" y="2816"/>
                  <a:ext cx="0" cy="208"/>
                </a:xfrm>
                <a:prstGeom prst="line">
                  <a:avLst/>
                </a:prstGeom>
                <a:noFill/>
                <a:ln w="28575">
                  <a:solidFill>
                    <a:schemeClr val="accent1"/>
                  </a:solidFill>
                  <a:round/>
                  <a:headEnd/>
                  <a:tailEnd/>
                </a:ln>
              </p:spPr>
              <p:txBody>
                <a:bodyPr wrap="none" anchor="ctr">
                  <a:prstTxWarp prst="textNoShape">
                    <a:avLst/>
                  </a:prstTxWarp>
                </a:bodyPr>
                <a:lstStyle/>
                <a:p>
                  <a:endParaRPr lang="en-US"/>
                </a:p>
              </p:txBody>
            </p:sp>
            <p:sp>
              <p:nvSpPr>
                <p:cNvPr id="26686" name="Line 18"/>
                <p:cNvSpPr>
                  <a:spLocks noChangeShapeType="1"/>
                </p:cNvSpPr>
                <p:nvPr/>
              </p:nvSpPr>
              <p:spPr bwMode="auto">
                <a:xfrm>
                  <a:off x="1296" y="2944"/>
                  <a:ext cx="0" cy="320"/>
                </a:xfrm>
                <a:prstGeom prst="line">
                  <a:avLst/>
                </a:prstGeom>
                <a:noFill/>
                <a:ln w="28575">
                  <a:solidFill>
                    <a:schemeClr val="accent1"/>
                  </a:solidFill>
                  <a:round/>
                  <a:headEnd/>
                  <a:tailEnd/>
                </a:ln>
              </p:spPr>
              <p:txBody>
                <a:bodyPr wrap="none" anchor="ctr">
                  <a:prstTxWarp prst="textNoShape">
                    <a:avLst/>
                  </a:prstTxWarp>
                </a:bodyPr>
                <a:lstStyle/>
                <a:p>
                  <a:endParaRPr lang="en-US"/>
                </a:p>
              </p:txBody>
            </p:sp>
            <p:sp>
              <p:nvSpPr>
                <p:cNvPr id="26687" name="Line 19"/>
                <p:cNvSpPr>
                  <a:spLocks noChangeShapeType="1"/>
                </p:cNvSpPr>
                <p:nvPr/>
              </p:nvSpPr>
              <p:spPr bwMode="auto">
                <a:xfrm>
                  <a:off x="1400" y="3232"/>
                  <a:ext cx="0" cy="320"/>
                </a:xfrm>
                <a:prstGeom prst="line">
                  <a:avLst/>
                </a:prstGeom>
                <a:noFill/>
                <a:ln w="28575">
                  <a:solidFill>
                    <a:schemeClr val="accent1"/>
                  </a:solidFill>
                  <a:round/>
                  <a:headEnd/>
                  <a:tailEnd/>
                </a:ln>
              </p:spPr>
              <p:txBody>
                <a:bodyPr wrap="none" anchor="ctr">
                  <a:prstTxWarp prst="textNoShape">
                    <a:avLst/>
                  </a:prstTxWarp>
                </a:bodyPr>
                <a:lstStyle/>
                <a:p>
                  <a:endParaRPr lang="en-US"/>
                </a:p>
              </p:txBody>
            </p:sp>
            <p:sp>
              <p:nvSpPr>
                <p:cNvPr id="26688" name="Line 20"/>
                <p:cNvSpPr>
                  <a:spLocks noChangeShapeType="1"/>
                </p:cNvSpPr>
                <p:nvPr/>
              </p:nvSpPr>
              <p:spPr bwMode="auto">
                <a:xfrm>
                  <a:off x="1504" y="3480"/>
                  <a:ext cx="0" cy="472"/>
                </a:xfrm>
                <a:prstGeom prst="line">
                  <a:avLst/>
                </a:prstGeom>
                <a:noFill/>
                <a:ln w="28575">
                  <a:solidFill>
                    <a:schemeClr val="accent1"/>
                  </a:solidFill>
                  <a:round/>
                  <a:headEnd/>
                  <a:tailEnd type="triangle" w="med" len="med"/>
                </a:ln>
              </p:spPr>
              <p:txBody>
                <a:bodyPr wrap="none" anchor="ctr">
                  <a:prstTxWarp prst="textNoShape">
                    <a:avLst/>
                  </a:prstTxWarp>
                </a:bodyPr>
                <a:lstStyle/>
                <a:p>
                  <a:endParaRPr lang="en-US"/>
                </a:p>
              </p:txBody>
            </p:sp>
            <p:sp>
              <p:nvSpPr>
                <p:cNvPr id="26689" name="Line 21"/>
                <p:cNvSpPr>
                  <a:spLocks noChangeShapeType="1"/>
                </p:cNvSpPr>
                <p:nvPr/>
              </p:nvSpPr>
              <p:spPr bwMode="auto">
                <a:xfrm>
                  <a:off x="1608" y="3640"/>
                  <a:ext cx="0" cy="320"/>
                </a:xfrm>
                <a:prstGeom prst="line">
                  <a:avLst/>
                </a:prstGeom>
                <a:noFill/>
                <a:ln w="28575">
                  <a:solidFill>
                    <a:schemeClr val="accent1"/>
                  </a:solidFill>
                  <a:round/>
                  <a:headEnd/>
                  <a:tailEnd type="triangle" w="med" len="med"/>
                </a:ln>
              </p:spPr>
              <p:txBody>
                <a:bodyPr wrap="none" anchor="ctr">
                  <a:prstTxWarp prst="textNoShape">
                    <a:avLst/>
                  </a:prstTxWarp>
                </a:bodyPr>
                <a:lstStyle/>
                <a:p>
                  <a:endParaRPr lang="en-US"/>
                </a:p>
              </p:txBody>
            </p:sp>
          </p:grpSp>
          <p:sp>
            <p:nvSpPr>
              <p:cNvPr id="26638" name="Text Box 63"/>
              <p:cNvSpPr txBox="1">
                <a:spLocks noChangeArrowheads="1"/>
              </p:cNvSpPr>
              <p:nvPr/>
            </p:nvSpPr>
            <p:spPr bwMode="auto">
              <a:xfrm>
                <a:off x="3278188" y="4495800"/>
                <a:ext cx="523875" cy="457200"/>
              </a:xfrm>
              <a:prstGeom prst="rect">
                <a:avLst/>
              </a:prstGeom>
              <a:noFill/>
              <a:ln w="9525">
                <a:noFill/>
                <a:miter lim="800000"/>
                <a:headEnd/>
                <a:tailEnd/>
              </a:ln>
            </p:spPr>
            <p:txBody>
              <a:bodyPr wrap="none" anchor="ctr">
                <a:prstTxWarp prst="textNoShape">
                  <a:avLst/>
                </a:prstTxWarp>
                <a:spAutoFit/>
              </a:bodyPr>
              <a:lstStyle/>
              <a:p>
                <a:pPr algn="ctr"/>
                <a:r>
                  <a:rPr lang="en-US" b="1" baseline="0" dirty="0">
                    <a:solidFill>
                      <a:srgbClr val="00FFCC"/>
                    </a:solidFill>
                  </a:rPr>
                  <a:t>11</a:t>
                </a:r>
                <a:endParaRPr lang="en-US" sz="2000" baseline="0" dirty="0">
                  <a:latin typeface="Arial Black" pitchFamily="-65" charset="0"/>
                </a:endParaRPr>
              </a:p>
            </p:txBody>
          </p:sp>
          <p:pic>
            <p:nvPicPr>
              <p:cNvPr id="26644" name="Picture 10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V="1">
                <a:off x="0" y="4749800"/>
                <a:ext cx="1627188" cy="1181100"/>
              </a:xfrm>
              <a:prstGeom prst="rect">
                <a:avLst/>
              </a:prstGeom>
              <a:noFill/>
              <a:ln w="9525">
                <a:noFill/>
                <a:miter lim="800000"/>
                <a:headEnd/>
                <a:tailEnd/>
              </a:ln>
            </p:spPr>
          </p:pic>
        </p:grpSp>
      </p:grpSp>
      <p:grpSp>
        <p:nvGrpSpPr>
          <p:cNvPr id="71" name="Group 70"/>
          <p:cNvGrpSpPr/>
          <p:nvPr/>
        </p:nvGrpSpPr>
        <p:grpSpPr>
          <a:xfrm>
            <a:off x="1276880" y="163632"/>
            <a:ext cx="7861300" cy="2371725"/>
            <a:chOff x="1282700" y="542925"/>
            <a:chExt cx="7861300" cy="2371725"/>
          </a:xfrm>
        </p:grpSpPr>
        <p:sp>
          <p:nvSpPr>
            <p:cNvPr id="26628" name="Freeform 4"/>
            <p:cNvSpPr>
              <a:spLocks/>
            </p:cNvSpPr>
            <p:nvPr/>
          </p:nvSpPr>
          <p:spPr bwMode="auto">
            <a:xfrm>
              <a:off x="1611313" y="1122363"/>
              <a:ext cx="341312" cy="1300162"/>
            </a:xfrm>
            <a:custGeom>
              <a:avLst/>
              <a:gdLst>
                <a:gd name="T0" fmla="*/ 2147483647 w 256"/>
                <a:gd name="T1" fmla="*/ 2147483647 h 912"/>
                <a:gd name="T2" fmla="*/ 2147483647 w 256"/>
                <a:gd name="T3" fmla="*/ 2147483647 h 912"/>
                <a:gd name="T4" fmla="*/ 2147483647 w 256"/>
                <a:gd name="T5" fmla="*/ 2147483647 h 912"/>
                <a:gd name="T6" fmla="*/ 2147483647 w 256"/>
                <a:gd name="T7" fmla="*/ 2147483647 h 912"/>
                <a:gd name="T8" fmla="*/ 2147483647 w 256"/>
                <a:gd name="T9" fmla="*/ 2147483647 h 912"/>
                <a:gd name="T10" fmla="*/ 2147483647 w 256"/>
                <a:gd name="T11" fmla="*/ 2147483647 h 912"/>
                <a:gd name="T12" fmla="*/ 2147483647 w 256"/>
                <a:gd name="T13" fmla="*/ 2147483647 h 912"/>
                <a:gd name="T14" fmla="*/ 2147483647 w 256"/>
                <a:gd name="T15" fmla="*/ 2147483647 h 912"/>
                <a:gd name="T16" fmla="*/ 2147483647 w 256"/>
                <a:gd name="T17" fmla="*/ 2147483647 h 912"/>
                <a:gd name="T18" fmla="*/ 2147483647 w 256"/>
                <a:gd name="T19" fmla="*/ 2147483647 h 912"/>
                <a:gd name="T20" fmla="*/ 2147483647 w 256"/>
                <a:gd name="T21" fmla="*/ 2147483647 h 912"/>
                <a:gd name="T22" fmla="*/ 2147483647 w 256"/>
                <a:gd name="T23" fmla="*/ 2147483647 h 912"/>
                <a:gd name="T24" fmla="*/ 2147483647 w 256"/>
                <a:gd name="T25" fmla="*/ 2147483647 h 912"/>
                <a:gd name="T26" fmla="*/ 2147483647 w 256"/>
                <a:gd name="T27" fmla="*/ 2147483647 h 912"/>
                <a:gd name="T28" fmla="*/ 2147483647 w 256"/>
                <a:gd name="T29" fmla="*/ 2147483647 h 912"/>
                <a:gd name="T30" fmla="*/ 2147483647 w 256"/>
                <a:gd name="T31" fmla="*/ 2147483647 h 912"/>
                <a:gd name="T32" fmla="*/ 0 w 256"/>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6"/>
                <a:gd name="T52" fmla="*/ 0 h 912"/>
                <a:gd name="T53" fmla="*/ 256 w 256"/>
                <a:gd name="T54" fmla="*/ 912 h 9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6" h="912">
                  <a:moveTo>
                    <a:pt x="256" y="912"/>
                  </a:moveTo>
                  <a:cubicBezTo>
                    <a:pt x="233" y="893"/>
                    <a:pt x="210" y="874"/>
                    <a:pt x="208" y="860"/>
                  </a:cubicBezTo>
                  <a:cubicBezTo>
                    <a:pt x="206" y="846"/>
                    <a:pt x="244" y="839"/>
                    <a:pt x="244" y="828"/>
                  </a:cubicBezTo>
                  <a:cubicBezTo>
                    <a:pt x="244" y="816"/>
                    <a:pt x="218" y="805"/>
                    <a:pt x="208" y="792"/>
                  </a:cubicBezTo>
                  <a:cubicBezTo>
                    <a:pt x="197" y="778"/>
                    <a:pt x="188" y="768"/>
                    <a:pt x="180" y="748"/>
                  </a:cubicBezTo>
                  <a:cubicBezTo>
                    <a:pt x="172" y="728"/>
                    <a:pt x="171" y="687"/>
                    <a:pt x="160" y="672"/>
                  </a:cubicBezTo>
                  <a:cubicBezTo>
                    <a:pt x="148" y="656"/>
                    <a:pt x="124" y="668"/>
                    <a:pt x="108" y="652"/>
                  </a:cubicBezTo>
                  <a:cubicBezTo>
                    <a:pt x="92" y="636"/>
                    <a:pt x="74" y="603"/>
                    <a:pt x="64" y="576"/>
                  </a:cubicBezTo>
                  <a:cubicBezTo>
                    <a:pt x="53" y="548"/>
                    <a:pt x="46" y="512"/>
                    <a:pt x="44" y="484"/>
                  </a:cubicBezTo>
                  <a:cubicBezTo>
                    <a:pt x="41" y="456"/>
                    <a:pt x="42" y="432"/>
                    <a:pt x="48" y="408"/>
                  </a:cubicBezTo>
                  <a:cubicBezTo>
                    <a:pt x="53" y="383"/>
                    <a:pt x="66" y="357"/>
                    <a:pt x="76" y="336"/>
                  </a:cubicBezTo>
                  <a:cubicBezTo>
                    <a:pt x="85" y="314"/>
                    <a:pt x="102" y="294"/>
                    <a:pt x="108" y="276"/>
                  </a:cubicBezTo>
                  <a:cubicBezTo>
                    <a:pt x="113" y="257"/>
                    <a:pt x="120" y="240"/>
                    <a:pt x="112" y="224"/>
                  </a:cubicBezTo>
                  <a:cubicBezTo>
                    <a:pt x="103" y="208"/>
                    <a:pt x="67" y="199"/>
                    <a:pt x="56" y="180"/>
                  </a:cubicBezTo>
                  <a:cubicBezTo>
                    <a:pt x="44" y="160"/>
                    <a:pt x="44" y="128"/>
                    <a:pt x="44" y="104"/>
                  </a:cubicBezTo>
                  <a:cubicBezTo>
                    <a:pt x="44" y="80"/>
                    <a:pt x="63" y="53"/>
                    <a:pt x="56" y="36"/>
                  </a:cubicBezTo>
                  <a:cubicBezTo>
                    <a:pt x="48" y="18"/>
                    <a:pt x="9" y="5"/>
                    <a:pt x="0" y="0"/>
                  </a:cubicBezTo>
                </a:path>
              </a:pathLst>
            </a:custGeom>
            <a:noFill/>
            <a:ln w="57150">
              <a:solidFill>
                <a:srgbClr val="3366FF"/>
              </a:solidFill>
              <a:round/>
              <a:headEnd/>
              <a:tailEnd/>
            </a:ln>
          </p:spPr>
          <p:txBody>
            <a:bodyPr wrap="none" anchor="ctr">
              <a:prstTxWarp prst="textNoShape">
                <a:avLst/>
              </a:prstTxWarp>
            </a:bodyPr>
            <a:lstStyle/>
            <a:p>
              <a:endParaRPr lang="en-US"/>
            </a:p>
          </p:txBody>
        </p:sp>
        <p:grpSp>
          <p:nvGrpSpPr>
            <p:cNvPr id="8" name="Group 50"/>
            <p:cNvGrpSpPr>
              <a:grpSpLocks/>
            </p:cNvGrpSpPr>
            <p:nvPr/>
          </p:nvGrpSpPr>
          <p:grpSpPr bwMode="auto">
            <a:xfrm>
              <a:off x="1851025" y="1035050"/>
              <a:ext cx="5859463" cy="1860550"/>
              <a:chOff x="752" y="235"/>
              <a:chExt cx="4390" cy="1304"/>
            </a:xfrm>
          </p:grpSpPr>
          <p:sp>
            <p:nvSpPr>
              <p:cNvPr id="26645" name="Line 51"/>
              <p:cNvSpPr>
                <a:spLocks noChangeShapeType="1"/>
              </p:cNvSpPr>
              <p:nvPr/>
            </p:nvSpPr>
            <p:spPr bwMode="auto">
              <a:xfrm flipH="1" flipV="1">
                <a:off x="752" y="696"/>
                <a:ext cx="3391" cy="158"/>
              </a:xfrm>
              <a:prstGeom prst="line">
                <a:avLst/>
              </a:prstGeom>
              <a:noFill/>
              <a:ln w="57150">
                <a:solidFill>
                  <a:srgbClr val="3366FF"/>
                </a:solidFill>
                <a:round/>
                <a:headEnd type="triangle" w="med" len="med"/>
                <a:tailEnd/>
              </a:ln>
            </p:spPr>
            <p:txBody>
              <a:bodyPr wrap="none" anchor="ctr">
                <a:prstTxWarp prst="textNoShape">
                  <a:avLst/>
                </a:prstTxWarp>
              </a:bodyPr>
              <a:lstStyle/>
              <a:p>
                <a:endParaRPr lang="en-US"/>
              </a:p>
            </p:txBody>
          </p:sp>
          <p:grpSp>
            <p:nvGrpSpPr>
              <p:cNvPr id="9" name="Group 52"/>
              <p:cNvGrpSpPr>
                <a:grpSpLocks/>
              </p:cNvGrpSpPr>
              <p:nvPr/>
            </p:nvGrpSpPr>
            <p:grpSpPr bwMode="auto">
              <a:xfrm>
                <a:off x="4316" y="1389"/>
                <a:ext cx="826" cy="50"/>
                <a:chOff x="4448" y="600"/>
                <a:chExt cx="860" cy="92"/>
              </a:xfrm>
            </p:grpSpPr>
            <p:sp>
              <p:nvSpPr>
                <p:cNvPr id="26651" name="AutoShape 53"/>
                <p:cNvSpPr>
                  <a:spLocks noChangeArrowheads="1"/>
                </p:cNvSpPr>
                <p:nvPr/>
              </p:nvSpPr>
              <p:spPr bwMode="auto">
                <a:xfrm>
                  <a:off x="4448" y="600"/>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52" name="AutoShape 54"/>
                <p:cNvSpPr>
                  <a:spLocks noChangeArrowheads="1"/>
                </p:cNvSpPr>
                <p:nvPr/>
              </p:nvSpPr>
              <p:spPr bwMode="auto">
                <a:xfrm>
                  <a:off x="4646" y="608"/>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53" name="AutoShape 55"/>
                <p:cNvSpPr>
                  <a:spLocks noChangeArrowheads="1"/>
                </p:cNvSpPr>
                <p:nvPr/>
              </p:nvSpPr>
              <p:spPr bwMode="auto">
                <a:xfrm>
                  <a:off x="4864" y="608"/>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sp>
              <p:nvSpPr>
                <p:cNvPr id="26654" name="AutoShape 56"/>
                <p:cNvSpPr>
                  <a:spLocks noChangeArrowheads="1"/>
                </p:cNvSpPr>
                <p:nvPr/>
              </p:nvSpPr>
              <p:spPr bwMode="auto">
                <a:xfrm>
                  <a:off x="5084" y="612"/>
                  <a:ext cx="224" cy="80"/>
                </a:xfrm>
                <a:prstGeom prst="doubleWave">
                  <a:avLst>
                    <a:gd name="adj1" fmla="val 10319"/>
                    <a:gd name="adj2" fmla="val -1065"/>
                  </a:avLst>
                </a:prstGeom>
                <a:solidFill>
                  <a:schemeClr val="accent2"/>
                </a:solidFill>
                <a:ln w="9525">
                  <a:solidFill>
                    <a:schemeClr val="accent2"/>
                  </a:solidFill>
                  <a:miter lim="800000"/>
                  <a:headEnd/>
                  <a:tailEnd/>
                </a:ln>
              </p:spPr>
              <p:txBody>
                <a:bodyPr wrap="none" anchor="ctr">
                  <a:prstTxWarp prst="textNoShape">
                    <a:avLst/>
                  </a:prstTxWarp>
                </a:bodyPr>
                <a:lstStyle/>
                <a:p>
                  <a:endParaRPr lang="en-US"/>
                </a:p>
              </p:txBody>
            </p:sp>
          </p:grpSp>
          <p:sp>
            <p:nvSpPr>
              <p:cNvPr id="26647" name="Line 57"/>
              <p:cNvSpPr>
                <a:spLocks noChangeShapeType="1"/>
              </p:cNvSpPr>
              <p:nvPr/>
            </p:nvSpPr>
            <p:spPr bwMode="auto">
              <a:xfrm flipV="1">
                <a:off x="4305" y="235"/>
                <a:ext cx="0" cy="1304"/>
              </a:xfrm>
              <a:prstGeom prst="line">
                <a:avLst/>
              </a:prstGeom>
              <a:noFill/>
              <a:ln w="57150">
                <a:solidFill>
                  <a:srgbClr val="3366FF"/>
                </a:solidFill>
                <a:round/>
                <a:headEnd/>
                <a:tailEnd/>
              </a:ln>
            </p:spPr>
            <p:txBody>
              <a:bodyPr wrap="none" anchor="ctr">
                <a:prstTxWarp prst="textNoShape">
                  <a:avLst/>
                </a:prstTxWarp>
              </a:bodyPr>
              <a:lstStyle/>
              <a:p>
                <a:endParaRPr lang="en-US"/>
              </a:p>
            </p:txBody>
          </p:sp>
          <p:sp>
            <p:nvSpPr>
              <p:cNvPr id="26648" name="Line 58"/>
              <p:cNvSpPr>
                <a:spLocks noChangeShapeType="1"/>
              </p:cNvSpPr>
              <p:nvPr/>
            </p:nvSpPr>
            <p:spPr bwMode="auto">
              <a:xfrm>
                <a:off x="4425" y="395"/>
                <a:ext cx="0" cy="500"/>
              </a:xfrm>
              <a:prstGeom prst="line">
                <a:avLst/>
              </a:prstGeom>
              <a:noFill/>
              <a:ln w="28575">
                <a:solidFill>
                  <a:srgbClr val="3366FF"/>
                </a:solidFill>
                <a:round/>
                <a:headEnd/>
                <a:tailEnd/>
              </a:ln>
            </p:spPr>
            <p:txBody>
              <a:bodyPr wrap="none" anchor="ctr">
                <a:prstTxWarp prst="textNoShape">
                  <a:avLst/>
                </a:prstTxWarp>
              </a:bodyPr>
              <a:lstStyle/>
              <a:p>
                <a:endParaRPr lang="en-US"/>
              </a:p>
            </p:txBody>
          </p:sp>
          <p:sp>
            <p:nvSpPr>
              <p:cNvPr id="26649" name="Line 59"/>
              <p:cNvSpPr>
                <a:spLocks noChangeShapeType="1"/>
              </p:cNvSpPr>
              <p:nvPr/>
            </p:nvSpPr>
            <p:spPr bwMode="auto">
              <a:xfrm>
                <a:off x="4582" y="913"/>
                <a:ext cx="0" cy="626"/>
              </a:xfrm>
              <a:prstGeom prst="line">
                <a:avLst/>
              </a:prstGeom>
              <a:noFill/>
              <a:ln w="28575">
                <a:solidFill>
                  <a:srgbClr val="3366FF"/>
                </a:solidFill>
                <a:round/>
                <a:headEnd/>
                <a:tailEnd type="triangle" w="med" len="med"/>
              </a:ln>
            </p:spPr>
            <p:txBody>
              <a:bodyPr wrap="none" anchor="ctr">
                <a:prstTxWarp prst="textNoShape">
                  <a:avLst/>
                </a:prstTxWarp>
              </a:bodyPr>
              <a:lstStyle/>
              <a:p>
                <a:endParaRPr lang="en-US"/>
              </a:p>
            </p:txBody>
          </p:sp>
          <p:sp>
            <p:nvSpPr>
              <p:cNvPr id="26650" name="Text Box 60"/>
              <p:cNvSpPr txBox="1">
                <a:spLocks noChangeArrowheads="1"/>
              </p:cNvSpPr>
              <p:nvPr/>
            </p:nvSpPr>
            <p:spPr bwMode="auto">
              <a:xfrm>
                <a:off x="3404" y="256"/>
                <a:ext cx="895" cy="1257"/>
              </a:xfrm>
              <a:prstGeom prst="rect">
                <a:avLst/>
              </a:prstGeom>
              <a:noFill/>
              <a:ln w="9525">
                <a:noFill/>
                <a:miter lim="800000"/>
                <a:headEnd/>
                <a:tailEnd/>
              </a:ln>
            </p:spPr>
            <p:txBody>
              <a:bodyPr anchor="ctr">
                <a:prstTxWarp prst="textNoShape">
                  <a:avLst/>
                </a:prstTxWarp>
                <a:spAutoFit/>
              </a:bodyPr>
              <a:lstStyle/>
              <a:p>
                <a:pPr algn="r"/>
                <a:r>
                  <a:rPr lang="en-US" sz="1400" b="1" baseline="0">
                    <a:solidFill>
                      <a:schemeClr val="bg1"/>
                    </a:solidFill>
                  </a:rPr>
                  <a:t>HIGH</a:t>
                </a: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endParaRPr lang="en-US" sz="1400" b="1" baseline="0">
                  <a:solidFill>
                    <a:schemeClr val="bg1"/>
                  </a:solidFill>
                </a:endParaRPr>
              </a:p>
              <a:p>
                <a:pPr algn="r"/>
                <a:r>
                  <a:rPr lang="en-US" sz="1400" b="1" baseline="0">
                    <a:solidFill>
                      <a:schemeClr val="bg1"/>
                    </a:solidFill>
                  </a:rPr>
                  <a:t>SUBTIDAL</a:t>
                </a:r>
                <a:endParaRPr lang="en-US" sz="1400" baseline="0">
                  <a:solidFill>
                    <a:schemeClr val="bg1"/>
                  </a:solidFill>
                  <a:latin typeface="Times" pitchFamily="-65" charset="0"/>
                </a:endParaRPr>
              </a:p>
            </p:txBody>
          </p:sp>
        </p:grpSp>
        <p:sp>
          <p:nvSpPr>
            <p:cNvPr id="26636" name="Text Box 61"/>
            <p:cNvSpPr txBox="1">
              <a:spLocks noChangeArrowheads="1"/>
            </p:cNvSpPr>
            <p:nvPr/>
          </p:nvSpPr>
          <p:spPr bwMode="auto">
            <a:xfrm>
              <a:off x="7161213" y="1546225"/>
              <a:ext cx="163512" cy="396875"/>
            </a:xfrm>
            <a:prstGeom prst="rect">
              <a:avLst/>
            </a:prstGeom>
            <a:noFill/>
            <a:ln w="9525">
              <a:noFill/>
              <a:miter lim="800000"/>
              <a:headEnd/>
              <a:tailEnd/>
            </a:ln>
          </p:spPr>
          <p:txBody>
            <a:bodyPr wrap="none">
              <a:prstTxWarp prst="textNoShape">
                <a:avLst/>
              </a:prstTxWarp>
              <a:spAutoFit/>
            </a:bodyPr>
            <a:lstStyle/>
            <a:p>
              <a:endParaRPr lang="en-US" sz="2000" baseline="0"/>
            </a:p>
          </p:txBody>
        </p:sp>
        <p:sp>
          <p:nvSpPr>
            <p:cNvPr id="26637" name="Text Box 62"/>
            <p:cNvSpPr txBox="1">
              <a:spLocks noChangeArrowheads="1"/>
            </p:cNvSpPr>
            <p:nvPr/>
          </p:nvSpPr>
          <p:spPr bwMode="auto">
            <a:xfrm>
              <a:off x="1282700" y="1509864"/>
              <a:ext cx="354013" cy="457200"/>
            </a:xfrm>
            <a:prstGeom prst="rect">
              <a:avLst/>
            </a:prstGeom>
            <a:noFill/>
            <a:ln w="9525">
              <a:noFill/>
              <a:miter lim="800000"/>
              <a:headEnd/>
              <a:tailEnd/>
            </a:ln>
          </p:spPr>
          <p:txBody>
            <a:bodyPr wrap="none" anchor="ctr">
              <a:prstTxWarp prst="textNoShape">
                <a:avLst/>
              </a:prstTxWarp>
              <a:spAutoFit/>
            </a:bodyPr>
            <a:lstStyle/>
            <a:p>
              <a:pPr algn="ctr"/>
              <a:r>
                <a:rPr lang="en-US" b="1" baseline="0" dirty="0">
                  <a:solidFill>
                    <a:srgbClr val="3366FF"/>
                  </a:solidFill>
                </a:rPr>
                <a:t>5</a:t>
              </a:r>
              <a:endParaRPr lang="en-US" sz="2000" baseline="0" dirty="0">
                <a:latin typeface="Arial Black" pitchFamily="-65" charset="0"/>
              </a:endParaRPr>
            </a:p>
          </p:txBody>
        </p:sp>
        <p:pic>
          <p:nvPicPr>
            <p:cNvPr id="26641" name="Picture 6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91400" y="1676400"/>
              <a:ext cx="1752600" cy="1238250"/>
            </a:xfrm>
            <a:prstGeom prst="rect">
              <a:avLst/>
            </a:prstGeom>
            <a:noFill/>
            <a:ln w="9525">
              <a:noFill/>
              <a:miter lim="800000"/>
              <a:headEnd/>
              <a:tailEnd/>
            </a:ln>
          </p:spPr>
        </p:pic>
        <p:pic>
          <p:nvPicPr>
            <p:cNvPr id="26643" name="Picture 6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10400" y="542925"/>
              <a:ext cx="1981200" cy="1136650"/>
            </a:xfrm>
            <a:prstGeom prst="rect">
              <a:avLst/>
            </a:prstGeom>
            <a:noFill/>
            <a:ln w="9525">
              <a:noFill/>
              <a:miter lim="800000"/>
              <a:headEnd/>
              <a:tailEnd/>
            </a:ln>
          </p:spPr>
        </p:pic>
      </p:grpSp>
      <p:sp>
        <p:nvSpPr>
          <p:cNvPr id="77" name="Rectangle 2"/>
          <p:cNvSpPr txBox="1">
            <a:spLocks noChangeArrowheads="1"/>
          </p:cNvSpPr>
          <p:nvPr/>
        </p:nvSpPr>
        <p:spPr>
          <a:xfrm>
            <a:off x="2" y="-8467"/>
            <a:ext cx="5943598" cy="829733"/>
          </a:xfrm>
          <a:prstGeom prst="rect">
            <a:avLst/>
          </a:prstGeom>
          <a:solidFill>
            <a:schemeClr val="tx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defRPr/>
            </a:pPr>
            <a:r>
              <a:rPr lang="en-US" sz="3200" i="1" dirty="0" smtClean="0">
                <a:solidFill>
                  <a:schemeClr val="bg2"/>
                </a:solidFill>
              </a:rPr>
              <a:t>Porcelain Crabs: A model system for the intertidal zone</a:t>
            </a:r>
            <a:endParaRPr lang="en-US" sz="4000" i="1" dirty="0" smtClean="0">
              <a:solidFill>
                <a:schemeClr val="bg2"/>
              </a:solidFill>
            </a:endParaRPr>
          </a:p>
        </p:txBody>
      </p:sp>
    </p:spTree>
    <p:extLst>
      <p:ext uri="{BB962C8B-B14F-4D97-AF65-F5344CB8AC3E}">
        <p14:creationId xmlns:p14="http://schemas.microsoft.com/office/powerpoint/2010/main" val="3590788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1820" y="748305"/>
            <a:ext cx="7449260" cy="5535032"/>
          </a:xfrm>
          <a:prstGeom prst="rect">
            <a:avLst/>
          </a:prstGeom>
          <a:noFill/>
          <a:ln w="76200" cap="flat" cmpd="sng" algn="ctr">
            <a:noFill/>
            <a:prstDash val="solid"/>
            <a:miter lim="800000"/>
            <a:headEnd type="none" w="med" len="med"/>
            <a:tailEnd type="none" w="med" len="med"/>
          </a:ln>
          <a:effectLst>
            <a:outerShdw blurRad="50800" dist="38100" dir="2700000">
              <a:srgbClr val="000000">
                <a:alpha val="43000"/>
              </a:srgbClr>
            </a:outerShdw>
          </a:effectLst>
        </p:spPr>
      </p:pic>
      <p:sp>
        <p:nvSpPr>
          <p:cNvPr id="3" name="TextBox 2"/>
          <p:cNvSpPr txBox="1"/>
          <p:nvPr/>
        </p:nvSpPr>
        <p:spPr>
          <a:xfrm>
            <a:off x="1874146" y="-3866"/>
            <a:ext cx="5623502" cy="769441"/>
          </a:xfrm>
          <a:prstGeom prst="rect">
            <a:avLst/>
          </a:prstGeom>
          <a:noFill/>
        </p:spPr>
        <p:txBody>
          <a:bodyPr wrap="none" rtlCol="0">
            <a:spAutoFit/>
          </a:bodyPr>
          <a:lstStyle/>
          <a:p>
            <a:r>
              <a:rPr lang="en-US" sz="4400" i="1" dirty="0" err="1" smtClean="0">
                <a:solidFill>
                  <a:schemeClr val="bg1"/>
                </a:solidFill>
              </a:rPr>
              <a:t>Petrolisthes</a:t>
            </a:r>
            <a:r>
              <a:rPr lang="en-US" sz="4400" i="1" dirty="0" smtClean="0">
                <a:solidFill>
                  <a:schemeClr val="bg1"/>
                </a:solidFill>
              </a:rPr>
              <a:t> </a:t>
            </a:r>
            <a:r>
              <a:rPr lang="en-US" sz="4400" i="1" dirty="0" err="1" smtClean="0">
                <a:solidFill>
                  <a:schemeClr val="bg1"/>
                </a:solidFill>
              </a:rPr>
              <a:t>cinctipes</a:t>
            </a:r>
            <a:endParaRPr lang="en-US" sz="4400" i="1" dirty="0">
              <a:solidFill>
                <a:schemeClr val="bg1"/>
              </a:solidFill>
            </a:endParaRPr>
          </a:p>
        </p:txBody>
      </p:sp>
    </p:spTree>
    <p:extLst>
      <p:ext uri="{BB962C8B-B14F-4D97-AF65-F5344CB8AC3E}">
        <p14:creationId xmlns:p14="http://schemas.microsoft.com/office/powerpoint/2010/main" val="34923385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ea typeface="ＭＳ Ｐゴシック" charset="-128"/>
              <a:cs typeface="ＭＳ Ｐゴシック" charset="-128"/>
            </a:endParaRPr>
          </a:p>
        </p:txBody>
      </p:sp>
      <p:pic>
        <p:nvPicPr>
          <p:cNvPr id="30723" name="Content Placeholder 3" descr="P6060006.jpg"/>
          <p:cNvPicPr>
            <a:picLocks noGrp="1" noChangeAspect="1"/>
          </p:cNvPicPr>
          <p:nvPr>
            <p:ph idx="1"/>
          </p:nvPr>
        </p:nvPicPr>
        <p:blipFill>
          <a:blip r:embed="rId2" cstate="screen">
            <a:extLst>
              <a:ext uri="{28A0092B-C50C-407E-A947-70E740481C1C}">
                <a14:useLocalDpi xmlns:a14="http://schemas.microsoft.com/office/drawing/2010/main"/>
              </a:ext>
            </a:extLst>
          </a:blip>
          <a:srcRect l="-18187" r="-18187"/>
          <a:stretch>
            <a:fillRect/>
          </a:stretch>
        </p:blipFill>
        <p:spPr>
          <a:xfrm>
            <a:off x="-1663700" y="0"/>
            <a:ext cx="12469813" cy="6858000"/>
          </a:xfrm>
        </p:spPr>
      </p:pic>
      <p:pic>
        <p:nvPicPr>
          <p:cNvPr id="7"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864" y="4646507"/>
            <a:ext cx="2794000" cy="2076029"/>
          </a:xfrm>
          <a:prstGeom prst="rect">
            <a:avLst/>
          </a:prstGeom>
          <a:noFill/>
          <a:ln w="76200" cap="flat" cmpd="sng" algn="ctr">
            <a:solidFill>
              <a:srgbClr val="FF0000"/>
            </a:solidFill>
            <a:prstDash val="solid"/>
            <a:miter lim="800000"/>
            <a:headEnd type="none" w="med" len="med"/>
            <a:tailEnd type="none" w="med" len="med"/>
          </a:ln>
          <a:effectLst>
            <a:outerShdw blurRad="50800" dist="38100" dir="2700000">
              <a:srgbClr val="000000">
                <a:alpha val="43000"/>
              </a:srgbClr>
            </a:outerShdw>
          </a:effectLst>
        </p:spPr>
      </p:pic>
      <p:cxnSp>
        <p:nvCxnSpPr>
          <p:cNvPr id="3" name="Curved Connector 2"/>
          <p:cNvCxnSpPr/>
          <p:nvPr/>
        </p:nvCxnSpPr>
        <p:spPr>
          <a:xfrm flipV="1">
            <a:off x="3335867" y="4351867"/>
            <a:ext cx="1896533" cy="2162386"/>
          </a:xfrm>
          <a:prstGeom prst="curvedConnector2">
            <a:avLst/>
          </a:prstGeom>
          <a:ln w="762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64293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457200" y="1079"/>
            <a:ext cx="8229600" cy="811721"/>
          </a:xfrm>
        </p:spPr>
        <p:txBody>
          <a:bodyPr>
            <a:normAutofit/>
          </a:bodyPr>
          <a:lstStyle/>
          <a:p>
            <a:r>
              <a:rPr lang="en-US" i="1" dirty="0" smtClean="0"/>
              <a:t>P. </a:t>
            </a:r>
            <a:r>
              <a:rPr lang="en-US" i="1" dirty="0" err="1" smtClean="0"/>
              <a:t>cinctipes</a:t>
            </a:r>
            <a:r>
              <a:rPr lang="en-US" i="1" dirty="0" smtClean="0"/>
              <a:t> </a:t>
            </a:r>
            <a:r>
              <a:rPr lang="en-US" dirty="0" smtClean="0"/>
              <a:t>habitat temperatures</a:t>
            </a:r>
            <a:endParaRPr lang="en-US" dirty="0"/>
          </a:p>
        </p:txBody>
      </p:sp>
      <p:pic>
        <p:nvPicPr>
          <p:cNvPr id="11" name="Picture 15" descr="Figure 1 copy.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733" y="687407"/>
            <a:ext cx="8365067" cy="6170594"/>
          </a:xfrm>
          <a:prstGeom prst="rect">
            <a:avLst/>
          </a:prstGeom>
          <a:noFill/>
          <a:ln w="9525">
            <a:noFill/>
            <a:miter lim="800000"/>
            <a:headEnd/>
            <a:tailEnd/>
          </a:ln>
        </p:spPr>
      </p:pic>
    </p:spTree>
    <p:extLst>
      <p:ext uri="{BB962C8B-B14F-4D97-AF65-F5344CB8AC3E}">
        <p14:creationId xmlns:p14="http://schemas.microsoft.com/office/powerpoint/2010/main" val="42169197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0"/>
            <a:ext cx="9144000" cy="707886"/>
          </a:xfrm>
          <a:prstGeom prst="rect">
            <a:avLst/>
          </a:prstGeom>
          <a:noFill/>
        </p:spPr>
        <p:txBody>
          <a:bodyPr wrap="square" rtlCol="0">
            <a:spAutoFit/>
          </a:bodyPr>
          <a:lstStyle/>
          <a:p>
            <a:pPr algn="ctr"/>
            <a:r>
              <a:rPr lang="en-US" sz="4000" b="1" dirty="0" smtClean="0"/>
              <a:t>Heat Waves ≠ Warmer Averages</a:t>
            </a:r>
            <a:endParaRPr lang="en-US" sz="3600" b="1" dirty="0"/>
          </a:p>
        </p:txBody>
      </p:sp>
      <p:grpSp>
        <p:nvGrpSpPr>
          <p:cNvPr id="3" name="Group 2"/>
          <p:cNvGrpSpPr/>
          <p:nvPr/>
        </p:nvGrpSpPr>
        <p:grpSpPr>
          <a:xfrm>
            <a:off x="118534" y="1507067"/>
            <a:ext cx="9025466" cy="4466637"/>
            <a:chOff x="2816163" y="2997200"/>
            <a:chExt cx="6327836" cy="2976504"/>
          </a:xfrm>
        </p:grpSpPr>
        <p:pic>
          <p:nvPicPr>
            <p:cNvPr id="11" name="Picture 10" descr="Helmuth et al Fig 4.tiff"/>
            <p:cNvPicPr>
              <a:picLocks noChangeAspect="1"/>
            </p:cNvPicPr>
            <p:nvPr/>
          </p:nvPicPr>
          <p:blipFill>
            <a:blip r:embed="rId3" cstate="screen">
              <a:extLst>
                <a:ext uri="{28A0092B-C50C-407E-A947-70E740481C1C}">
                  <a14:useLocalDpi xmlns:a14="http://schemas.microsoft.com/office/drawing/2010/main"/>
                </a:ext>
              </a:extLst>
            </a:blip>
            <a:srcRect l="10444" r="9400" b="22656"/>
            <a:stretch>
              <a:fillRect/>
            </a:stretch>
          </p:blipFill>
          <p:spPr>
            <a:xfrm>
              <a:off x="6061726" y="3019836"/>
              <a:ext cx="3082273" cy="2575028"/>
            </a:xfrm>
            <a:prstGeom prst="rect">
              <a:avLst/>
            </a:prstGeom>
          </p:spPr>
        </p:pic>
        <p:grpSp>
          <p:nvGrpSpPr>
            <p:cNvPr id="16" name="Group 15"/>
            <p:cNvGrpSpPr/>
            <p:nvPr/>
          </p:nvGrpSpPr>
          <p:grpSpPr>
            <a:xfrm>
              <a:off x="2816163" y="3018808"/>
              <a:ext cx="3196940" cy="2599267"/>
              <a:chOff x="2816163" y="2379132"/>
              <a:chExt cx="3196940" cy="2599267"/>
            </a:xfrm>
          </p:grpSpPr>
          <p:pic>
            <p:nvPicPr>
              <p:cNvPr id="6" name="Picture 5" descr="Helmuth Et al Fig 2.tiff"/>
              <p:cNvPicPr>
                <a:picLocks noChangeAspect="1"/>
              </p:cNvPicPr>
              <p:nvPr/>
            </p:nvPicPr>
            <p:blipFill>
              <a:blip r:embed="rId4" cstate="screen">
                <a:extLst>
                  <a:ext uri="{28A0092B-C50C-407E-A947-70E740481C1C}">
                    <a14:useLocalDpi xmlns:a14="http://schemas.microsoft.com/office/drawing/2010/main"/>
                  </a:ext>
                </a:extLst>
              </a:blip>
              <a:srcRect l="6125" r="6469" b="27233"/>
              <a:stretch>
                <a:fillRect/>
              </a:stretch>
            </p:blipFill>
            <p:spPr>
              <a:xfrm>
                <a:off x="2816163" y="2379132"/>
                <a:ext cx="3196940" cy="2599267"/>
              </a:xfrm>
              <a:prstGeom prst="rect">
                <a:avLst/>
              </a:prstGeom>
            </p:spPr>
          </p:pic>
          <p:sp>
            <p:nvSpPr>
              <p:cNvPr id="12" name="Rectangle 11"/>
              <p:cNvSpPr/>
              <p:nvPr/>
            </p:nvSpPr>
            <p:spPr>
              <a:xfrm>
                <a:off x="3395133" y="4639733"/>
                <a:ext cx="321734" cy="1947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63999" y="4639733"/>
                <a:ext cx="321734" cy="1947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24398" y="4639733"/>
                <a:ext cx="321734" cy="1947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401733" y="4639733"/>
                <a:ext cx="321734" cy="1947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239930" y="3085633"/>
              <a:ext cx="3557883" cy="2888071"/>
              <a:chOff x="5239930" y="3085633"/>
              <a:chExt cx="3557883" cy="2888071"/>
            </a:xfrm>
          </p:grpSpPr>
          <p:sp>
            <p:nvSpPr>
              <p:cNvPr id="26" name="Up Arrow 25"/>
              <p:cNvSpPr/>
              <p:nvPr/>
            </p:nvSpPr>
            <p:spPr>
              <a:xfrm>
                <a:off x="5418672" y="5324593"/>
                <a:ext cx="235185" cy="649111"/>
              </a:xfrm>
              <a:prstGeom prst="upArrow">
                <a:avLst/>
              </a:prstGeom>
              <a:solidFill>
                <a:srgbClr val="8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Up Arrow 26"/>
              <p:cNvSpPr/>
              <p:nvPr/>
            </p:nvSpPr>
            <p:spPr>
              <a:xfrm>
                <a:off x="8562628" y="5251215"/>
                <a:ext cx="235185" cy="649111"/>
              </a:xfrm>
              <a:prstGeom prst="upArrow">
                <a:avLst/>
              </a:prstGeom>
              <a:solidFill>
                <a:srgbClr val="8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nut 27"/>
              <p:cNvSpPr/>
              <p:nvPr/>
            </p:nvSpPr>
            <p:spPr>
              <a:xfrm>
                <a:off x="5239930" y="3085633"/>
                <a:ext cx="630296" cy="602074"/>
              </a:xfrm>
              <a:prstGeom prst="donut">
                <a:avLst>
                  <a:gd name="adj" fmla="val 9375"/>
                </a:avLst>
              </a:prstGeom>
              <a:solidFill>
                <a:srgbClr val="8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3297860" y="3007112"/>
              <a:ext cx="1805633" cy="266628"/>
            </a:xfrm>
            <a:prstGeom prst="rect">
              <a:avLst/>
            </a:prstGeom>
            <a:noFill/>
          </p:spPr>
          <p:txBody>
            <a:bodyPr wrap="none" rtlCol="0">
              <a:spAutoFit/>
            </a:bodyPr>
            <a:lstStyle/>
            <a:p>
              <a:r>
                <a:rPr lang="en-US" sz="2000" dirty="0" smtClean="0"/>
                <a:t>Days &gt; 30°C for 0.5h</a:t>
              </a:r>
              <a:endParaRPr lang="en-US" sz="2000" dirty="0"/>
            </a:p>
          </p:txBody>
        </p:sp>
        <p:sp>
          <p:nvSpPr>
            <p:cNvPr id="19" name="TextBox 18"/>
            <p:cNvSpPr txBox="1"/>
            <p:nvPr/>
          </p:nvSpPr>
          <p:spPr>
            <a:xfrm>
              <a:off x="6756400" y="2997200"/>
              <a:ext cx="1215859" cy="266628"/>
            </a:xfrm>
            <a:prstGeom prst="rect">
              <a:avLst/>
            </a:prstGeom>
            <a:noFill/>
          </p:spPr>
          <p:txBody>
            <a:bodyPr wrap="none" rtlCol="0">
              <a:spAutoFit/>
            </a:bodyPr>
            <a:lstStyle/>
            <a:p>
              <a:r>
                <a:rPr lang="en-US" sz="2000" dirty="0" smtClean="0"/>
                <a:t>Hours &gt; 25°C</a:t>
              </a:r>
              <a:endParaRPr lang="en-US" sz="2000" dirty="0"/>
            </a:p>
          </p:txBody>
        </p:sp>
      </p:grpSp>
      <p:sp>
        <p:nvSpPr>
          <p:cNvPr id="2" name="TextBox 1"/>
          <p:cNvSpPr txBox="1"/>
          <p:nvPr/>
        </p:nvSpPr>
        <p:spPr>
          <a:xfrm>
            <a:off x="6470108" y="6471734"/>
            <a:ext cx="2673891" cy="369332"/>
          </a:xfrm>
          <a:prstGeom prst="rect">
            <a:avLst/>
          </a:prstGeom>
          <a:noFill/>
        </p:spPr>
        <p:txBody>
          <a:bodyPr wrap="none" rtlCol="0">
            <a:spAutoFit/>
          </a:bodyPr>
          <a:lstStyle/>
          <a:p>
            <a:r>
              <a:rPr lang="en-US" dirty="0" err="1" smtClean="0"/>
              <a:t>Helmuth</a:t>
            </a:r>
            <a:r>
              <a:rPr lang="en-US" dirty="0" smtClean="0"/>
              <a:t> et al 2010. JEB</a:t>
            </a:r>
            <a:endParaRPr lang="en-US" dirty="0"/>
          </a:p>
        </p:txBody>
      </p:sp>
    </p:spTree>
    <p:extLst>
      <p:ext uri="{BB962C8B-B14F-4D97-AF65-F5344CB8AC3E}">
        <p14:creationId xmlns:p14="http://schemas.microsoft.com/office/powerpoint/2010/main" val="27269668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0800" y="0"/>
            <a:ext cx="8991600" cy="1162050"/>
          </a:xfrm>
        </p:spPr>
        <p:txBody>
          <a:bodyPr>
            <a:normAutofit fontScale="90000"/>
          </a:bodyPr>
          <a:lstStyle/>
          <a:p>
            <a:pPr eaLnBrk="1" hangingPunct="1"/>
            <a:r>
              <a:rPr lang="en-US" sz="3600" b="1" dirty="0" smtClean="0">
                <a:ea typeface="ＭＳ Ｐゴシック" charset="0"/>
                <a:cs typeface="ＭＳ Ｐゴシック" charset="0"/>
              </a:rPr>
              <a:t>Thermal tolerance of porcelain crabs: </a:t>
            </a:r>
            <a:br>
              <a:rPr lang="en-US" sz="3600" b="1" dirty="0" smtClean="0">
                <a:ea typeface="ＭＳ Ｐゴシック" charset="0"/>
                <a:cs typeface="ＭＳ Ｐゴシック" charset="0"/>
              </a:rPr>
            </a:br>
            <a:r>
              <a:rPr lang="en-US" sz="3600" b="1" dirty="0" smtClean="0">
                <a:ea typeface="ＭＳ Ｐゴシック" charset="0"/>
                <a:cs typeface="ＭＳ Ｐゴシック" charset="0"/>
              </a:rPr>
              <a:t>small safety margins </a:t>
            </a:r>
            <a:endParaRPr lang="en-US" sz="3600" b="1" dirty="0">
              <a:effectLst>
                <a:outerShdw blurRad="38100" dist="38100" dir="2700000" algn="tl">
                  <a:srgbClr val="DDDDDD"/>
                </a:outerShdw>
              </a:effectLst>
              <a:ea typeface="ＭＳ Ｐゴシック" charset="0"/>
              <a:cs typeface="ＭＳ Ｐゴシック" charset="0"/>
            </a:endParaRPr>
          </a:p>
        </p:txBody>
      </p:sp>
      <p:grpSp>
        <p:nvGrpSpPr>
          <p:cNvPr id="33795" name="Group 3"/>
          <p:cNvGrpSpPr>
            <a:grpSpLocks/>
          </p:cNvGrpSpPr>
          <p:nvPr/>
        </p:nvGrpSpPr>
        <p:grpSpPr bwMode="auto">
          <a:xfrm>
            <a:off x="1308854" y="1020768"/>
            <a:ext cx="6537084" cy="5504495"/>
            <a:chOff x="2935" y="1349"/>
            <a:chExt cx="2560" cy="2199"/>
          </a:xfrm>
        </p:grpSpPr>
        <p:sp>
          <p:nvSpPr>
            <p:cNvPr id="33808" name="Line 4"/>
            <p:cNvSpPr>
              <a:spLocks noChangeShapeType="1"/>
            </p:cNvSpPr>
            <p:nvPr/>
          </p:nvSpPr>
          <p:spPr bwMode="auto">
            <a:xfrm flipV="1">
              <a:off x="3511" y="1418"/>
              <a:ext cx="1551" cy="17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sp>
          <p:nvSpPr>
            <p:cNvPr id="33809" name="Line 5"/>
            <p:cNvSpPr>
              <a:spLocks noChangeShapeType="1"/>
            </p:cNvSpPr>
            <p:nvPr/>
          </p:nvSpPr>
          <p:spPr bwMode="auto">
            <a:xfrm>
              <a:off x="3347" y="3173"/>
              <a:ext cx="17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0" name="Line 6"/>
            <p:cNvSpPr>
              <a:spLocks noChangeShapeType="1"/>
            </p:cNvSpPr>
            <p:nvPr/>
          </p:nvSpPr>
          <p:spPr bwMode="auto">
            <a:xfrm>
              <a:off x="3347" y="3173"/>
              <a:ext cx="1"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1" name="Line 7"/>
            <p:cNvSpPr>
              <a:spLocks noChangeShapeType="1"/>
            </p:cNvSpPr>
            <p:nvPr/>
          </p:nvSpPr>
          <p:spPr bwMode="auto">
            <a:xfrm>
              <a:off x="3603" y="3173"/>
              <a:ext cx="1"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2" name="Line 8"/>
            <p:cNvSpPr>
              <a:spLocks noChangeShapeType="1"/>
            </p:cNvSpPr>
            <p:nvPr/>
          </p:nvSpPr>
          <p:spPr bwMode="auto">
            <a:xfrm>
              <a:off x="3858" y="3173"/>
              <a:ext cx="1"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3" name="Line 9"/>
            <p:cNvSpPr>
              <a:spLocks noChangeShapeType="1"/>
            </p:cNvSpPr>
            <p:nvPr/>
          </p:nvSpPr>
          <p:spPr bwMode="auto">
            <a:xfrm>
              <a:off x="4113" y="3173"/>
              <a:ext cx="1"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4" name="Line 10"/>
            <p:cNvSpPr>
              <a:spLocks noChangeShapeType="1"/>
            </p:cNvSpPr>
            <p:nvPr/>
          </p:nvSpPr>
          <p:spPr bwMode="auto">
            <a:xfrm>
              <a:off x="4369" y="3173"/>
              <a:ext cx="1"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5" name="Line 11"/>
            <p:cNvSpPr>
              <a:spLocks noChangeShapeType="1"/>
            </p:cNvSpPr>
            <p:nvPr/>
          </p:nvSpPr>
          <p:spPr bwMode="auto">
            <a:xfrm>
              <a:off x="4624" y="3173"/>
              <a:ext cx="1"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6" name="Line 12"/>
            <p:cNvSpPr>
              <a:spLocks noChangeShapeType="1"/>
            </p:cNvSpPr>
            <p:nvPr/>
          </p:nvSpPr>
          <p:spPr bwMode="auto">
            <a:xfrm>
              <a:off x="4880" y="3173"/>
              <a:ext cx="1"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7" name="Line 13"/>
            <p:cNvSpPr>
              <a:spLocks noChangeShapeType="1"/>
            </p:cNvSpPr>
            <p:nvPr/>
          </p:nvSpPr>
          <p:spPr bwMode="auto">
            <a:xfrm>
              <a:off x="5135" y="3173"/>
              <a:ext cx="1"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18" name="Rectangle 14"/>
            <p:cNvSpPr>
              <a:spLocks noChangeArrowheads="1"/>
            </p:cNvSpPr>
            <p:nvPr/>
          </p:nvSpPr>
          <p:spPr bwMode="auto">
            <a:xfrm>
              <a:off x="3301" y="324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10</a:t>
              </a:r>
              <a:endParaRPr lang="en-US" sz="2000" baseline="0"/>
            </a:p>
          </p:txBody>
        </p:sp>
        <p:sp>
          <p:nvSpPr>
            <p:cNvPr id="33819" name="Rectangle 15"/>
            <p:cNvSpPr>
              <a:spLocks noChangeArrowheads="1"/>
            </p:cNvSpPr>
            <p:nvPr/>
          </p:nvSpPr>
          <p:spPr bwMode="auto">
            <a:xfrm>
              <a:off x="3557" y="324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15</a:t>
              </a:r>
              <a:endParaRPr lang="en-US" sz="2000" baseline="0"/>
            </a:p>
          </p:txBody>
        </p:sp>
        <p:sp>
          <p:nvSpPr>
            <p:cNvPr id="33820" name="Rectangle 16"/>
            <p:cNvSpPr>
              <a:spLocks noChangeArrowheads="1"/>
            </p:cNvSpPr>
            <p:nvPr/>
          </p:nvSpPr>
          <p:spPr bwMode="auto">
            <a:xfrm>
              <a:off x="3812" y="324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20</a:t>
              </a:r>
              <a:endParaRPr lang="en-US" sz="2000" baseline="0"/>
            </a:p>
          </p:txBody>
        </p:sp>
        <p:sp>
          <p:nvSpPr>
            <p:cNvPr id="33821" name="Rectangle 17"/>
            <p:cNvSpPr>
              <a:spLocks noChangeArrowheads="1"/>
            </p:cNvSpPr>
            <p:nvPr/>
          </p:nvSpPr>
          <p:spPr bwMode="auto">
            <a:xfrm>
              <a:off x="4068" y="324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25</a:t>
              </a:r>
              <a:endParaRPr lang="en-US" sz="2000" baseline="0"/>
            </a:p>
          </p:txBody>
        </p:sp>
        <p:sp>
          <p:nvSpPr>
            <p:cNvPr id="33822" name="Rectangle 18"/>
            <p:cNvSpPr>
              <a:spLocks noChangeArrowheads="1"/>
            </p:cNvSpPr>
            <p:nvPr/>
          </p:nvSpPr>
          <p:spPr bwMode="auto">
            <a:xfrm>
              <a:off x="4323" y="324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30</a:t>
              </a:r>
              <a:endParaRPr lang="en-US" sz="2000" baseline="0"/>
            </a:p>
          </p:txBody>
        </p:sp>
        <p:sp>
          <p:nvSpPr>
            <p:cNvPr id="33823" name="Rectangle 19"/>
            <p:cNvSpPr>
              <a:spLocks noChangeArrowheads="1"/>
            </p:cNvSpPr>
            <p:nvPr/>
          </p:nvSpPr>
          <p:spPr bwMode="auto">
            <a:xfrm>
              <a:off x="4578" y="324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35</a:t>
              </a:r>
              <a:endParaRPr lang="en-US" sz="2000" baseline="0"/>
            </a:p>
          </p:txBody>
        </p:sp>
        <p:sp>
          <p:nvSpPr>
            <p:cNvPr id="33824" name="Rectangle 20"/>
            <p:cNvSpPr>
              <a:spLocks noChangeArrowheads="1"/>
            </p:cNvSpPr>
            <p:nvPr/>
          </p:nvSpPr>
          <p:spPr bwMode="auto">
            <a:xfrm>
              <a:off x="4834" y="324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40</a:t>
              </a:r>
              <a:endParaRPr lang="en-US" sz="2000" baseline="0"/>
            </a:p>
          </p:txBody>
        </p:sp>
        <p:sp>
          <p:nvSpPr>
            <p:cNvPr id="33825" name="Rectangle 21"/>
            <p:cNvSpPr>
              <a:spLocks noChangeArrowheads="1"/>
            </p:cNvSpPr>
            <p:nvPr/>
          </p:nvSpPr>
          <p:spPr bwMode="auto">
            <a:xfrm>
              <a:off x="5089" y="324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45</a:t>
              </a:r>
              <a:endParaRPr lang="en-US" sz="2000" baseline="0"/>
            </a:p>
          </p:txBody>
        </p:sp>
        <p:sp>
          <p:nvSpPr>
            <p:cNvPr id="33826" name="Line 22"/>
            <p:cNvSpPr>
              <a:spLocks noChangeShapeType="1"/>
            </p:cNvSpPr>
            <p:nvPr/>
          </p:nvSpPr>
          <p:spPr bwMode="auto">
            <a:xfrm>
              <a:off x="3347" y="1402"/>
              <a:ext cx="178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27" name="Line 23"/>
            <p:cNvSpPr>
              <a:spLocks noChangeShapeType="1"/>
            </p:cNvSpPr>
            <p:nvPr/>
          </p:nvSpPr>
          <p:spPr bwMode="auto">
            <a:xfrm flipV="1">
              <a:off x="3347" y="1402"/>
              <a:ext cx="1" cy="17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28" name="Line 24"/>
            <p:cNvSpPr>
              <a:spLocks noChangeShapeType="1"/>
            </p:cNvSpPr>
            <p:nvPr/>
          </p:nvSpPr>
          <p:spPr bwMode="auto">
            <a:xfrm flipH="1">
              <a:off x="3333" y="3173"/>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29" name="Line 25"/>
            <p:cNvSpPr>
              <a:spLocks noChangeShapeType="1"/>
            </p:cNvSpPr>
            <p:nvPr/>
          </p:nvSpPr>
          <p:spPr bwMode="auto">
            <a:xfrm flipH="1">
              <a:off x="3333" y="2948"/>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30" name="Line 26"/>
            <p:cNvSpPr>
              <a:spLocks noChangeShapeType="1"/>
            </p:cNvSpPr>
            <p:nvPr/>
          </p:nvSpPr>
          <p:spPr bwMode="auto">
            <a:xfrm flipH="1">
              <a:off x="3333" y="2730"/>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31" name="Line 27"/>
            <p:cNvSpPr>
              <a:spLocks noChangeShapeType="1"/>
            </p:cNvSpPr>
            <p:nvPr/>
          </p:nvSpPr>
          <p:spPr bwMode="auto">
            <a:xfrm flipH="1">
              <a:off x="3333" y="2505"/>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32" name="Line 28"/>
            <p:cNvSpPr>
              <a:spLocks noChangeShapeType="1"/>
            </p:cNvSpPr>
            <p:nvPr/>
          </p:nvSpPr>
          <p:spPr bwMode="auto">
            <a:xfrm flipH="1">
              <a:off x="3333" y="2287"/>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33" name="Line 29"/>
            <p:cNvSpPr>
              <a:spLocks noChangeShapeType="1"/>
            </p:cNvSpPr>
            <p:nvPr/>
          </p:nvSpPr>
          <p:spPr bwMode="auto">
            <a:xfrm flipH="1">
              <a:off x="3333" y="2062"/>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34" name="Line 30"/>
            <p:cNvSpPr>
              <a:spLocks noChangeShapeType="1"/>
            </p:cNvSpPr>
            <p:nvPr/>
          </p:nvSpPr>
          <p:spPr bwMode="auto">
            <a:xfrm flipH="1">
              <a:off x="3333" y="1844"/>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35" name="Line 31"/>
            <p:cNvSpPr>
              <a:spLocks noChangeShapeType="1"/>
            </p:cNvSpPr>
            <p:nvPr/>
          </p:nvSpPr>
          <p:spPr bwMode="auto">
            <a:xfrm flipH="1">
              <a:off x="3333" y="1620"/>
              <a:ext cx="1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36" name="Line 32"/>
            <p:cNvSpPr>
              <a:spLocks noChangeShapeType="1"/>
            </p:cNvSpPr>
            <p:nvPr/>
          </p:nvSpPr>
          <p:spPr bwMode="auto">
            <a:xfrm flipH="1">
              <a:off x="3333" y="1402"/>
              <a:ext cx="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37" name="Rectangle 33"/>
            <p:cNvSpPr>
              <a:spLocks noChangeArrowheads="1"/>
            </p:cNvSpPr>
            <p:nvPr/>
          </p:nvSpPr>
          <p:spPr bwMode="auto">
            <a:xfrm>
              <a:off x="3173" y="3120"/>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26</a:t>
              </a:r>
              <a:endParaRPr lang="en-US" sz="2000" baseline="0"/>
            </a:p>
          </p:txBody>
        </p:sp>
        <p:sp>
          <p:nvSpPr>
            <p:cNvPr id="33838" name="Rectangle 34"/>
            <p:cNvSpPr>
              <a:spLocks noChangeArrowheads="1"/>
            </p:cNvSpPr>
            <p:nvPr/>
          </p:nvSpPr>
          <p:spPr bwMode="auto">
            <a:xfrm>
              <a:off x="3173" y="2894"/>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28</a:t>
              </a:r>
              <a:endParaRPr lang="en-US" sz="2000" baseline="0"/>
            </a:p>
          </p:txBody>
        </p:sp>
        <p:sp>
          <p:nvSpPr>
            <p:cNvPr id="33839" name="Rectangle 35"/>
            <p:cNvSpPr>
              <a:spLocks noChangeArrowheads="1"/>
            </p:cNvSpPr>
            <p:nvPr/>
          </p:nvSpPr>
          <p:spPr bwMode="auto">
            <a:xfrm>
              <a:off x="3173" y="267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30</a:t>
              </a:r>
              <a:endParaRPr lang="en-US" sz="2000" baseline="0"/>
            </a:p>
          </p:txBody>
        </p:sp>
        <p:sp>
          <p:nvSpPr>
            <p:cNvPr id="33840" name="Rectangle 36"/>
            <p:cNvSpPr>
              <a:spLocks noChangeArrowheads="1"/>
            </p:cNvSpPr>
            <p:nvPr/>
          </p:nvSpPr>
          <p:spPr bwMode="auto">
            <a:xfrm>
              <a:off x="3173" y="2452"/>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32</a:t>
              </a:r>
              <a:endParaRPr lang="en-US" sz="2000" baseline="0"/>
            </a:p>
          </p:txBody>
        </p:sp>
        <p:sp>
          <p:nvSpPr>
            <p:cNvPr id="33841" name="Rectangle 37"/>
            <p:cNvSpPr>
              <a:spLocks noChangeArrowheads="1"/>
            </p:cNvSpPr>
            <p:nvPr/>
          </p:nvSpPr>
          <p:spPr bwMode="auto">
            <a:xfrm>
              <a:off x="3173" y="2235"/>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34</a:t>
              </a:r>
              <a:endParaRPr lang="en-US" sz="2000" baseline="0"/>
            </a:p>
          </p:txBody>
        </p:sp>
        <p:sp>
          <p:nvSpPr>
            <p:cNvPr id="33842" name="Rectangle 38"/>
            <p:cNvSpPr>
              <a:spLocks noChangeArrowheads="1"/>
            </p:cNvSpPr>
            <p:nvPr/>
          </p:nvSpPr>
          <p:spPr bwMode="auto">
            <a:xfrm>
              <a:off x="3173" y="2010"/>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36</a:t>
              </a:r>
              <a:endParaRPr lang="en-US" sz="2000" baseline="0"/>
            </a:p>
          </p:txBody>
        </p:sp>
        <p:sp>
          <p:nvSpPr>
            <p:cNvPr id="33843" name="Rectangle 39"/>
            <p:cNvSpPr>
              <a:spLocks noChangeArrowheads="1"/>
            </p:cNvSpPr>
            <p:nvPr/>
          </p:nvSpPr>
          <p:spPr bwMode="auto">
            <a:xfrm>
              <a:off x="3173" y="1792"/>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38</a:t>
              </a:r>
              <a:endParaRPr lang="en-US" sz="2000" baseline="0"/>
            </a:p>
          </p:txBody>
        </p:sp>
        <p:sp>
          <p:nvSpPr>
            <p:cNvPr id="33844" name="Rectangle 40"/>
            <p:cNvSpPr>
              <a:spLocks noChangeArrowheads="1"/>
            </p:cNvSpPr>
            <p:nvPr/>
          </p:nvSpPr>
          <p:spPr bwMode="auto">
            <a:xfrm>
              <a:off x="3173" y="1567"/>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40</a:t>
              </a:r>
              <a:endParaRPr lang="en-US" sz="2000" baseline="0"/>
            </a:p>
          </p:txBody>
        </p:sp>
        <p:sp>
          <p:nvSpPr>
            <p:cNvPr id="33845" name="Rectangle 41"/>
            <p:cNvSpPr>
              <a:spLocks noChangeArrowheads="1"/>
            </p:cNvSpPr>
            <p:nvPr/>
          </p:nvSpPr>
          <p:spPr bwMode="auto">
            <a:xfrm>
              <a:off x="3173" y="1349"/>
              <a:ext cx="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aseline="0">
                  <a:solidFill>
                    <a:srgbClr val="000000"/>
                  </a:solidFill>
                </a:rPr>
                <a:t>42</a:t>
              </a:r>
              <a:endParaRPr lang="en-US" sz="2000" baseline="0"/>
            </a:p>
          </p:txBody>
        </p:sp>
        <p:sp>
          <p:nvSpPr>
            <p:cNvPr id="33846" name="Line 42"/>
            <p:cNvSpPr>
              <a:spLocks noChangeShapeType="1"/>
            </p:cNvSpPr>
            <p:nvPr/>
          </p:nvSpPr>
          <p:spPr bwMode="auto">
            <a:xfrm flipV="1">
              <a:off x="5135" y="1402"/>
              <a:ext cx="1" cy="177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3847" name="Rectangle 43"/>
            <p:cNvSpPr>
              <a:spLocks noChangeArrowheads="1"/>
            </p:cNvSpPr>
            <p:nvPr/>
          </p:nvSpPr>
          <p:spPr bwMode="auto">
            <a:xfrm rot="16200000">
              <a:off x="2973" y="2434"/>
              <a:ext cx="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baseline="0">
                  <a:solidFill>
                    <a:srgbClr val="000000"/>
                  </a:solidFill>
                </a:rPr>
                <a:t>L</a:t>
              </a:r>
              <a:endParaRPr lang="en-US" sz="2000" baseline="0"/>
            </a:p>
          </p:txBody>
        </p:sp>
        <p:sp>
          <p:nvSpPr>
            <p:cNvPr id="33848" name="Rectangle 44"/>
            <p:cNvSpPr>
              <a:spLocks noChangeArrowheads="1"/>
            </p:cNvSpPr>
            <p:nvPr/>
          </p:nvSpPr>
          <p:spPr bwMode="auto">
            <a:xfrm rot="16200000">
              <a:off x="2967" y="2350"/>
              <a:ext cx="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baseline="0">
                  <a:solidFill>
                    <a:srgbClr val="000000"/>
                  </a:solidFill>
                </a:rPr>
                <a:t>T</a:t>
              </a:r>
              <a:endParaRPr lang="en-US" sz="2000" baseline="0"/>
            </a:p>
          </p:txBody>
        </p:sp>
        <p:sp>
          <p:nvSpPr>
            <p:cNvPr id="33849" name="Rectangle 45"/>
            <p:cNvSpPr>
              <a:spLocks noChangeArrowheads="1"/>
            </p:cNvSpPr>
            <p:nvPr/>
          </p:nvSpPr>
          <p:spPr bwMode="auto">
            <a:xfrm rot="16200000">
              <a:off x="3036" y="2289"/>
              <a:ext cx="4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baseline="0">
                  <a:solidFill>
                    <a:srgbClr val="000000"/>
                  </a:solidFill>
                </a:rPr>
                <a:t>5</a:t>
              </a:r>
              <a:endParaRPr lang="en-US" sz="2000" baseline="0"/>
            </a:p>
          </p:txBody>
        </p:sp>
        <p:sp>
          <p:nvSpPr>
            <p:cNvPr id="33850" name="Rectangle 46"/>
            <p:cNvSpPr>
              <a:spLocks noChangeArrowheads="1"/>
            </p:cNvSpPr>
            <p:nvPr/>
          </p:nvSpPr>
          <p:spPr bwMode="auto">
            <a:xfrm rot="16200000">
              <a:off x="3036" y="2242"/>
              <a:ext cx="4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baseline="0">
                  <a:solidFill>
                    <a:srgbClr val="000000"/>
                  </a:solidFill>
                </a:rPr>
                <a:t>0</a:t>
              </a:r>
              <a:endParaRPr lang="en-US" sz="2000" baseline="0"/>
            </a:p>
          </p:txBody>
        </p:sp>
        <p:sp>
          <p:nvSpPr>
            <p:cNvPr id="33851" name="Rectangle 47"/>
            <p:cNvSpPr>
              <a:spLocks noChangeArrowheads="1"/>
            </p:cNvSpPr>
            <p:nvPr/>
          </p:nvSpPr>
          <p:spPr bwMode="auto">
            <a:xfrm rot="16200000">
              <a:off x="3002" y="2186"/>
              <a:ext cx="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baseline="0">
                  <a:solidFill>
                    <a:srgbClr val="000000"/>
                  </a:solidFill>
                </a:rPr>
                <a:t> </a:t>
              </a:r>
              <a:endParaRPr lang="en-US" sz="2000" baseline="0"/>
            </a:p>
          </p:txBody>
        </p:sp>
        <p:sp>
          <p:nvSpPr>
            <p:cNvPr id="33852" name="Rectangle 48"/>
            <p:cNvSpPr>
              <a:spLocks noChangeArrowheads="1"/>
            </p:cNvSpPr>
            <p:nvPr/>
          </p:nvSpPr>
          <p:spPr bwMode="auto">
            <a:xfrm rot="16200000">
              <a:off x="2983" y="2148"/>
              <a:ext cx="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baseline="0">
                  <a:solidFill>
                    <a:srgbClr val="000000"/>
                  </a:solidFill>
                </a:rPr>
                <a:t>(</a:t>
              </a:r>
              <a:endParaRPr lang="en-US" sz="2000" baseline="0"/>
            </a:p>
          </p:txBody>
        </p:sp>
        <p:sp>
          <p:nvSpPr>
            <p:cNvPr id="33853" name="Rectangle 49"/>
            <p:cNvSpPr>
              <a:spLocks noChangeArrowheads="1"/>
            </p:cNvSpPr>
            <p:nvPr/>
          </p:nvSpPr>
          <p:spPr bwMode="auto">
            <a:xfrm rot="16200000">
              <a:off x="2979" y="2105"/>
              <a:ext cx="4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baseline="0">
                  <a:solidFill>
                    <a:srgbClr val="000000"/>
                  </a:solidFill>
                </a:rPr>
                <a:t>°</a:t>
              </a:r>
              <a:endParaRPr lang="en-US" sz="2000" baseline="0"/>
            </a:p>
          </p:txBody>
        </p:sp>
        <p:sp>
          <p:nvSpPr>
            <p:cNvPr id="33854" name="Rectangle 50"/>
            <p:cNvSpPr>
              <a:spLocks noChangeArrowheads="1"/>
            </p:cNvSpPr>
            <p:nvPr/>
          </p:nvSpPr>
          <p:spPr bwMode="auto">
            <a:xfrm rot="16200000">
              <a:off x="2961" y="2040"/>
              <a:ext cx="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baseline="0">
                  <a:solidFill>
                    <a:srgbClr val="000000"/>
                  </a:solidFill>
                </a:rPr>
                <a:t>C</a:t>
              </a:r>
              <a:endParaRPr lang="en-US" sz="2000" baseline="0"/>
            </a:p>
          </p:txBody>
        </p:sp>
        <p:sp>
          <p:nvSpPr>
            <p:cNvPr id="33855" name="Rectangle 51"/>
            <p:cNvSpPr>
              <a:spLocks noChangeArrowheads="1"/>
            </p:cNvSpPr>
            <p:nvPr/>
          </p:nvSpPr>
          <p:spPr bwMode="auto">
            <a:xfrm rot="16200000">
              <a:off x="2983" y="1961"/>
              <a:ext cx="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000" baseline="0">
                  <a:solidFill>
                    <a:srgbClr val="000000"/>
                  </a:solidFill>
                </a:rPr>
                <a:t>)</a:t>
              </a:r>
              <a:endParaRPr lang="en-US" sz="2000" baseline="0"/>
            </a:p>
          </p:txBody>
        </p:sp>
        <p:sp>
          <p:nvSpPr>
            <p:cNvPr id="33856" name="Freeform 52"/>
            <p:cNvSpPr>
              <a:spLocks/>
            </p:cNvSpPr>
            <p:nvPr/>
          </p:nvSpPr>
          <p:spPr bwMode="auto">
            <a:xfrm>
              <a:off x="4504" y="1901"/>
              <a:ext cx="99" cy="98"/>
            </a:xfrm>
            <a:custGeom>
              <a:avLst/>
              <a:gdLst>
                <a:gd name="T0" fmla="*/ 0 w 112"/>
                <a:gd name="T1" fmla="*/ 0 h 112"/>
                <a:gd name="T2" fmla="*/ 61 w 112"/>
                <a:gd name="T3" fmla="*/ 0 h 112"/>
                <a:gd name="T4" fmla="*/ 30 w 112"/>
                <a:gd name="T5" fmla="*/ 58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57" name="Freeform 53"/>
            <p:cNvSpPr>
              <a:spLocks/>
            </p:cNvSpPr>
            <p:nvPr/>
          </p:nvSpPr>
          <p:spPr bwMode="auto">
            <a:xfrm>
              <a:off x="4476" y="1901"/>
              <a:ext cx="98" cy="98"/>
            </a:xfrm>
            <a:custGeom>
              <a:avLst/>
              <a:gdLst>
                <a:gd name="T0" fmla="*/ 0 w 112"/>
                <a:gd name="T1" fmla="*/ 0 h 112"/>
                <a:gd name="T2" fmla="*/ 58 w 112"/>
                <a:gd name="T3" fmla="*/ 0 h 112"/>
                <a:gd name="T4" fmla="*/ 29 w 112"/>
                <a:gd name="T5" fmla="*/ 58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58" name="Freeform 54"/>
            <p:cNvSpPr>
              <a:spLocks/>
            </p:cNvSpPr>
            <p:nvPr/>
          </p:nvSpPr>
          <p:spPr bwMode="auto">
            <a:xfrm>
              <a:off x="4476" y="2013"/>
              <a:ext cx="98" cy="99"/>
            </a:xfrm>
            <a:custGeom>
              <a:avLst/>
              <a:gdLst>
                <a:gd name="T0" fmla="*/ 0 w 112"/>
                <a:gd name="T1" fmla="*/ 0 h 112"/>
                <a:gd name="T2" fmla="*/ 58 w 112"/>
                <a:gd name="T3" fmla="*/ 0 h 112"/>
                <a:gd name="T4" fmla="*/ 29 w 112"/>
                <a:gd name="T5" fmla="*/ 61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59" name="Freeform 55"/>
            <p:cNvSpPr>
              <a:spLocks/>
            </p:cNvSpPr>
            <p:nvPr/>
          </p:nvSpPr>
          <p:spPr bwMode="auto">
            <a:xfrm>
              <a:off x="4631" y="1641"/>
              <a:ext cx="100" cy="98"/>
            </a:xfrm>
            <a:custGeom>
              <a:avLst/>
              <a:gdLst>
                <a:gd name="T0" fmla="*/ 0 w 112"/>
                <a:gd name="T1" fmla="*/ 0 h 112"/>
                <a:gd name="T2" fmla="*/ 63 w 112"/>
                <a:gd name="T3" fmla="*/ 0 h 112"/>
                <a:gd name="T4" fmla="*/ 32 w 112"/>
                <a:gd name="T5" fmla="*/ 58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60" name="Freeform 56"/>
            <p:cNvSpPr>
              <a:spLocks/>
            </p:cNvSpPr>
            <p:nvPr/>
          </p:nvSpPr>
          <p:spPr bwMode="auto">
            <a:xfrm>
              <a:off x="4631" y="1620"/>
              <a:ext cx="100" cy="98"/>
            </a:xfrm>
            <a:custGeom>
              <a:avLst/>
              <a:gdLst>
                <a:gd name="T0" fmla="*/ 0 w 112"/>
                <a:gd name="T1" fmla="*/ 0 h 112"/>
                <a:gd name="T2" fmla="*/ 63 w 112"/>
                <a:gd name="T3" fmla="*/ 0 h 112"/>
                <a:gd name="T4" fmla="*/ 32 w 112"/>
                <a:gd name="T5" fmla="*/ 58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61" name="Freeform 57"/>
            <p:cNvSpPr>
              <a:spLocks/>
            </p:cNvSpPr>
            <p:nvPr/>
          </p:nvSpPr>
          <p:spPr bwMode="auto">
            <a:xfrm>
              <a:off x="4986" y="1514"/>
              <a:ext cx="99" cy="99"/>
            </a:xfrm>
            <a:custGeom>
              <a:avLst/>
              <a:gdLst>
                <a:gd name="T0" fmla="*/ 0 w 112"/>
                <a:gd name="T1" fmla="*/ 0 h 112"/>
                <a:gd name="T2" fmla="*/ 61 w 112"/>
                <a:gd name="T3" fmla="*/ 0 h 112"/>
                <a:gd name="T4" fmla="*/ 30 w 112"/>
                <a:gd name="T5" fmla="*/ 61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62" name="Freeform 58"/>
            <p:cNvSpPr>
              <a:spLocks/>
            </p:cNvSpPr>
            <p:nvPr/>
          </p:nvSpPr>
          <p:spPr bwMode="auto">
            <a:xfrm>
              <a:off x="4887" y="1514"/>
              <a:ext cx="99" cy="99"/>
            </a:xfrm>
            <a:custGeom>
              <a:avLst/>
              <a:gdLst>
                <a:gd name="T0" fmla="*/ 0 w 112"/>
                <a:gd name="T1" fmla="*/ 0 h 112"/>
                <a:gd name="T2" fmla="*/ 61 w 112"/>
                <a:gd name="T3" fmla="*/ 0 h 112"/>
                <a:gd name="T4" fmla="*/ 30 w 112"/>
                <a:gd name="T5" fmla="*/ 61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63" name="Freeform 59"/>
            <p:cNvSpPr>
              <a:spLocks/>
            </p:cNvSpPr>
            <p:nvPr/>
          </p:nvSpPr>
          <p:spPr bwMode="auto">
            <a:xfrm>
              <a:off x="4476" y="1641"/>
              <a:ext cx="98" cy="98"/>
            </a:xfrm>
            <a:custGeom>
              <a:avLst/>
              <a:gdLst>
                <a:gd name="T0" fmla="*/ 0 w 112"/>
                <a:gd name="T1" fmla="*/ 0 h 112"/>
                <a:gd name="T2" fmla="*/ 58 w 112"/>
                <a:gd name="T3" fmla="*/ 0 h 112"/>
                <a:gd name="T4" fmla="*/ 29 w 112"/>
                <a:gd name="T5" fmla="*/ 58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64" name="Freeform 60"/>
            <p:cNvSpPr>
              <a:spLocks/>
            </p:cNvSpPr>
            <p:nvPr/>
          </p:nvSpPr>
          <p:spPr bwMode="auto">
            <a:xfrm>
              <a:off x="4887" y="1451"/>
              <a:ext cx="99" cy="98"/>
            </a:xfrm>
            <a:custGeom>
              <a:avLst/>
              <a:gdLst>
                <a:gd name="T0" fmla="*/ 0 w 112"/>
                <a:gd name="T1" fmla="*/ 0 h 112"/>
                <a:gd name="T2" fmla="*/ 61 w 112"/>
                <a:gd name="T3" fmla="*/ 0 h 112"/>
                <a:gd name="T4" fmla="*/ 30 w 112"/>
                <a:gd name="T5" fmla="*/ 58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65" name="Freeform 61"/>
            <p:cNvSpPr>
              <a:spLocks/>
            </p:cNvSpPr>
            <p:nvPr/>
          </p:nvSpPr>
          <p:spPr bwMode="auto">
            <a:xfrm>
              <a:off x="4681" y="1648"/>
              <a:ext cx="100" cy="98"/>
            </a:xfrm>
            <a:custGeom>
              <a:avLst/>
              <a:gdLst>
                <a:gd name="T0" fmla="*/ 0 w 112"/>
                <a:gd name="T1" fmla="*/ 0 h 112"/>
                <a:gd name="T2" fmla="*/ 63 w 112"/>
                <a:gd name="T3" fmla="*/ 0 h 112"/>
                <a:gd name="T4" fmla="*/ 32 w 112"/>
                <a:gd name="T5" fmla="*/ 58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66" name="Freeform 62"/>
            <p:cNvSpPr>
              <a:spLocks/>
            </p:cNvSpPr>
            <p:nvPr/>
          </p:nvSpPr>
          <p:spPr bwMode="auto">
            <a:xfrm>
              <a:off x="4476" y="1859"/>
              <a:ext cx="98" cy="98"/>
            </a:xfrm>
            <a:custGeom>
              <a:avLst/>
              <a:gdLst>
                <a:gd name="T0" fmla="*/ 0 w 112"/>
                <a:gd name="T1" fmla="*/ 0 h 112"/>
                <a:gd name="T2" fmla="*/ 58 w 112"/>
                <a:gd name="T3" fmla="*/ 0 h 112"/>
                <a:gd name="T4" fmla="*/ 29 w 112"/>
                <a:gd name="T5" fmla="*/ 58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67" name="Oval 63"/>
            <p:cNvSpPr>
              <a:spLocks noChangeArrowheads="1"/>
            </p:cNvSpPr>
            <p:nvPr/>
          </p:nvSpPr>
          <p:spPr bwMode="auto">
            <a:xfrm>
              <a:off x="4476" y="2294"/>
              <a:ext cx="98" cy="99"/>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68" name="Oval 64"/>
            <p:cNvSpPr>
              <a:spLocks noChangeArrowheads="1"/>
            </p:cNvSpPr>
            <p:nvPr/>
          </p:nvSpPr>
          <p:spPr bwMode="auto">
            <a:xfrm>
              <a:off x="4476" y="2428"/>
              <a:ext cx="98" cy="9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69" name="Oval 65"/>
            <p:cNvSpPr>
              <a:spLocks noChangeArrowheads="1"/>
            </p:cNvSpPr>
            <p:nvPr/>
          </p:nvSpPr>
          <p:spPr bwMode="auto">
            <a:xfrm>
              <a:off x="3610" y="2955"/>
              <a:ext cx="99" cy="9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70" name="Oval 66"/>
            <p:cNvSpPr>
              <a:spLocks noChangeArrowheads="1"/>
            </p:cNvSpPr>
            <p:nvPr/>
          </p:nvSpPr>
          <p:spPr bwMode="auto">
            <a:xfrm>
              <a:off x="3709" y="2842"/>
              <a:ext cx="99" cy="99"/>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000"/>
            </a:p>
          </p:txBody>
        </p:sp>
        <p:sp>
          <p:nvSpPr>
            <p:cNvPr id="33871" name="Oval 67"/>
            <p:cNvSpPr>
              <a:spLocks noChangeArrowheads="1"/>
            </p:cNvSpPr>
            <p:nvPr/>
          </p:nvSpPr>
          <p:spPr bwMode="auto">
            <a:xfrm>
              <a:off x="4476" y="2147"/>
              <a:ext cx="98" cy="9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72" name="Oval 68"/>
            <p:cNvSpPr>
              <a:spLocks noChangeArrowheads="1"/>
            </p:cNvSpPr>
            <p:nvPr/>
          </p:nvSpPr>
          <p:spPr bwMode="auto">
            <a:xfrm>
              <a:off x="4220" y="2505"/>
              <a:ext cx="99" cy="9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73" name="Oval 69"/>
            <p:cNvSpPr>
              <a:spLocks noChangeArrowheads="1"/>
            </p:cNvSpPr>
            <p:nvPr/>
          </p:nvSpPr>
          <p:spPr bwMode="auto">
            <a:xfrm>
              <a:off x="3737" y="2857"/>
              <a:ext cx="100" cy="9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74" name="Oval 70"/>
            <p:cNvSpPr>
              <a:spLocks noChangeArrowheads="1"/>
            </p:cNvSpPr>
            <p:nvPr/>
          </p:nvSpPr>
          <p:spPr bwMode="auto">
            <a:xfrm>
              <a:off x="3503" y="3011"/>
              <a:ext cx="100" cy="9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75" name="Oval 71"/>
            <p:cNvSpPr>
              <a:spLocks noChangeArrowheads="1"/>
            </p:cNvSpPr>
            <p:nvPr/>
          </p:nvSpPr>
          <p:spPr bwMode="auto">
            <a:xfrm>
              <a:off x="3709" y="2667"/>
              <a:ext cx="99" cy="9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p>
          </p:txBody>
        </p:sp>
        <p:sp>
          <p:nvSpPr>
            <p:cNvPr id="33876" name="Text Box 72"/>
            <p:cNvSpPr txBox="1">
              <a:spLocks noChangeArrowheads="1"/>
            </p:cNvSpPr>
            <p:nvPr/>
          </p:nvSpPr>
          <p:spPr bwMode="auto">
            <a:xfrm>
              <a:off x="2935" y="3344"/>
              <a:ext cx="256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r>
                <a:rPr lang="en-US" baseline="0" dirty="0"/>
                <a:t>              Maximal habitat temperature (°C)</a:t>
              </a:r>
            </a:p>
          </p:txBody>
        </p:sp>
        <p:sp>
          <p:nvSpPr>
            <p:cNvPr id="33877" name="Text Box 73"/>
            <p:cNvSpPr txBox="1">
              <a:spLocks noChangeArrowheads="1"/>
            </p:cNvSpPr>
            <p:nvPr/>
          </p:nvSpPr>
          <p:spPr bwMode="auto">
            <a:xfrm>
              <a:off x="3447" y="1541"/>
              <a:ext cx="48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2000" baseline="0"/>
                <a:t>R</a:t>
              </a:r>
              <a:r>
                <a:rPr lang="en-US" sz="2000" baseline="30000"/>
                <a:t>2</a:t>
              </a:r>
              <a:r>
                <a:rPr lang="en-US" sz="2000" baseline="0"/>
                <a:t>=0.88</a:t>
              </a:r>
            </a:p>
          </p:txBody>
        </p:sp>
      </p:grpSp>
      <p:grpSp>
        <p:nvGrpSpPr>
          <p:cNvPr id="3" name="Group 78"/>
          <p:cNvGrpSpPr>
            <a:grpSpLocks/>
          </p:cNvGrpSpPr>
          <p:nvPr/>
        </p:nvGrpSpPr>
        <p:grpSpPr bwMode="auto">
          <a:xfrm>
            <a:off x="4490908" y="699665"/>
            <a:ext cx="2318289" cy="4872582"/>
            <a:chOff x="4184" y="1453"/>
            <a:chExt cx="904" cy="1947"/>
          </a:xfrm>
        </p:grpSpPr>
        <p:sp>
          <p:nvSpPr>
            <p:cNvPr id="33806" name="Line 79"/>
            <p:cNvSpPr>
              <a:spLocks noChangeShapeType="1"/>
            </p:cNvSpPr>
            <p:nvPr/>
          </p:nvSpPr>
          <p:spPr bwMode="auto">
            <a:xfrm flipV="1">
              <a:off x="4184" y="1632"/>
              <a:ext cx="904" cy="1768"/>
            </a:xfrm>
            <a:prstGeom prst="line">
              <a:avLst/>
            </a:prstGeom>
            <a:noFill/>
            <a:ln w="38100">
              <a:solidFill>
                <a:srgbClr val="6600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7" name="Text Box 80"/>
            <p:cNvSpPr txBox="1">
              <a:spLocks noChangeArrowheads="1"/>
            </p:cNvSpPr>
            <p:nvPr/>
          </p:nvSpPr>
          <p:spPr bwMode="auto">
            <a:xfrm>
              <a:off x="4918" y="1453"/>
              <a:ext cx="8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endParaRPr lang="en-US" sz="1600" baseline="0" dirty="0"/>
            </a:p>
          </p:txBody>
        </p:sp>
      </p:grpSp>
      <p:grpSp>
        <p:nvGrpSpPr>
          <p:cNvPr id="33797" name="Group 81"/>
          <p:cNvGrpSpPr>
            <a:grpSpLocks/>
          </p:cNvGrpSpPr>
          <p:nvPr/>
        </p:nvGrpSpPr>
        <p:grpSpPr bwMode="auto">
          <a:xfrm>
            <a:off x="6974694" y="1562618"/>
            <a:ext cx="2203972" cy="1090589"/>
            <a:chOff x="149" y="3407"/>
            <a:chExt cx="1257" cy="622"/>
          </a:xfrm>
        </p:grpSpPr>
        <p:sp>
          <p:nvSpPr>
            <p:cNvPr id="33801" name="Oval 82"/>
            <p:cNvSpPr>
              <a:spLocks noChangeArrowheads="1"/>
            </p:cNvSpPr>
            <p:nvPr/>
          </p:nvSpPr>
          <p:spPr bwMode="auto">
            <a:xfrm>
              <a:off x="149" y="3592"/>
              <a:ext cx="99" cy="1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
          <p:nvSpPr>
            <p:cNvPr id="33802" name="Oval 83"/>
            <p:cNvSpPr>
              <a:spLocks noChangeArrowheads="1"/>
            </p:cNvSpPr>
            <p:nvPr/>
          </p:nvSpPr>
          <p:spPr bwMode="auto">
            <a:xfrm>
              <a:off x="149" y="3454"/>
              <a:ext cx="99" cy="112"/>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33803" name="Freeform 84"/>
            <p:cNvSpPr>
              <a:spLocks/>
            </p:cNvSpPr>
            <p:nvPr/>
          </p:nvSpPr>
          <p:spPr bwMode="auto">
            <a:xfrm>
              <a:off x="149" y="3738"/>
              <a:ext cx="99" cy="112"/>
            </a:xfrm>
            <a:custGeom>
              <a:avLst/>
              <a:gdLst>
                <a:gd name="T0" fmla="*/ 0 w 112"/>
                <a:gd name="T1" fmla="*/ 0 h 112"/>
                <a:gd name="T2" fmla="*/ 61 w 112"/>
                <a:gd name="T3" fmla="*/ 0 h 112"/>
                <a:gd name="T4" fmla="*/ 30 w 112"/>
                <a:gd name="T5" fmla="*/ 112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33804" name="Freeform 85"/>
            <p:cNvSpPr>
              <a:spLocks/>
            </p:cNvSpPr>
            <p:nvPr/>
          </p:nvSpPr>
          <p:spPr bwMode="auto">
            <a:xfrm>
              <a:off x="149" y="3880"/>
              <a:ext cx="99" cy="112"/>
            </a:xfrm>
            <a:custGeom>
              <a:avLst/>
              <a:gdLst>
                <a:gd name="T0" fmla="*/ 0 w 112"/>
                <a:gd name="T1" fmla="*/ 0 h 112"/>
                <a:gd name="T2" fmla="*/ 61 w 112"/>
                <a:gd name="T3" fmla="*/ 0 h 112"/>
                <a:gd name="T4" fmla="*/ 30 w 112"/>
                <a:gd name="T5" fmla="*/ 112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0"/>
                  </a:moveTo>
                  <a:lnTo>
                    <a:pt x="112" y="0"/>
                  </a:lnTo>
                  <a:lnTo>
                    <a:pt x="56" y="1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
          <p:nvSpPr>
            <p:cNvPr id="33805" name="Text Box 86"/>
            <p:cNvSpPr txBox="1">
              <a:spLocks noChangeArrowheads="1"/>
            </p:cNvSpPr>
            <p:nvPr/>
          </p:nvSpPr>
          <p:spPr bwMode="auto">
            <a:xfrm>
              <a:off x="238" y="3407"/>
              <a:ext cx="1168"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nSpc>
                  <a:spcPct val="105000"/>
                </a:lnSpc>
              </a:pPr>
              <a:r>
                <a:rPr lang="en-US" sz="1400" b="1" baseline="0" dirty="0"/>
                <a:t>California</a:t>
              </a:r>
            </a:p>
            <a:p>
              <a:pPr>
                <a:lnSpc>
                  <a:spcPct val="105000"/>
                </a:lnSpc>
              </a:pPr>
              <a:r>
                <a:rPr lang="en-US" sz="1400" b="1" baseline="0" dirty="0"/>
                <a:t>Chile</a:t>
              </a:r>
            </a:p>
            <a:p>
              <a:pPr>
                <a:lnSpc>
                  <a:spcPct val="105000"/>
                </a:lnSpc>
              </a:pPr>
              <a:r>
                <a:rPr lang="en-US" sz="1400" b="1" baseline="0" dirty="0"/>
                <a:t>N. Gulf of California</a:t>
              </a:r>
            </a:p>
            <a:p>
              <a:pPr>
                <a:lnSpc>
                  <a:spcPct val="105000"/>
                </a:lnSpc>
              </a:pPr>
              <a:r>
                <a:rPr lang="en-US" sz="1400" b="1" baseline="0" dirty="0"/>
                <a:t>Panama</a:t>
              </a:r>
            </a:p>
          </p:txBody>
        </p:sp>
      </p:grpSp>
      <p:sp>
        <p:nvSpPr>
          <p:cNvPr id="33798" name="Text Box 87"/>
          <p:cNvSpPr txBox="1">
            <a:spLocks noChangeArrowheads="1"/>
          </p:cNvSpPr>
          <p:nvPr/>
        </p:nvSpPr>
        <p:spPr bwMode="auto">
          <a:xfrm rot="-5400000">
            <a:off x="-380040" y="3155442"/>
            <a:ext cx="376848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baseline="0" dirty="0"/>
              <a:t>Heat Tolerance (</a:t>
            </a:r>
            <a:r>
              <a:rPr lang="en-US" baseline="0" dirty="0" err="1"/>
              <a:t>CT</a:t>
            </a:r>
            <a:r>
              <a:rPr lang="en-US" dirty="0" err="1"/>
              <a:t>max</a:t>
            </a:r>
            <a:r>
              <a:rPr lang="en-US" baseline="0" dirty="0"/>
              <a:t>,°C)</a:t>
            </a:r>
          </a:p>
        </p:txBody>
      </p:sp>
      <p:sp>
        <p:nvSpPr>
          <p:cNvPr id="33800" name="Text Box 230"/>
          <p:cNvSpPr txBox="1">
            <a:spLocks noChangeArrowheads="1"/>
          </p:cNvSpPr>
          <p:nvPr/>
        </p:nvSpPr>
        <p:spPr bwMode="auto">
          <a:xfrm>
            <a:off x="5973072" y="6488698"/>
            <a:ext cx="31954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aseline="0" dirty="0">
                <a:latin typeface="+mj-lt"/>
              </a:rPr>
              <a:t>(Stillman and </a:t>
            </a:r>
            <a:r>
              <a:rPr lang="en-US" sz="1600" baseline="0" dirty="0" err="1">
                <a:latin typeface="+mj-lt"/>
              </a:rPr>
              <a:t>Somero</a:t>
            </a:r>
            <a:r>
              <a:rPr lang="en-US" sz="1600" baseline="0" dirty="0">
                <a:latin typeface="+mj-lt"/>
              </a:rPr>
              <a:t> </a:t>
            </a:r>
            <a:r>
              <a:rPr lang="en-US" sz="1600" baseline="0" dirty="0" smtClean="0">
                <a:latin typeface="+mj-lt"/>
              </a:rPr>
              <a:t>2000 PBZ)</a:t>
            </a:r>
            <a:endParaRPr lang="en-US" sz="1200" baseline="0" dirty="0">
              <a:latin typeface="+mj-lt"/>
            </a:endParaRPr>
          </a:p>
        </p:txBody>
      </p:sp>
      <p:cxnSp>
        <p:nvCxnSpPr>
          <p:cNvPr id="4" name="Straight Arrow Connector 3"/>
          <p:cNvCxnSpPr/>
          <p:nvPr/>
        </p:nvCxnSpPr>
        <p:spPr>
          <a:xfrm>
            <a:off x="3612155" y="4617839"/>
            <a:ext cx="1361041"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965063" y="4409604"/>
            <a:ext cx="1659804" cy="400110"/>
          </a:xfrm>
          <a:prstGeom prst="rect">
            <a:avLst/>
          </a:prstGeom>
          <a:noFill/>
        </p:spPr>
        <p:txBody>
          <a:bodyPr wrap="none" rtlCol="0">
            <a:spAutoFit/>
          </a:bodyPr>
          <a:lstStyle/>
          <a:p>
            <a:r>
              <a:rPr lang="en-US" sz="2000" b="1" dirty="0" smtClean="0">
                <a:solidFill>
                  <a:srgbClr val="008000"/>
                </a:solidFill>
              </a:rPr>
              <a:t>Safety margin</a:t>
            </a:r>
            <a:endParaRPr lang="en-US" sz="2000" b="1" dirty="0">
              <a:solidFill>
                <a:srgbClr val="008000"/>
              </a:solidFill>
            </a:endParaRPr>
          </a:p>
        </p:txBody>
      </p:sp>
    </p:spTree>
    <p:extLst>
      <p:ext uri="{BB962C8B-B14F-4D97-AF65-F5344CB8AC3E}">
        <p14:creationId xmlns:p14="http://schemas.microsoft.com/office/powerpoint/2010/main" val="874827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01692" y="22031"/>
            <a:ext cx="85587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3600" b="1" baseline="0" dirty="0" smtClean="0">
                <a:latin typeface="+mj-lt"/>
              </a:rPr>
              <a:t>Porcelain Crab Plasticity-Tolerance Tradeoff</a:t>
            </a:r>
            <a:endParaRPr lang="en-US" sz="3600" b="1" baseline="0" dirty="0">
              <a:latin typeface="+mj-lt"/>
            </a:endParaRPr>
          </a:p>
        </p:txBody>
      </p:sp>
      <p:sp>
        <p:nvSpPr>
          <p:cNvPr id="48131" name="Oval 3"/>
          <p:cNvSpPr>
            <a:spLocks noChangeArrowheads="1"/>
          </p:cNvSpPr>
          <p:nvPr/>
        </p:nvSpPr>
        <p:spPr bwMode="auto">
          <a:xfrm>
            <a:off x="7197725" y="2070100"/>
            <a:ext cx="150813" cy="144463"/>
          </a:xfrm>
          <a:prstGeom prst="ellipse">
            <a:avLst/>
          </a:prstGeom>
          <a:solidFill>
            <a:srgbClr val="FFCC00"/>
          </a:solidFill>
          <a:ln w="28575">
            <a:solidFill>
              <a:srgbClr val="800000"/>
            </a:solidFill>
            <a:round/>
            <a:headEnd/>
            <a:tailEnd/>
          </a:ln>
        </p:spPr>
        <p:txBody>
          <a:bodyPr/>
          <a:lstStyle/>
          <a:p>
            <a:pPr eaLnBrk="0" hangingPunct="0"/>
            <a:endParaRPr lang="en-US"/>
          </a:p>
        </p:txBody>
      </p:sp>
      <p:sp>
        <p:nvSpPr>
          <p:cNvPr id="48132" name="Rectangle 4"/>
          <p:cNvSpPr>
            <a:spLocks noChangeArrowheads="1"/>
          </p:cNvSpPr>
          <p:nvPr/>
        </p:nvSpPr>
        <p:spPr bwMode="auto">
          <a:xfrm>
            <a:off x="7197725" y="1495425"/>
            <a:ext cx="150813" cy="146050"/>
          </a:xfrm>
          <a:prstGeom prst="rect">
            <a:avLst/>
          </a:prstGeom>
          <a:solidFill>
            <a:srgbClr val="800000"/>
          </a:solidFill>
          <a:ln w="28575">
            <a:solidFill>
              <a:srgbClr val="800000"/>
            </a:solidFill>
            <a:miter lim="800000"/>
            <a:headEnd/>
            <a:tailEnd/>
          </a:ln>
        </p:spPr>
        <p:txBody>
          <a:bodyPr/>
          <a:lstStyle/>
          <a:p>
            <a:pPr eaLnBrk="0" hangingPunct="0"/>
            <a:endParaRPr lang="en-US"/>
          </a:p>
        </p:txBody>
      </p:sp>
      <p:sp>
        <p:nvSpPr>
          <p:cNvPr id="48133" name="Freeform 5"/>
          <p:cNvSpPr>
            <a:spLocks/>
          </p:cNvSpPr>
          <p:nvPr/>
        </p:nvSpPr>
        <p:spPr bwMode="auto">
          <a:xfrm>
            <a:off x="7197725" y="1770063"/>
            <a:ext cx="150813" cy="144462"/>
          </a:xfrm>
          <a:custGeom>
            <a:avLst/>
            <a:gdLst>
              <a:gd name="T0" fmla="*/ 2147483647 w 64"/>
              <a:gd name="T1" fmla="*/ 0 h 64"/>
              <a:gd name="T2" fmla="*/ 2147483647 w 64"/>
              <a:gd name="T3" fmla="*/ 2147483647 h 64"/>
              <a:gd name="T4" fmla="*/ 2147483647 w 64"/>
              <a:gd name="T5" fmla="*/ 2147483647 h 64"/>
              <a:gd name="T6" fmla="*/ 0 w 64"/>
              <a:gd name="T7" fmla="*/ 2147483647 h 64"/>
              <a:gd name="T8" fmla="*/ 2147483647 w 64"/>
              <a:gd name="T9" fmla="*/ 0 h 64"/>
              <a:gd name="T10" fmla="*/ 0 60000 65536"/>
              <a:gd name="T11" fmla="*/ 0 60000 65536"/>
              <a:gd name="T12" fmla="*/ 0 60000 65536"/>
              <a:gd name="T13" fmla="*/ 0 60000 65536"/>
              <a:gd name="T14" fmla="*/ 0 60000 65536"/>
              <a:gd name="T15" fmla="*/ 0 w 64"/>
              <a:gd name="T16" fmla="*/ 0 h 64"/>
              <a:gd name="T17" fmla="*/ 64 w 64"/>
              <a:gd name="T18" fmla="*/ 64 h 64"/>
            </a:gdLst>
            <a:ahLst/>
            <a:cxnLst>
              <a:cxn ang="T10">
                <a:pos x="T0" y="T1"/>
              </a:cxn>
              <a:cxn ang="T11">
                <a:pos x="T2" y="T3"/>
              </a:cxn>
              <a:cxn ang="T12">
                <a:pos x="T4" y="T5"/>
              </a:cxn>
              <a:cxn ang="T13">
                <a:pos x="T6" y="T7"/>
              </a:cxn>
              <a:cxn ang="T14">
                <a:pos x="T8" y="T9"/>
              </a:cxn>
            </a:cxnLst>
            <a:rect l="T15" t="T16" r="T17" b="T18"/>
            <a:pathLst>
              <a:path w="64" h="64">
                <a:moveTo>
                  <a:pt x="32" y="0"/>
                </a:moveTo>
                <a:lnTo>
                  <a:pt x="64" y="32"/>
                </a:lnTo>
                <a:lnTo>
                  <a:pt x="32" y="64"/>
                </a:lnTo>
                <a:lnTo>
                  <a:pt x="0" y="32"/>
                </a:lnTo>
                <a:lnTo>
                  <a:pt x="32" y="0"/>
                </a:lnTo>
                <a:close/>
              </a:path>
            </a:pathLst>
          </a:custGeom>
          <a:solidFill>
            <a:srgbClr val="FF3300"/>
          </a:solidFill>
          <a:ln w="28575">
            <a:solidFill>
              <a:srgbClr val="800000"/>
            </a:solidFill>
            <a:round/>
            <a:headEnd/>
            <a:tailEnd/>
          </a:ln>
        </p:spPr>
        <p:txBody>
          <a:bodyPr/>
          <a:lstStyle/>
          <a:p>
            <a:pPr eaLnBrk="0" hangingPunct="0"/>
            <a:endParaRPr lang="en-US"/>
          </a:p>
        </p:txBody>
      </p:sp>
      <p:sp>
        <p:nvSpPr>
          <p:cNvPr id="48134" name="Freeform 6"/>
          <p:cNvSpPr>
            <a:spLocks/>
          </p:cNvSpPr>
          <p:nvPr/>
        </p:nvSpPr>
        <p:spPr bwMode="auto">
          <a:xfrm>
            <a:off x="7215188" y="2382838"/>
            <a:ext cx="141287" cy="141287"/>
          </a:xfrm>
          <a:custGeom>
            <a:avLst/>
            <a:gdLst>
              <a:gd name="T0" fmla="*/ 0 w 64"/>
              <a:gd name="T1" fmla="*/ 0 h 64"/>
              <a:gd name="T2" fmla="*/ 2147483647 w 64"/>
              <a:gd name="T3" fmla="*/ 0 h 64"/>
              <a:gd name="T4" fmla="*/ 2147483647 w 64"/>
              <a:gd name="T5" fmla="*/ 2147483647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rgbClr val="000099"/>
          </a:solidFill>
          <a:ln w="28575">
            <a:solidFill>
              <a:srgbClr val="000066"/>
            </a:solidFill>
            <a:round/>
            <a:headEnd/>
            <a:tailEnd/>
          </a:ln>
        </p:spPr>
        <p:txBody>
          <a:bodyPr/>
          <a:lstStyle/>
          <a:p>
            <a:pPr eaLnBrk="0" hangingPunct="0"/>
            <a:endParaRPr lang="en-US"/>
          </a:p>
        </p:txBody>
      </p:sp>
      <p:sp>
        <p:nvSpPr>
          <p:cNvPr id="48135" name="Text Box 7"/>
          <p:cNvSpPr txBox="1">
            <a:spLocks noChangeArrowheads="1"/>
          </p:cNvSpPr>
          <p:nvPr/>
        </p:nvSpPr>
        <p:spPr bwMode="auto">
          <a:xfrm>
            <a:off x="7362825" y="1325563"/>
            <a:ext cx="16240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r>
              <a:rPr lang="en-US" sz="2000" i="1" baseline="0"/>
              <a:t>P. gracilis</a:t>
            </a:r>
          </a:p>
          <a:p>
            <a:r>
              <a:rPr lang="en-US" sz="2000" i="1" baseline="0"/>
              <a:t>P. hirtipes</a:t>
            </a:r>
          </a:p>
          <a:p>
            <a:r>
              <a:rPr lang="en-US" sz="2000" i="1" baseline="0"/>
              <a:t>P. cinctipes</a:t>
            </a:r>
          </a:p>
          <a:p>
            <a:r>
              <a:rPr lang="en-US" sz="2000" i="1" baseline="0"/>
              <a:t>P. eriomerus</a:t>
            </a:r>
          </a:p>
        </p:txBody>
      </p:sp>
      <p:sp>
        <p:nvSpPr>
          <p:cNvPr id="48136" name="Text Box 8"/>
          <p:cNvSpPr txBox="1">
            <a:spLocks noChangeArrowheads="1"/>
          </p:cNvSpPr>
          <p:nvPr/>
        </p:nvSpPr>
        <p:spPr bwMode="auto">
          <a:xfrm>
            <a:off x="1538560" y="5995988"/>
            <a:ext cx="56096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r>
              <a:rPr lang="en-US" sz="2800" baseline="0" dirty="0"/>
              <a:t>Maximal Habitat Temperature (°C)</a:t>
            </a:r>
          </a:p>
        </p:txBody>
      </p:sp>
      <p:sp>
        <p:nvSpPr>
          <p:cNvPr id="48137" name="Text Box 9"/>
          <p:cNvSpPr txBox="1">
            <a:spLocks noChangeArrowheads="1"/>
          </p:cNvSpPr>
          <p:nvPr/>
        </p:nvSpPr>
        <p:spPr bwMode="auto">
          <a:xfrm rot="-5400000">
            <a:off x="528082" y="3183267"/>
            <a:ext cx="1601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r>
              <a:rPr lang="en-US" sz="2800" baseline="0" dirty="0" smtClean="0"/>
              <a:t>Plasticity</a:t>
            </a:r>
            <a:endParaRPr lang="en-US" sz="2800" baseline="0" dirty="0"/>
          </a:p>
        </p:txBody>
      </p:sp>
      <p:sp>
        <p:nvSpPr>
          <p:cNvPr id="48138" name="Line 10"/>
          <p:cNvSpPr>
            <a:spLocks noChangeShapeType="1"/>
          </p:cNvSpPr>
          <p:nvPr/>
        </p:nvSpPr>
        <p:spPr bwMode="auto">
          <a:xfrm flipV="1">
            <a:off x="2228850" y="1493838"/>
            <a:ext cx="4354513" cy="30718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9" name="Line 11"/>
          <p:cNvSpPr>
            <a:spLocks noChangeShapeType="1"/>
          </p:cNvSpPr>
          <p:nvPr/>
        </p:nvSpPr>
        <p:spPr bwMode="auto">
          <a:xfrm>
            <a:off x="2203450" y="4059238"/>
            <a:ext cx="444500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0" name="Text Box 12"/>
          <p:cNvSpPr txBox="1">
            <a:spLocks noChangeArrowheads="1"/>
          </p:cNvSpPr>
          <p:nvPr/>
        </p:nvSpPr>
        <p:spPr bwMode="auto">
          <a:xfrm>
            <a:off x="2617679" y="2494906"/>
            <a:ext cx="1421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baseline="0" dirty="0" smtClean="0">
                <a:latin typeface="Comic Sans MS" charset="0"/>
              </a:rPr>
              <a:t>Cold </a:t>
            </a:r>
            <a:r>
              <a:rPr lang="en-US" baseline="0" dirty="0" err="1" smtClean="0">
                <a:latin typeface="Comic Sans MS" charset="0"/>
              </a:rPr>
              <a:t>Tol</a:t>
            </a:r>
            <a:r>
              <a:rPr lang="en-US" baseline="0" dirty="0" smtClean="0">
                <a:latin typeface="Comic Sans MS" charset="0"/>
              </a:rPr>
              <a:t>.</a:t>
            </a:r>
            <a:endParaRPr lang="en-US" baseline="0" dirty="0">
              <a:latin typeface="Comic Sans MS" charset="0"/>
            </a:endParaRPr>
          </a:p>
        </p:txBody>
      </p:sp>
      <p:sp>
        <p:nvSpPr>
          <p:cNvPr id="48141" name="Freeform 13"/>
          <p:cNvSpPr>
            <a:spLocks/>
          </p:cNvSpPr>
          <p:nvPr/>
        </p:nvSpPr>
        <p:spPr bwMode="auto">
          <a:xfrm rot="1167309">
            <a:off x="3149600" y="3022600"/>
            <a:ext cx="569913" cy="336550"/>
          </a:xfrm>
          <a:custGeom>
            <a:avLst/>
            <a:gdLst>
              <a:gd name="T0" fmla="*/ 0 w 359"/>
              <a:gd name="T1" fmla="*/ 0 h 212"/>
              <a:gd name="T2" fmla="*/ 2147483647 w 359"/>
              <a:gd name="T3" fmla="*/ 2147483647 h 212"/>
              <a:gd name="T4" fmla="*/ 2147483647 w 359"/>
              <a:gd name="T5" fmla="*/ 2147483647 h 212"/>
              <a:gd name="T6" fmla="*/ 2147483647 w 359"/>
              <a:gd name="T7" fmla="*/ 2147483647 h 212"/>
              <a:gd name="T8" fmla="*/ 2147483647 w 359"/>
              <a:gd name="T9" fmla="*/ 2147483647 h 212"/>
              <a:gd name="T10" fmla="*/ 0 60000 65536"/>
              <a:gd name="T11" fmla="*/ 0 60000 65536"/>
              <a:gd name="T12" fmla="*/ 0 60000 65536"/>
              <a:gd name="T13" fmla="*/ 0 60000 65536"/>
              <a:gd name="T14" fmla="*/ 0 60000 65536"/>
              <a:gd name="T15" fmla="*/ 0 w 359"/>
              <a:gd name="T16" fmla="*/ 0 h 212"/>
              <a:gd name="T17" fmla="*/ 359 w 359"/>
              <a:gd name="T18" fmla="*/ 212 h 212"/>
            </a:gdLst>
            <a:ahLst/>
            <a:cxnLst>
              <a:cxn ang="T10">
                <a:pos x="T0" y="T1"/>
              </a:cxn>
              <a:cxn ang="T11">
                <a:pos x="T2" y="T3"/>
              </a:cxn>
              <a:cxn ang="T12">
                <a:pos x="T4" y="T5"/>
              </a:cxn>
              <a:cxn ang="T13">
                <a:pos x="T6" y="T7"/>
              </a:cxn>
              <a:cxn ang="T14">
                <a:pos x="T8" y="T9"/>
              </a:cxn>
            </a:cxnLst>
            <a:rect l="T15" t="T16" r="T17" b="T18"/>
            <a:pathLst>
              <a:path w="359" h="212">
                <a:moveTo>
                  <a:pt x="0" y="0"/>
                </a:moveTo>
                <a:cubicBezTo>
                  <a:pt x="21" y="39"/>
                  <a:pt x="43" y="79"/>
                  <a:pt x="74" y="106"/>
                </a:cubicBezTo>
                <a:cubicBezTo>
                  <a:pt x="105" y="133"/>
                  <a:pt x="150" y="149"/>
                  <a:pt x="188" y="164"/>
                </a:cubicBezTo>
                <a:cubicBezTo>
                  <a:pt x="226" y="179"/>
                  <a:pt x="274" y="188"/>
                  <a:pt x="302" y="196"/>
                </a:cubicBezTo>
                <a:cubicBezTo>
                  <a:pt x="330" y="204"/>
                  <a:pt x="344" y="208"/>
                  <a:pt x="359" y="212"/>
                </a:cubicBezTo>
              </a:path>
            </a:pathLst>
          </a:custGeom>
          <a:noFill/>
          <a:ln w="9525">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48142" name="Text Box 14"/>
          <p:cNvSpPr txBox="1">
            <a:spLocks noChangeArrowheads="1"/>
          </p:cNvSpPr>
          <p:nvPr/>
        </p:nvSpPr>
        <p:spPr bwMode="auto">
          <a:xfrm>
            <a:off x="2409825" y="4928428"/>
            <a:ext cx="1516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baseline="0" dirty="0" smtClean="0">
                <a:latin typeface="Comic Sans MS" charset="0"/>
              </a:rPr>
              <a:t>Heat </a:t>
            </a:r>
            <a:r>
              <a:rPr lang="en-US" baseline="0" dirty="0" err="1" smtClean="0">
                <a:latin typeface="Comic Sans MS" charset="0"/>
              </a:rPr>
              <a:t>Tol</a:t>
            </a:r>
            <a:r>
              <a:rPr lang="en-US" baseline="0" dirty="0" smtClean="0">
                <a:latin typeface="Comic Sans MS" charset="0"/>
              </a:rPr>
              <a:t>.</a:t>
            </a:r>
            <a:endParaRPr lang="en-US" baseline="0" dirty="0">
              <a:latin typeface="Comic Sans MS" charset="0"/>
            </a:endParaRPr>
          </a:p>
        </p:txBody>
      </p:sp>
      <p:sp>
        <p:nvSpPr>
          <p:cNvPr id="48143" name="Freeform 15"/>
          <p:cNvSpPr>
            <a:spLocks/>
          </p:cNvSpPr>
          <p:nvPr/>
        </p:nvSpPr>
        <p:spPr bwMode="auto">
          <a:xfrm>
            <a:off x="3800475" y="4746625"/>
            <a:ext cx="514350" cy="588964"/>
          </a:xfrm>
          <a:custGeom>
            <a:avLst/>
            <a:gdLst>
              <a:gd name="T0" fmla="*/ 0 w 335"/>
              <a:gd name="T1" fmla="*/ 2147483647 h 178"/>
              <a:gd name="T2" fmla="*/ 2147483647 w 335"/>
              <a:gd name="T3" fmla="*/ 2147483647 h 178"/>
              <a:gd name="T4" fmla="*/ 2147483647 w 335"/>
              <a:gd name="T5" fmla="*/ 2147483647 h 178"/>
              <a:gd name="T6" fmla="*/ 2147483647 w 335"/>
              <a:gd name="T7" fmla="*/ 2147483647 h 178"/>
              <a:gd name="T8" fmla="*/ 2147483647 w 335"/>
              <a:gd name="T9" fmla="*/ 2147483647 h 178"/>
              <a:gd name="T10" fmla="*/ 2147483647 w 335"/>
              <a:gd name="T11" fmla="*/ 0 h 178"/>
              <a:gd name="T12" fmla="*/ 0 60000 65536"/>
              <a:gd name="T13" fmla="*/ 0 60000 65536"/>
              <a:gd name="T14" fmla="*/ 0 60000 65536"/>
              <a:gd name="T15" fmla="*/ 0 60000 65536"/>
              <a:gd name="T16" fmla="*/ 0 60000 65536"/>
              <a:gd name="T17" fmla="*/ 0 60000 65536"/>
              <a:gd name="T18" fmla="*/ 0 w 335"/>
              <a:gd name="T19" fmla="*/ 0 h 178"/>
              <a:gd name="T20" fmla="*/ 335 w 335"/>
              <a:gd name="T21" fmla="*/ 178 h 178"/>
            </a:gdLst>
            <a:ahLst/>
            <a:cxnLst>
              <a:cxn ang="T12">
                <a:pos x="T0" y="T1"/>
              </a:cxn>
              <a:cxn ang="T13">
                <a:pos x="T2" y="T3"/>
              </a:cxn>
              <a:cxn ang="T14">
                <a:pos x="T4" y="T5"/>
              </a:cxn>
              <a:cxn ang="T15">
                <a:pos x="T6" y="T7"/>
              </a:cxn>
              <a:cxn ang="T16">
                <a:pos x="T8" y="T9"/>
              </a:cxn>
              <a:cxn ang="T17">
                <a:pos x="T10" y="T11"/>
              </a:cxn>
            </a:cxnLst>
            <a:rect l="T18" t="T19" r="T20" b="T21"/>
            <a:pathLst>
              <a:path w="335" h="178">
                <a:moveTo>
                  <a:pt x="0" y="122"/>
                </a:moveTo>
                <a:cubicBezTo>
                  <a:pt x="54" y="143"/>
                  <a:pt x="108" y="164"/>
                  <a:pt x="147" y="171"/>
                </a:cubicBezTo>
                <a:cubicBezTo>
                  <a:pt x="186" y="178"/>
                  <a:pt x="214" y="173"/>
                  <a:pt x="237" y="163"/>
                </a:cubicBezTo>
                <a:cubicBezTo>
                  <a:pt x="260" y="153"/>
                  <a:pt x="271" y="133"/>
                  <a:pt x="286" y="114"/>
                </a:cubicBezTo>
                <a:cubicBezTo>
                  <a:pt x="301" y="95"/>
                  <a:pt x="319" y="68"/>
                  <a:pt x="327" y="49"/>
                </a:cubicBezTo>
                <a:cubicBezTo>
                  <a:pt x="335" y="30"/>
                  <a:pt x="335" y="15"/>
                  <a:pt x="335" y="0"/>
                </a:cubicBezTo>
              </a:path>
            </a:pathLst>
          </a:custGeom>
          <a:noFill/>
          <a:ln w="9525">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48144" name="Rectangle 16"/>
          <p:cNvSpPr>
            <a:spLocks noChangeArrowheads="1"/>
          </p:cNvSpPr>
          <p:nvPr/>
        </p:nvSpPr>
        <p:spPr bwMode="auto">
          <a:xfrm>
            <a:off x="6218238" y="5173663"/>
            <a:ext cx="177800" cy="171450"/>
          </a:xfrm>
          <a:prstGeom prst="rect">
            <a:avLst/>
          </a:prstGeom>
          <a:solidFill>
            <a:srgbClr val="800000"/>
          </a:solidFill>
          <a:ln w="28575">
            <a:solidFill>
              <a:srgbClr val="800000"/>
            </a:solidFill>
            <a:miter lim="800000"/>
            <a:headEnd/>
            <a:tailEnd/>
          </a:ln>
        </p:spPr>
        <p:txBody>
          <a:bodyPr/>
          <a:lstStyle/>
          <a:p>
            <a:pPr eaLnBrk="0" hangingPunct="0"/>
            <a:endParaRPr lang="en-US"/>
          </a:p>
        </p:txBody>
      </p:sp>
      <p:sp>
        <p:nvSpPr>
          <p:cNvPr id="48145" name="Rectangle 17"/>
          <p:cNvSpPr>
            <a:spLocks noChangeArrowheads="1"/>
          </p:cNvSpPr>
          <p:nvPr/>
        </p:nvSpPr>
        <p:spPr bwMode="auto">
          <a:xfrm>
            <a:off x="6227763" y="2266950"/>
            <a:ext cx="177800" cy="171450"/>
          </a:xfrm>
          <a:prstGeom prst="rect">
            <a:avLst/>
          </a:prstGeom>
          <a:solidFill>
            <a:srgbClr val="800000"/>
          </a:solidFill>
          <a:ln w="28575">
            <a:solidFill>
              <a:srgbClr val="800000"/>
            </a:solidFill>
            <a:miter lim="800000"/>
            <a:headEnd/>
            <a:tailEnd/>
          </a:ln>
        </p:spPr>
        <p:txBody>
          <a:bodyPr/>
          <a:lstStyle/>
          <a:p>
            <a:pPr eaLnBrk="0" hangingPunct="0"/>
            <a:endParaRPr lang="en-US"/>
          </a:p>
        </p:txBody>
      </p:sp>
      <p:sp>
        <p:nvSpPr>
          <p:cNvPr id="48146" name="Freeform 18"/>
          <p:cNvSpPr>
            <a:spLocks/>
          </p:cNvSpPr>
          <p:nvPr/>
        </p:nvSpPr>
        <p:spPr bwMode="auto">
          <a:xfrm>
            <a:off x="5635625" y="1171575"/>
            <a:ext cx="177800" cy="169863"/>
          </a:xfrm>
          <a:custGeom>
            <a:avLst/>
            <a:gdLst>
              <a:gd name="T0" fmla="*/ 2147483647 w 64"/>
              <a:gd name="T1" fmla="*/ 0 h 64"/>
              <a:gd name="T2" fmla="*/ 2147483647 w 64"/>
              <a:gd name="T3" fmla="*/ 2147483647 h 64"/>
              <a:gd name="T4" fmla="*/ 2147483647 w 64"/>
              <a:gd name="T5" fmla="*/ 2147483647 h 64"/>
              <a:gd name="T6" fmla="*/ 0 w 64"/>
              <a:gd name="T7" fmla="*/ 2147483647 h 64"/>
              <a:gd name="T8" fmla="*/ 2147483647 w 64"/>
              <a:gd name="T9" fmla="*/ 0 h 64"/>
              <a:gd name="T10" fmla="*/ 0 60000 65536"/>
              <a:gd name="T11" fmla="*/ 0 60000 65536"/>
              <a:gd name="T12" fmla="*/ 0 60000 65536"/>
              <a:gd name="T13" fmla="*/ 0 60000 65536"/>
              <a:gd name="T14" fmla="*/ 0 60000 65536"/>
              <a:gd name="T15" fmla="*/ 0 w 64"/>
              <a:gd name="T16" fmla="*/ 0 h 64"/>
              <a:gd name="T17" fmla="*/ 64 w 64"/>
              <a:gd name="T18" fmla="*/ 64 h 64"/>
            </a:gdLst>
            <a:ahLst/>
            <a:cxnLst>
              <a:cxn ang="T10">
                <a:pos x="T0" y="T1"/>
              </a:cxn>
              <a:cxn ang="T11">
                <a:pos x="T2" y="T3"/>
              </a:cxn>
              <a:cxn ang="T12">
                <a:pos x="T4" y="T5"/>
              </a:cxn>
              <a:cxn ang="T13">
                <a:pos x="T6" y="T7"/>
              </a:cxn>
              <a:cxn ang="T14">
                <a:pos x="T8" y="T9"/>
              </a:cxn>
            </a:cxnLst>
            <a:rect l="T15" t="T16" r="T17" b="T18"/>
            <a:pathLst>
              <a:path w="64" h="64">
                <a:moveTo>
                  <a:pt x="32" y="0"/>
                </a:moveTo>
                <a:lnTo>
                  <a:pt x="64" y="32"/>
                </a:lnTo>
                <a:lnTo>
                  <a:pt x="32" y="64"/>
                </a:lnTo>
                <a:lnTo>
                  <a:pt x="0" y="32"/>
                </a:lnTo>
                <a:lnTo>
                  <a:pt x="32" y="0"/>
                </a:lnTo>
                <a:close/>
              </a:path>
            </a:pathLst>
          </a:custGeom>
          <a:solidFill>
            <a:srgbClr val="FF3300"/>
          </a:solidFill>
          <a:ln w="28575">
            <a:solidFill>
              <a:srgbClr val="800000"/>
            </a:solidFill>
            <a:round/>
            <a:headEnd/>
            <a:tailEnd/>
          </a:ln>
        </p:spPr>
        <p:txBody>
          <a:bodyPr/>
          <a:lstStyle/>
          <a:p>
            <a:pPr eaLnBrk="0" hangingPunct="0"/>
            <a:endParaRPr lang="en-US"/>
          </a:p>
        </p:txBody>
      </p:sp>
      <p:sp>
        <p:nvSpPr>
          <p:cNvPr id="48147" name="Freeform 19"/>
          <p:cNvSpPr>
            <a:spLocks/>
          </p:cNvSpPr>
          <p:nvPr/>
        </p:nvSpPr>
        <p:spPr bwMode="auto">
          <a:xfrm>
            <a:off x="5648325" y="4968875"/>
            <a:ext cx="177800" cy="169863"/>
          </a:xfrm>
          <a:custGeom>
            <a:avLst/>
            <a:gdLst>
              <a:gd name="T0" fmla="*/ 2147483647 w 64"/>
              <a:gd name="T1" fmla="*/ 0 h 64"/>
              <a:gd name="T2" fmla="*/ 2147483647 w 64"/>
              <a:gd name="T3" fmla="*/ 2147483647 h 64"/>
              <a:gd name="T4" fmla="*/ 2147483647 w 64"/>
              <a:gd name="T5" fmla="*/ 2147483647 h 64"/>
              <a:gd name="T6" fmla="*/ 0 w 64"/>
              <a:gd name="T7" fmla="*/ 2147483647 h 64"/>
              <a:gd name="T8" fmla="*/ 2147483647 w 64"/>
              <a:gd name="T9" fmla="*/ 0 h 64"/>
              <a:gd name="T10" fmla="*/ 0 60000 65536"/>
              <a:gd name="T11" fmla="*/ 0 60000 65536"/>
              <a:gd name="T12" fmla="*/ 0 60000 65536"/>
              <a:gd name="T13" fmla="*/ 0 60000 65536"/>
              <a:gd name="T14" fmla="*/ 0 60000 65536"/>
              <a:gd name="T15" fmla="*/ 0 w 64"/>
              <a:gd name="T16" fmla="*/ 0 h 64"/>
              <a:gd name="T17" fmla="*/ 64 w 64"/>
              <a:gd name="T18" fmla="*/ 64 h 64"/>
            </a:gdLst>
            <a:ahLst/>
            <a:cxnLst>
              <a:cxn ang="T10">
                <a:pos x="T0" y="T1"/>
              </a:cxn>
              <a:cxn ang="T11">
                <a:pos x="T2" y="T3"/>
              </a:cxn>
              <a:cxn ang="T12">
                <a:pos x="T4" y="T5"/>
              </a:cxn>
              <a:cxn ang="T13">
                <a:pos x="T6" y="T7"/>
              </a:cxn>
              <a:cxn ang="T14">
                <a:pos x="T8" y="T9"/>
              </a:cxn>
            </a:cxnLst>
            <a:rect l="T15" t="T16" r="T17" b="T18"/>
            <a:pathLst>
              <a:path w="64" h="64">
                <a:moveTo>
                  <a:pt x="32" y="0"/>
                </a:moveTo>
                <a:lnTo>
                  <a:pt x="64" y="32"/>
                </a:lnTo>
                <a:lnTo>
                  <a:pt x="32" y="64"/>
                </a:lnTo>
                <a:lnTo>
                  <a:pt x="0" y="32"/>
                </a:lnTo>
                <a:lnTo>
                  <a:pt x="32" y="0"/>
                </a:lnTo>
                <a:close/>
              </a:path>
            </a:pathLst>
          </a:custGeom>
          <a:solidFill>
            <a:srgbClr val="FF3300"/>
          </a:solidFill>
          <a:ln w="28575">
            <a:solidFill>
              <a:srgbClr val="800000"/>
            </a:solidFill>
            <a:round/>
            <a:headEnd/>
            <a:tailEnd/>
          </a:ln>
        </p:spPr>
        <p:txBody>
          <a:bodyPr/>
          <a:lstStyle/>
          <a:p>
            <a:pPr eaLnBrk="0" hangingPunct="0"/>
            <a:endParaRPr lang="en-US"/>
          </a:p>
        </p:txBody>
      </p:sp>
      <p:sp>
        <p:nvSpPr>
          <p:cNvPr id="48148" name="Oval 20"/>
          <p:cNvSpPr>
            <a:spLocks noChangeArrowheads="1"/>
          </p:cNvSpPr>
          <p:nvPr/>
        </p:nvSpPr>
        <p:spPr bwMode="auto">
          <a:xfrm>
            <a:off x="4754563" y="4684713"/>
            <a:ext cx="177800" cy="169862"/>
          </a:xfrm>
          <a:prstGeom prst="ellipse">
            <a:avLst/>
          </a:prstGeom>
          <a:solidFill>
            <a:srgbClr val="FFCC00"/>
          </a:solidFill>
          <a:ln w="28575">
            <a:solidFill>
              <a:srgbClr val="800000"/>
            </a:solidFill>
            <a:round/>
            <a:headEnd/>
            <a:tailEnd/>
          </a:ln>
        </p:spPr>
        <p:txBody>
          <a:bodyPr/>
          <a:lstStyle/>
          <a:p>
            <a:pPr eaLnBrk="0" hangingPunct="0"/>
            <a:endParaRPr lang="en-US"/>
          </a:p>
        </p:txBody>
      </p:sp>
      <p:sp>
        <p:nvSpPr>
          <p:cNvPr id="48149" name="Oval 21"/>
          <p:cNvSpPr>
            <a:spLocks noChangeArrowheads="1"/>
          </p:cNvSpPr>
          <p:nvPr/>
        </p:nvSpPr>
        <p:spPr bwMode="auto">
          <a:xfrm>
            <a:off x="4738688" y="2724150"/>
            <a:ext cx="177800" cy="169863"/>
          </a:xfrm>
          <a:prstGeom prst="ellipse">
            <a:avLst/>
          </a:prstGeom>
          <a:solidFill>
            <a:srgbClr val="FFCC00"/>
          </a:solidFill>
          <a:ln w="28575">
            <a:solidFill>
              <a:srgbClr val="800000"/>
            </a:solidFill>
            <a:round/>
            <a:headEnd/>
            <a:tailEnd/>
          </a:ln>
        </p:spPr>
        <p:txBody>
          <a:bodyPr/>
          <a:lstStyle/>
          <a:p>
            <a:pPr eaLnBrk="0" hangingPunct="0"/>
            <a:endParaRPr lang="en-US"/>
          </a:p>
        </p:txBody>
      </p:sp>
      <p:sp>
        <p:nvSpPr>
          <p:cNvPr id="48150" name="Freeform 22"/>
          <p:cNvSpPr>
            <a:spLocks/>
          </p:cNvSpPr>
          <p:nvPr/>
        </p:nvSpPr>
        <p:spPr bwMode="auto">
          <a:xfrm>
            <a:off x="2400300" y="4089400"/>
            <a:ext cx="165100" cy="165100"/>
          </a:xfrm>
          <a:custGeom>
            <a:avLst/>
            <a:gdLst>
              <a:gd name="T0" fmla="*/ 0 w 64"/>
              <a:gd name="T1" fmla="*/ 0 h 64"/>
              <a:gd name="T2" fmla="*/ 2147483647 w 64"/>
              <a:gd name="T3" fmla="*/ 0 h 64"/>
              <a:gd name="T4" fmla="*/ 2147483647 w 64"/>
              <a:gd name="T5" fmla="*/ 2147483647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rgbClr val="000099"/>
          </a:solidFill>
          <a:ln w="28575">
            <a:solidFill>
              <a:srgbClr val="000066"/>
            </a:solidFill>
            <a:round/>
            <a:headEnd/>
            <a:tailEnd/>
          </a:ln>
        </p:spPr>
        <p:txBody>
          <a:bodyPr/>
          <a:lstStyle/>
          <a:p>
            <a:pPr eaLnBrk="0" hangingPunct="0"/>
            <a:endParaRPr lang="en-US"/>
          </a:p>
        </p:txBody>
      </p:sp>
      <p:sp>
        <p:nvSpPr>
          <p:cNvPr id="48151" name="Freeform 23"/>
          <p:cNvSpPr>
            <a:spLocks/>
          </p:cNvSpPr>
          <p:nvPr/>
        </p:nvSpPr>
        <p:spPr bwMode="auto">
          <a:xfrm>
            <a:off x="2409825" y="4410075"/>
            <a:ext cx="165100" cy="165100"/>
          </a:xfrm>
          <a:custGeom>
            <a:avLst/>
            <a:gdLst>
              <a:gd name="T0" fmla="*/ 0 w 64"/>
              <a:gd name="T1" fmla="*/ 0 h 64"/>
              <a:gd name="T2" fmla="*/ 2147483647 w 64"/>
              <a:gd name="T3" fmla="*/ 0 h 64"/>
              <a:gd name="T4" fmla="*/ 2147483647 w 64"/>
              <a:gd name="T5" fmla="*/ 2147483647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0"/>
                </a:lnTo>
                <a:lnTo>
                  <a:pt x="32" y="64"/>
                </a:lnTo>
                <a:lnTo>
                  <a:pt x="0" y="0"/>
                </a:lnTo>
                <a:close/>
              </a:path>
            </a:pathLst>
          </a:custGeom>
          <a:solidFill>
            <a:srgbClr val="000099"/>
          </a:solidFill>
          <a:ln w="28575">
            <a:solidFill>
              <a:srgbClr val="000066"/>
            </a:solidFill>
            <a:round/>
            <a:headEnd/>
            <a:tailEnd/>
          </a:ln>
        </p:spPr>
        <p:txBody>
          <a:bodyPr/>
          <a:lstStyle/>
          <a:p>
            <a:pPr eaLnBrk="0" hangingPunct="0"/>
            <a:endParaRPr lang="en-US"/>
          </a:p>
        </p:txBody>
      </p:sp>
      <p:sp>
        <p:nvSpPr>
          <p:cNvPr id="48152" name="Rectangle 24"/>
          <p:cNvSpPr>
            <a:spLocks noChangeArrowheads="1"/>
          </p:cNvSpPr>
          <p:nvPr/>
        </p:nvSpPr>
        <p:spPr bwMode="auto">
          <a:xfrm>
            <a:off x="2047875" y="1060450"/>
            <a:ext cx="4716463" cy="45085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48153" name="Line 25"/>
          <p:cNvSpPr>
            <a:spLocks noChangeShapeType="1"/>
          </p:cNvSpPr>
          <p:nvPr/>
        </p:nvSpPr>
        <p:spPr bwMode="auto">
          <a:xfrm flipH="1">
            <a:off x="1957388" y="1073150"/>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4" name="Line 26"/>
          <p:cNvSpPr>
            <a:spLocks noChangeShapeType="1"/>
          </p:cNvSpPr>
          <p:nvPr/>
        </p:nvSpPr>
        <p:spPr bwMode="auto">
          <a:xfrm flipH="1">
            <a:off x="1957388" y="1720850"/>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5" name="Line 27"/>
          <p:cNvSpPr>
            <a:spLocks noChangeShapeType="1"/>
          </p:cNvSpPr>
          <p:nvPr/>
        </p:nvSpPr>
        <p:spPr bwMode="auto">
          <a:xfrm flipH="1">
            <a:off x="1957388" y="2368550"/>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6" name="Line 28"/>
          <p:cNvSpPr>
            <a:spLocks noChangeShapeType="1"/>
          </p:cNvSpPr>
          <p:nvPr/>
        </p:nvSpPr>
        <p:spPr bwMode="auto">
          <a:xfrm flipH="1">
            <a:off x="1957388" y="3003550"/>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7" name="Line 29"/>
          <p:cNvSpPr>
            <a:spLocks noChangeShapeType="1"/>
          </p:cNvSpPr>
          <p:nvPr/>
        </p:nvSpPr>
        <p:spPr bwMode="auto">
          <a:xfrm flipH="1">
            <a:off x="1957388" y="3651250"/>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8" name="Line 30"/>
          <p:cNvSpPr>
            <a:spLocks noChangeShapeType="1"/>
          </p:cNvSpPr>
          <p:nvPr/>
        </p:nvSpPr>
        <p:spPr bwMode="auto">
          <a:xfrm flipH="1">
            <a:off x="1957388" y="4279900"/>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9" name="Line 31"/>
          <p:cNvSpPr>
            <a:spLocks noChangeShapeType="1"/>
          </p:cNvSpPr>
          <p:nvPr/>
        </p:nvSpPr>
        <p:spPr bwMode="auto">
          <a:xfrm flipH="1">
            <a:off x="1957388" y="4921250"/>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0" name="Line 32"/>
          <p:cNvSpPr>
            <a:spLocks noChangeShapeType="1"/>
          </p:cNvSpPr>
          <p:nvPr/>
        </p:nvSpPr>
        <p:spPr bwMode="auto">
          <a:xfrm flipH="1">
            <a:off x="1957388" y="5568950"/>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1" name="Line 33"/>
          <p:cNvSpPr>
            <a:spLocks noChangeShapeType="1"/>
          </p:cNvSpPr>
          <p:nvPr/>
        </p:nvSpPr>
        <p:spPr bwMode="auto">
          <a:xfrm rot="16200000" flipH="1">
            <a:off x="2294731" y="5612607"/>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2" name="Line 34"/>
          <p:cNvSpPr>
            <a:spLocks noChangeShapeType="1"/>
          </p:cNvSpPr>
          <p:nvPr/>
        </p:nvSpPr>
        <p:spPr bwMode="auto">
          <a:xfrm rot="16200000" flipH="1">
            <a:off x="3028156" y="5612607"/>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3" name="Line 35"/>
          <p:cNvSpPr>
            <a:spLocks noChangeShapeType="1"/>
          </p:cNvSpPr>
          <p:nvPr/>
        </p:nvSpPr>
        <p:spPr bwMode="auto">
          <a:xfrm rot="16200000" flipH="1">
            <a:off x="3748881" y="5612607"/>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4" name="Line 36"/>
          <p:cNvSpPr>
            <a:spLocks noChangeShapeType="1"/>
          </p:cNvSpPr>
          <p:nvPr/>
        </p:nvSpPr>
        <p:spPr bwMode="auto">
          <a:xfrm rot="16200000" flipH="1">
            <a:off x="4485481" y="5612607"/>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5" name="Line 37"/>
          <p:cNvSpPr>
            <a:spLocks noChangeShapeType="1"/>
          </p:cNvSpPr>
          <p:nvPr/>
        </p:nvSpPr>
        <p:spPr bwMode="auto">
          <a:xfrm rot="16200000" flipH="1">
            <a:off x="5225256" y="5612607"/>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6" name="Line 38"/>
          <p:cNvSpPr>
            <a:spLocks noChangeShapeType="1"/>
          </p:cNvSpPr>
          <p:nvPr/>
        </p:nvSpPr>
        <p:spPr bwMode="auto">
          <a:xfrm rot="16200000" flipH="1">
            <a:off x="5961856" y="5612607"/>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7" name="Line 39"/>
          <p:cNvSpPr>
            <a:spLocks noChangeShapeType="1"/>
          </p:cNvSpPr>
          <p:nvPr/>
        </p:nvSpPr>
        <p:spPr bwMode="auto">
          <a:xfrm rot="16200000" flipH="1">
            <a:off x="6698456" y="5612607"/>
            <a:ext cx="1031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8" name="Text Box 40"/>
          <p:cNvSpPr txBox="1">
            <a:spLocks noChangeArrowheads="1"/>
          </p:cNvSpPr>
          <p:nvPr/>
        </p:nvSpPr>
        <p:spPr bwMode="auto">
          <a:xfrm>
            <a:off x="1692275" y="9032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7</a:t>
            </a:r>
          </a:p>
        </p:txBody>
      </p:sp>
      <p:sp>
        <p:nvSpPr>
          <p:cNvPr id="48169" name="Text Box 41"/>
          <p:cNvSpPr txBox="1">
            <a:spLocks noChangeArrowheads="1"/>
          </p:cNvSpPr>
          <p:nvPr/>
        </p:nvSpPr>
        <p:spPr bwMode="auto">
          <a:xfrm>
            <a:off x="1692275" y="15303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6</a:t>
            </a:r>
          </a:p>
        </p:txBody>
      </p:sp>
      <p:sp>
        <p:nvSpPr>
          <p:cNvPr id="48170" name="Text Box 42"/>
          <p:cNvSpPr txBox="1">
            <a:spLocks noChangeArrowheads="1"/>
          </p:cNvSpPr>
          <p:nvPr/>
        </p:nvSpPr>
        <p:spPr bwMode="auto">
          <a:xfrm>
            <a:off x="1692275" y="21653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5</a:t>
            </a:r>
          </a:p>
        </p:txBody>
      </p:sp>
      <p:sp>
        <p:nvSpPr>
          <p:cNvPr id="48171" name="Text Box 43"/>
          <p:cNvSpPr txBox="1">
            <a:spLocks noChangeArrowheads="1"/>
          </p:cNvSpPr>
          <p:nvPr/>
        </p:nvSpPr>
        <p:spPr bwMode="auto">
          <a:xfrm>
            <a:off x="1692275" y="281622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4</a:t>
            </a:r>
          </a:p>
        </p:txBody>
      </p:sp>
      <p:sp>
        <p:nvSpPr>
          <p:cNvPr id="48172" name="Text Box 44"/>
          <p:cNvSpPr txBox="1">
            <a:spLocks noChangeArrowheads="1"/>
          </p:cNvSpPr>
          <p:nvPr/>
        </p:nvSpPr>
        <p:spPr bwMode="auto">
          <a:xfrm>
            <a:off x="1692275" y="345916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3</a:t>
            </a:r>
          </a:p>
        </p:txBody>
      </p:sp>
      <p:sp>
        <p:nvSpPr>
          <p:cNvPr id="48173" name="Text Box 45"/>
          <p:cNvSpPr txBox="1">
            <a:spLocks noChangeArrowheads="1"/>
          </p:cNvSpPr>
          <p:nvPr/>
        </p:nvSpPr>
        <p:spPr bwMode="auto">
          <a:xfrm>
            <a:off x="1692275" y="408463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2</a:t>
            </a:r>
          </a:p>
        </p:txBody>
      </p:sp>
      <p:sp>
        <p:nvSpPr>
          <p:cNvPr id="48174" name="Text Box 46"/>
          <p:cNvSpPr txBox="1">
            <a:spLocks noChangeArrowheads="1"/>
          </p:cNvSpPr>
          <p:nvPr/>
        </p:nvSpPr>
        <p:spPr bwMode="auto">
          <a:xfrm>
            <a:off x="1692275" y="474503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1</a:t>
            </a:r>
          </a:p>
        </p:txBody>
      </p:sp>
      <p:sp>
        <p:nvSpPr>
          <p:cNvPr id="48175" name="Text Box 47"/>
          <p:cNvSpPr txBox="1">
            <a:spLocks noChangeArrowheads="1"/>
          </p:cNvSpPr>
          <p:nvPr/>
        </p:nvSpPr>
        <p:spPr bwMode="auto">
          <a:xfrm>
            <a:off x="1692275" y="538003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0</a:t>
            </a:r>
          </a:p>
        </p:txBody>
      </p:sp>
      <p:sp>
        <p:nvSpPr>
          <p:cNvPr id="48176" name="Text Box 48"/>
          <p:cNvSpPr txBox="1">
            <a:spLocks noChangeArrowheads="1"/>
          </p:cNvSpPr>
          <p:nvPr/>
        </p:nvSpPr>
        <p:spPr bwMode="auto">
          <a:xfrm>
            <a:off x="2132013" y="56086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15</a:t>
            </a:r>
          </a:p>
        </p:txBody>
      </p:sp>
      <p:sp>
        <p:nvSpPr>
          <p:cNvPr id="48177" name="Text Box 49"/>
          <p:cNvSpPr txBox="1">
            <a:spLocks noChangeArrowheads="1"/>
          </p:cNvSpPr>
          <p:nvPr/>
        </p:nvSpPr>
        <p:spPr bwMode="auto">
          <a:xfrm>
            <a:off x="2876550" y="56086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20</a:t>
            </a:r>
          </a:p>
        </p:txBody>
      </p:sp>
      <p:sp>
        <p:nvSpPr>
          <p:cNvPr id="48178" name="Text Box 50"/>
          <p:cNvSpPr txBox="1">
            <a:spLocks noChangeArrowheads="1"/>
          </p:cNvSpPr>
          <p:nvPr/>
        </p:nvSpPr>
        <p:spPr bwMode="auto">
          <a:xfrm>
            <a:off x="3621088" y="56086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25</a:t>
            </a:r>
          </a:p>
        </p:txBody>
      </p:sp>
      <p:sp>
        <p:nvSpPr>
          <p:cNvPr id="48179" name="Text Box 51"/>
          <p:cNvSpPr txBox="1">
            <a:spLocks noChangeArrowheads="1"/>
          </p:cNvSpPr>
          <p:nvPr/>
        </p:nvSpPr>
        <p:spPr bwMode="auto">
          <a:xfrm>
            <a:off x="4343400" y="56086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30</a:t>
            </a:r>
          </a:p>
        </p:txBody>
      </p:sp>
      <p:sp>
        <p:nvSpPr>
          <p:cNvPr id="48180" name="Text Box 52"/>
          <p:cNvSpPr txBox="1">
            <a:spLocks noChangeArrowheads="1"/>
          </p:cNvSpPr>
          <p:nvPr/>
        </p:nvSpPr>
        <p:spPr bwMode="auto">
          <a:xfrm>
            <a:off x="5078413" y="56086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35</a:t>
            </a:r>
          </a:p>
        </p:txBody>
      </p:sp>
      <p:sp>
        <p:nvSpPr>
          <p:cNvPr id="48181" name="Text Box 53"/>
          <p:cNvSpPr txBox="1">
            <a:spLocks noChangeArrowheads="1"/>
          </p:cNvSpPr>
          <p:nvPr/>
        </p:nvSpPr>
        <p:spPr bwMode="auto">
          <a:xfrm>
            <a:off x="5808663" y="56086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40</a:t>
            </a:r>
          </a:p>
        </p:txBody>
      </p:sp>
      <p:sp>
        <p:nvSpPr>
          <p:cNvPr id="48182" name="Text Box 54"/>
          <p:cNvSpPr txBox="1">
            <a:spLocks noChangeArrowheads="1"/>
          </p:cNvSpPr>
          <p:nvPr/>
        </p:nvSpPr>
        <p:spPr bwMode="auto">
          <a:xfrm>
            <a:off x="6551613" y="56086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r>
              <a:rPr lang="en-US" sz="1600" b="1" baseline="0"/>
              <a:t>45</a:t>
            </a:r>
          </a:p>
        </p:txBody>
      </p:sp>
      <p:sp>
        <p:nvSpPr>
          <p:cNvPr id="48183" name="Text Box 55"/>
          <p:cNvSpPr txBox="1">
            <a:spLocks noChangeArrowheads="1"/>
          </p:cNvSpPr>
          <p:nvPr/>
        </p:nvSpPr>
        <p:spPr bwMode="auto">
          <a:xfrm>
            <a:off x="6837934" y="6490286"/>
            <a:ext cx="2351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37931725" indent="-37474525" eaLnBrk="0" hangingPunct="0">
              <a:defRPr sz="2400" baseline="-25000">
                <a:solidFill>
                  <a:schemeClr val="tx1"/>
                </a:solidFill>
                <a:latin typeface="Arial" charset="0"/>
                <a:ea typeface="ＭＳ Ｐゴシック" charset="0"/>
              </a:defRPr>
            </a:lvl2pPr>
            <a:lvl3pPr eaLnBrk="0" hangingPunct="0">
              <a:defRPr sz="2400" baseline="-25000">
                <a:solidFill>
                  <a:schemeClr val="tx1"/>
                </a:solidFill>
                <a:latin typeface="Arial" charset="0"/>
                <a:ea typeface="ＭＳ Ｐゴシック" charset="0"/>
              </a:defRPr>
            </a:lvl3pPr>
            <a:lvl4pPr eaLnBrk="0" hangingPunct="0">
              <a:defRPr sz="2400" baseline="-25000">
                <a:solidFill>
                  <a:schemeClr val="tx1"/>
                </a:solidFill>
                <a:latin typeface="Arial" charset="0"/>
                <a:ea typeface="ＭＳ Ｐゴシック" charset="0"/>
              </a:defRPr>
            </a:lvl4pPr>
            <a:lvl5pPr eaLnBrk="0" hangingPunct="0">
              <a:defRPr sz="2400" baseline="-25000">
                <a:solidFill>
                  <a:schemeClr val="tx1"/>
                </a:solidFill>
                <a:latin typeface="Arial" charset="0"/>
                <a:ea typeface="ＭＳ Ｐゴシック" charset="0"/>
              </a:defRPr>
            </a:lvl5pPr>
            <a:lvl6pPr marL="457200" eaLnBrk="0" fontAlgn="base" hangingPunct="0">
              <a:spcBef>
                <a:spcPct val="0"/>
              </a:spcBef>
              <a:spcAft>
                <a:spcPct val="0"/>
              </a:spcAft>
              <a:defRPr sz="2400" baseline="-25000">
                <a:solidFill>
                  <a:schemeClr val="tx1"/>
                </a:solidFill>
                <a:latin typeface="Arial" charset="0"/>
                <a:ea typeface="ＭＳ Ｐゴシック" charset="0"/>
              </a:defRPr>
            </a:lvl6pPr>
            <a:lvl7pPr marL="914400" eaLnBrk="0" fontAlgn="base" hangingPunct="0">
              <a:spcBef>
                <a:spcPct val="0"/>
              </a:spcBef>
              <a:spcAft>
                <a:spcPct val="0"/>
              </a:spcAft>
              <a:defRPr sz="2400" baseline="-25000">
                <a:solidFill>
                  <a:schemeClr val="tx1"/>
                </a:solidFill>
                <a:latin typeface="Arial" charset="0"/>
                <a:ea typeface="ＭＳ Ｐゴシック" charset="0"/>
              </a:defRPr>
            </a:lvl7pPr>
            <a:lvl8pPr marL="1371600" eaLnBrk="0" fontAlgn="base" hangingPunct="0">
              <a:spcBef>
                <a:spcPct val="0"/>
              </a:spcBef>
              <a:spcAft>
                <a:spcPct val="0"/>
              </a:spcAft>
              <a:defRPr sz="2400" baseline="-25000">
                <a:solidFill>
                  <a:schemeClr val="tx1"/>
                </a:solidFill>
                <a:latin typeface="Arial" charset="0"/>
                <a:ea typeface="ＭＳ Ｐゴシック" charset="0"/>
              </a:defRPr>
            </a:lvl8pPr>
            <a:lvl9pPr marL="1828800" eaLnBrk="0" fontAlgn="base" hangingPunct="0">
              <a:spcBef>
                <a:spcPct val="0"/>
              </a:spcBef>
              <a:spcAft>
                <a:spcPct val="0"/>
              </a:spcAft>
              <a:defRPr sz="2400" baseline="-25000">
                <a:solidFill>
                  <a:schemeClr val="tx1"/>
                </a:solidFill>
                <a:latin typeface="Arial" charset="0"/>
                <a:ea typeface="ＭＳ Ｐゴシック" charset="0"/>
              </a:defRPr>
            </a:lvl9pPr>
          </a:lstStyle>
          <a:p>
            <a:pPr algn="ctr">
              <a:spcBef>
                <a:spcPct val="50000"/>
              </a:spcBef>
            </a:pPr>
            <a:r>
              <a:rPr lang="en-US" sz="1600" baseline="0" dirty="0">
                <a:latin typeface="+mj-lt"/>
              </a:rPr>
              <a:t>(Stillman </a:t>
            </a:r>
            <a:r>
              <a:rPr lang="en-US" sz="1600" baseline="0" dirty="0" smtClean="0">
                <a:latin typeface="+mj-lt"/>
              </a:rPr>
              <a:t>2003 Science)</a:t>
            </a:r>
            <a:endParaRPr lang="en-US" sz="1600" baseline="0" dirty="0">
              <a:latin typeface="+mj-lt"/>
            </a:endParaRPr>
          </a:p>
        </p:txBody>
      </p:sp>
    </p:spTree>
    <p:extLst>
      <p:ext uri="{BB962C8B-B14F-4D97-AF65-F5344CB8AC3E}">
        <p14:creationId xmlns:p14="http://schemas.microsoft.com/office/powerpoint/2010/main" val="37568547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0"/>
            <a:ext cx="9144000" cy="1143000"/>
          </a:xfrm>
        </p:spPr>
        <p:txBody>
          <a:bodyPr>
            <a:normAutofit fontScale="90000"/>
          </a:bodyPr>
          <a:lstStyle/>
          <a:p>
            <a:pPr eaLnBrk="1" hangingPunct="1"/>
            <a:r>
              <a:rPr lang="en-US">
                <a:latin typeface="Arial" charset="0"/>
                <a:ea typeface="ＭＳ Ｐゴシック" charset="0"/>
                <a:cs typeface="ＭＳ Ｐゴシック" charset="0"/>
              </a:rPr>
              <a:t>Tropical insects most susceptible to global warming</a:t>
            </a:r>
          </a:p>
        </p:txBody>
      </p:sp>
      <p:pic>
        <p:nvPicPr>
          <p:cNvPr id="48131" name="Content Placeholder 3" descr="Fig 1 Deutsch et al 2008.tiff"/>
          <p:cNvPicPr>
            <a:picLocks noGrp="1" noChangeAspect="1"/>
          </p:cNvPicPr>
          <p:nvPr>
            <p:ph idx="1"/>
          </p:nvPr>
        </p:nvPicPr>
        <p:blipFill>
          <a:blip r:embed="rId2" cstate="screen">
            <a:extLst>
              <a:ext uri="{28A0092B-C50C-407E-A947-70E740481C1C}">
                <a14:useLocalDpi xmlns:a14="http://schemas.microsoft.com/office/drawing/2010/main"/>
              </a:ext>
            </a:extLst>
          </a:blip>
          <a:srcRect l="-21181" r="-21181"/>
          <a:stretch>
            <a:fillRect/>
          </a:stretch>
        </p:blipFill>
        <p:spPr>
          <a:xfrm>
            <a:off x="-668338" y="1412875"/>
            <a:ext cx="10285413" cy="5445125"/>
          </a:xfrm>
        </p:spPr>
      </p:pic>
      <p:sp>
        <p:nvSpPr>
          <p:cNvPr id="48132" name="TextBox 4"/>
          <p:cNvSpPr txBox="1">
            <a:spLocks noChangeArrowheads="1"/>
          </p:cNvSpPr>
          <p:nvPr/>
        </p:nvSpPr>
        <p:spPr bwMode="auto">
          <a:xfrm>
            <a:off x="6288088" y="1366838"/>
            <a:ext cx="2855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t>Deutsch et al 2008 PNAS</a:t>
            </a:r>
          </a:p>
        </p:txBody>
      </p:sp>
    </p:spTree>
    <p:extLst>
      <p:ext uri="{BB962C8B-B14F-4D97-AF65-F5344CB8AC3E}">
        <p14:creationId xmlns:p14="http://schemas.microsoft.com/office/powerpoint/2010/main" val="9086537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991649" y="190500"/>
            <a:ext cx="7207250" cy="609600"/>
          </a:xfrm>
        </p:spPr>
        <p:txBody>
          <a:bodyPr>
            <a:normAutofit fontScale="90000"/>
          </a:bodyPr>
          <a:lstStyle/>
          <a:p>
            <a:r>
              <a:rPr lang="en-US" dirty="0" smtClean="0"/>
              <a:t>CO</a:t>
            </a:r>
            <a:r>
              <a:rPr lang="en-US" baseline="-25000" dirty="0" smtClean="0"/>
              <a:t>2</a:t>
            </a:r>
            <a:r>
              <a:rPr lang="en-US" dirty="0" smtClean="0"/>
              <a:t> acidifies seawater</a:t>
            </a:r>
            <a:endParaRPr lang="en-US" dirty="0"/>
          </a:p>
        </p:txBody>
      </p:sp>
      <p:sp>
        <p:nvSpPr>
          <p:cNvPr id="259075" name="Rectangle 3"/>
          <p:cNvSpPr>
            <a:spLocks noChangeArrowheads="1"/>
          </p:cNvSpPr>
          <p:nvPr/>
        </p:nvSpPr>
        <p:spPr bwMode="auto">
          <a:xfrm>
            <a:off x="0" y="1030697"/>
            <a:ext cx="9071349" cy="892002"/>
          </a:xfrm>
          <a:prstGeom prst="rect">
            <a:avLst/>
          </a:prstGeom>
          <a:solidFill>
            <a:srgbClr val="CCFFFF"/>
          </a:solidFill>
          <a:ln w="9525">
            <a:solidFill>
              <a:schemeClr val="tx1"/>
            </a:solidFill>
            <a:miter lim="800000"/>
            <a:headEnd/>
            <a:tailEnd/>
          </a:ln>
          <a:effectLst/>
        </p:spPr>
        <p:txBody>
          <a:bodyPr wrap="none" anchor="ctr">
            <a:prstTxWarp prst="textNoShape">
              <a:avLst/>
            </a:prstTxWarp>
          </a:bodyPr>
          <a:lstStyle/>
          <a:p>
            <a:pPr algn="ctr"/>
            <a:endParaRPr lang="en-US" sz="1600" baseline="-25000" dirty="0">
              <a:latin typeface="Arial Unicode MS" charset="0"/>
            </a:endParaRPr>
          </a:p>
        </p:txBody>
      </p:sp>
      <p:grpSp>
        <p:nvGrpSpPr>
          <p:cNvPr id="2" name="Group 4"/>
          <p:cNvGrpSpPr>
            <a:grpSpLocks/>
          </p:cNvGrpSpPr>
          <p:nvPr/>
        </p:nvGrpSpPr>
        <p:grpSpPr bwMode="auto">
          <a:xfrm>
            <a:off x="1" y="1854611"/>
            <a:ext cx="9074957" cy="3238089"/>
            <a:chOff x="423" y="2341"/>
            <a:chExt cx="5025" cy="1793"/>
          </a:xfrm>
        </p:grpSpPr>
        <p:sp>
          <p:nvSpPr>
            <p:cNvPr id="259077" name="Rectangle 5"/>
            <p:cNvSpPr>
              <a:spLocks noChangeArrowheads="1"/>
            </p:cNvSpPr>
            <p:nvPr/>
          </p:nvSpPr>
          <p:spPr bwMode="auto">
            <a:xfrm>
              <a:off x="425" y="2341"/>
              <a:ext cx="5023" cy="1787"/>
            </a:xfrm>
            <a:prstGeom prst="rect">
              <a:avLst/>
            </a:prstGeom>
            <a:solidFill>
              <a:srgbClr val="CCECFF"/>
            </a:solidFill>
            <a:ln w="9525">
              <a:solidFill>
                <a:schemeClr val="tx1"/>
              </a:solidFill>
              <a:miter lim="800000"/>
              <a:headEnd/>
              <a:tailEnd/>
            </a:ln>
            <a:effectLst/>
          </p:spPr>
          <p:txBody>
            <a:bodyPr wrap="none" anchor="ctr">
              <a:prstTxWarp prst="textNoShape">
                <a:avLst/>
              </a:prstTxWarp>
            </a:bodyPr>
            <a:lstStyle/>
            <a:p>
              <a:pPr algn="ctr"/>
              <a:endParaRPr lang="en-US" sz="1800" dirty="0">
                <a:latin typeface="Arial Unicode MS" charset="0"/>
              </a:endParaRPr>
            </a:p>
          </p:txBody>
        </p:sp>
        <p:sp>
          <p:nvSpPr>
            <p:cNvPr id="259078" name="Rectangle 6"/>
            <p:cNvSpPr>
              <a:spLocks noChangeArrowheads="1"/>
            </p:cNvSpPr>
            <p:nvPr/>
          </p:nvSpPr>
          <p:spPr bwMode="auto">
            <a:xfrm>
              <a:off x="430" y="2341"/>
              <a:ext cx="5016" cy="1786"/>
            </a:xfrm>
            <a:prstGeom prst="rect">
              <a:avLst/>
            </a:prstGeom>
            <a:gradFill rotWithShape="1">
              <a:gsLst>
                <a:gs pos="0">
                  <a:srgbClr val="99CCFF"/>
                </a:gs>
                <a:gs pos="100000">
                  <a:srgbClr val="99CCFF">
                    <a:gamma/>
                    <a:shade val="46275"/>
                    <a:invGamma/>
                  </a:srgbClr>
                </a:gs>
              </a:gsLst>
              <a:lin ang="5400000" scaled="1"/>
            </a:gradFill>
            <a:ln w="9525">
              <a:solidFill>
                <a:schemeClr val="tx1"/>
              </a:solidFill>
              <a:prstDash val="sysDot"/>
              <a:miter lim="800000"/>
              <a:headEnd/>
              <a:tailEnd/>
            </a:ln>
            <a:effectLst/>
          </p:spPr>
          <p:txBody>
            <a:bodyPr wrap="none" anchor="ctr">
              <a:prstTxWarp prst="textNoShape">
                <a:avLst/>
              </a:prstTxWarp>
            </a:bodyPr>
            <a:lstStyle/>
            <a:p>
              <a:endParaRPr lang="en-US"/>
            </a:p>
          </p:txBody>
        </p:sp>
        <p:sp>
          <p:nvSpPr>
            <p:cNvPr id="259079" name="Freeform 7"/>
            <p:cNvSpPr>
              <a:spLocks/>
            </p:cNvSpPr>
            <p:nvPr/>
          </p:nvSpPr>
          <p:spPr bwMode="auto">
            <a:xfrm>
              <a:off x="1312" y="3749"/>
              <a:ext cx="4134" cy="378"/>
            </a:xfrm>
            <a:custGeom>
              <a:avLst/>
              <a:gdLst/>
              <a:ahLst/>
              <a:cxnLst>
                <a:cxn ang="0">
                  <a:pos x="0" y="57"/>
                </a:cxn>
                <a:cxn ang="0">
                  <a:pos x="175" y="64"/>
                </a:cxn>
                <a:cxn ang="0">
                  <a:pos x="357" y="50"/>
                </a:cxn>
                <a:cxn ang="0">
                  <a:pos x="408" y="35"/>
                </a:cxn>
                <a:cxn ang="0">
                  <a:pos x="452" y="21"/>
                </a:cxn>
                <a:cxn ang="0">
                  <a:pos x="613" y="35"/>
                </a:cxn>
                <a:cxn ang="0">
                  <a:pos x="722" y="86"/>
                </a:cxn>
                <a:cxn ang="0">
                  <a:pos x="890" y="101"/>
                </a:cxn>
                <a:cxn ang="0">
                  <a:pos x="1466" y="64"/>
                </a:cxn>
                <a:cxn ang="0">
                  <a:pos x="1845" y="35"/>
                </a:cxn>
                <a:cxn ang="0">
                  <a:pos x="2647" y="28"/>
                </a:cxn>
                <a:cxn ang="0">
                  <a:pos x="2742" y="130"/>
                </a:cxn>
                <a:cxn ang="0">
                  <a:pos x="2800" y="115"/>
                </a:cxn>
                <a:cxn ang="0">
                  <a:pos x="2822" y="101"/>
                </a:cxn>
                <a:cxn ang="0">
                  <a:pos x="2887" y="93"/>
                </a:cxn>
                <a:cxn ang="0">
                  <a:pos x="2953" y="57"/>
                </a:cxn>
                <a:cxn ang="0">
                  <a:pos x="2989" y="35"/>
                </a:cxn>
                <a:cxn ang="0">
                  <a:pos x="2975" y="378"/>
                </a:cxn>
                <a:cxn ang="0">
                  <a:pos x="255" y="378"/>
                </a:cxn>
                <a:cxn ang="0">
                  <a:pos x="0" y="57"/>
                </a:cxn>
              </a:cxnLst>
              <a:rect l="0" t="0" r="r" b="b"/>
              <a:pathLst>
                <a:path w="2989" h="378">
                  <a:moveTo>
                    <a:pt x="0" y="57"/>
                  </a:moveTo>
                  <a:cubicBezTo>
                    <a:pt x="58" y="59"/>
                    <a:pt x="117" y="65"/>
                    <a:pt x="175" y="64"/>
                  </a:cubicBezTo>
                  <a:cubicBezTo>
                    <a:pt x="236" y="63"/>
                    <a:pt x="357" y="50"/>
                    <a:pt x="357" y="50"/>
                  </a:cubicBezTo>
                  <a:cubicBezTo>
                    <a:pt x="406" y="32"/>
                    <a:pt x="349" y="52"/>
                    <a:pt x="408" y="35"/>
                  </a:cubicBezTo>
                  <a:cubicBezTo>
                    <a:pt x="423" y="31"/>
                    <a:pt x="452" y="21"/>
                    <a:pt x="452" y="21"/>
                  </a:cubicBezTo>
                  <a:cubicBezTo>
                    <a:pt x="506" y="24"/>
                    <a:pt x="563" y="15"/>
                    <a:pt x="613" y="35"/>
                  </a:cubicBezTo>
                  <a:cubicBezTo>
                    <a:pt x="645" y="48"/>
                    <a:pt x="686" y="80"/>
                    <a:pt x="722" y="86"/>
                  </a:cubicBezTo>
                  <a:cubicBezTo>
                    <a:pt x="777" y="96"/>
                    <a:pt x="834" y="95"/>
                    <a:pt x="890" y="101"/>
                  </a:cubicBezTo>
                  <a:cubicBezTo>
                    <a:pt x="1085" y="95"/>
                    <a:pt x="1272" y="74"/>
                    <a:pt x="1466" y="64"/>
                  </a:cubicBezTo>
                  <a:cubicBezTo>
                    <a:pt x="1600" y="21"/>
                    <a:pt x="1677" y="39"/>
                    <a:pt x="1845" y="35"/>
                  </a:cubicBezTo>
                  <a:cubicBezTo>
                    <a:pt x="2169" y="0"/>
                    <a:pt x="1846" y="20"/>
                    <a:pt x="2647" y="28"/>
                  </a:cubicBezTo>
                  <a:cubicBezTo>
                    <a:pt x="2680" y="70"/>
                    <a:pt x="2699" y="101"/>
                    <a:pt x="2742" y="130"/>
                  </a:cubicBezTo>
                  <a:cubicBezTo>
                    <a:pt x="2762" y="126"/>
                    <a:pt x="2781" y="124"/>
                    <a:pt x="2800" y="115"/>
                  </a:cubicBezTo>
                  <a:cubicBezTo>
                    <a:pt x="2808" y="111"/>
                    <a:pt x="2814" y="103"/>
                    <a:pt x="2822" y="101"/>
                  </a:cubicBezTo>
                  <a:cubicBezTo>
                    <a:pt x="2843" y="96"/>
                    <a:pt x="2865" y="96"/>
                    <a:pt x="2887" y="93"/>
                  </a:cubicBezTo>
                  <a:cubicBezTo>
                    <a:pt x="2915" y="84"/>
                    <a:pt x="2928" y="82"/>
                    <a:pt x="2953" y="57"/>
                  </a:cubicBezTo>
                  <a:cubicBezTo>
                    <a:pt x="2978" y="32"/>
                    <a:pt x="2965" y="35"/>
                    <a:pt x="2989" y="35"/>
                  </a:cubicBezTo>
                  <a:lnTo>
                    <a:pt x="2975" y="378"/>
                  </a:lnTo>
                  <a:lnTo>
                    <a:pt x="255" y="378"/>
                  </a:lnTo>
                  <a:lnTo>
                    <a:pt x="0" y="57"/>
                  </a:lnTo>
                  <a:close/>
                </a:path>
              </a:pathLst>
            </a:custGeom>
            <a:solidFill>
              <a:srgbClr val="CC9900"/>
            </a:solidFill>
            <a:ln w="9525">
              <a:solidFill>
                <a:schemeClr val="tx1"/>
              </a:solidFill>
              <a:round/>
              <a:headEnd/>
              <a:tailEnd/>
            </a:ln>
            <a:effectLst/>
          </p:spPr>
          <p:txBody>
            <a:bodyPr>
              <a:prstTxWarp prst="textNoShape">
                <a:avLst/>
              </a:prstTxWarp>
            </a:bodyPr>
            <a:lstStyle/>
            <a:p>
              <a:endParaRPr lang="en-US"/>
            </a:p>
          </p:txBody>
        </p:sp>
        <p:sp>
          <p:nvSpPr>
            <p:cNvPr id="259080" name="Freeform 8"/>
            <p:cNvSpPr>
              <a:spLocks/>
            </p:cNvSpPr>
            <p:nvPr/>
          </p:nvSpPr>
          <p:spPr bwMode="auto">
            <a:xfrm>
              <a:off x="423" y="2341"/>
              <a:ext cx="1349" cy="1793"/>
            </a:xfrm>
            <a:custGeom>
              <a:avLst/>
              <a:gdLst/>
              <a:ahLst/>
              <a:cxnLst>
                <a:cxn ang="0">
                  <a:pos x="1276" y="7"/>
                </a:cxn>
                <a:cxn ang="0">
                  <a:pos x="1349" y="87"/>
                </a:cxn>
                <a:cxn ang="0">
                  <a:pos x="1444" y="357"/>
                </a:cxn>
                <a:cxn ang="0">
                  <a:pos x="1524" y="401"/>
                </a:cxn>
                <a:cxn ang="0">
                  <a:pos x="1567" y="415"/>
                </a:cxn>
                <a:cxn ang="0">
                  <a:pos x="1589" y="430"/>
                </a:cxn>
                <a:cxn ang="0">
                  <a:pos x="1611" y="437"/>
                </a:cxn>
                <a:cxn ang="0">
                  <a:pos x="1742" y="539"/>
                </a:cxn>
                <a:cxn ang="0">
                  <a:pos x="1823" y="845"/>
                </a:cxn>
                <a:cxn ang="0">
                  <a:pos x="1888" y="955"/>
                </a:cxn>
                <a:cxn ang="0">
                  <a:pos x="2005" y="1050"/>
                </a:cxn>
                <a:cxn ang="0">
                  <a:pos x="2158" y="1188"/>
                </a:cxn>
                <a:cxn ang="0">
                  <a:pos x="2224" y="1247"/>
                </a:cxn>
                <a:cxn ang="0">
                  <a:pos x="2231" y="1268"/>
                </a:cxn>
                <a:cxn ang="0">
                  <a:pos x="2246" y="1290"/>
                </a:cxn>
                <a:cxn ang="0">
                  <a:pos x="2267" y="1363"/>
                </a:cxn>
                <a:cxn ang="0">
                  <a:pos x="2297" y="1436"/>
                </a:cxn>
                <a:cxn ang="0">
                  <a:pos x="0" y="1421"/>
                </a:cxn>
                <a:cxn ang="0">
                  <a:pos x="0" y="0"/>
                </a:cxn>
                <a:cxn ang="0">
                  <a:pos x="1276" y="7"/>
                </a:cxn>
              </a:cxnLst>
              <a:rect l="0" t="0" r="r" b="b"/>
              <a:pathLst>
                <a:path w="2331" h="1436">
                  <a:moveTo>
                    <a:pt x="1276" y="7"/>
                  </a:moveTo>
                  <a:cubicBezTo>
                    <a:pt x="1311" y="33"/>
                    <a:pt x="1334" y="45"/>
                    <a:pt x="1349" y="87"/>
                  </a:cubicBezTo>
                  <a:cubicBezTo>
                    <a:pt x="1353" y="193"/>
                    <a:pt x="1339" y="304"/>
                    <a:pt x="1444" y="357"/>
                  </a:cubicBezTo>
                  <a:cubicBezTo>
                    <a:pt x="1479" y="394"/>
                    <a:pt x="1456" y="375"/>
                    <a:pt x="1524" y="401"/>
                  </a:cubicBezTo>
                  <a:cubicBezTo>
                    <a:pt x="1538" y="406"/>
                    <a:pt x="1567" y="415"/>
                    <a:pt x="1567" y="415"/>
                  </a:cubicBezTo>
                  <a:cubicBezTo>
                    <a:pt x="1574" y="420"/>
                    <a:pt x="1581" y="426"/>
                    <a:pt x="1589" y="430"/>
                  </a:cubicBezTo>
                  <a:cubicBezTo>
                    <a:pt x="1596" y="433"/>
                    <a:pt x="1604" y="433"/>
                    <a:pt x="1611" y="437"/>
                  </a:cubicBezTo>
                  <a:cubicBezTo>
                    <a:pt x="1657" y="463"/>
                    <a:pt x="1705" y="501"/>
                    <a:pt x="1742" y="539"/>
                  </a:cubicBezTo>
                  <a:cubicBezTo>
                    <a:pt x="1758" y="643"/>
                    <a:pt x="1760" y="757"/>
                    <a:pt x="1823" y="845"/>
                  </a:cubicBezTo>
                  <a:cubicBezTo>
                    <a:pt x="1832" y="884"/>
                    <a:pt x="1855" y="930"/>
                    <a:pt x="1888" y="955"/>
                  </a:cubicBezTo>
                  <a:cubicBezTo>
                    <a:pt x="1931" y="988"/>
                    <a:pt x="1974" y="1004"/>
                    <a:pt x="2005" y="1050"/>
                  </a:cubicBezTo>
                  <a:cubicBezTo>
                    <a:pt x="2024" y="1111"/>
                    <a:pt x="2106" y="1156"/>
                    <a:pt x="2158" y="1188"/>
                  </a:cubicBezTo>
                  <a:cubicBezTo>
                    <a:pt x="2186" y="1205"/>
                    <a:pt x="2197" y="1229"/>
                    <a:pt x="2224" y="1247"/>
                  </a:cubicBezTo>
                  <a:cubicBezTo>
                    <a:pt x="2226" y="1254"/>
                    <a:pt x="2228" y="1261"/>
                    <a:pt x="2231" y="1268"/>
                  </a:cubicBezTo>
                  <a:cubicBezTo>
                    <a:pt x="2235" y="1276"/>
                    <a:pt x="2242" y="1282"/>
                    <a:pt x="2246" y="1290"/>
                  </a:cubicBezTo>
                  <a:cubicBezTo>
                    <a:pt x="2256" y="1313"/>
                    <a:pt x="2256" y="1340"/>
                    <a:pt x="2267" y="1363"/>
                  </a:cubicBezTo>
                  <a:cubicBezTo>
                    <a:pt x="2284" y="1396"/>
                    <a:pt x="2331" y="1419"/>
                    <a:pt x="2297" y="1436"/>
                  </a:cubicBezTo>
                  <a:lnTo>
                    <a:pt x="0" y="1421"/>
                  </a:lnTo>
                  <a:lnTo>
                    <a:pt x="0" y="0"/>
                  </a:lnTo>
                  <a:lnTo>
                    <a:pt x="1276" y="7"/>
                  </a:lnTo>
                  <a:close/>
                </a:path>
              </a:pathLst>
            </a:custGeom>
            <a:gradFill rotWithShape="1">
              <a:gsLst>
                <a:gs pos="0">
                  <a:srgbClr val="CC9900"/>
                </a:gs>
                <a:gs pos="100000">
                  <a:srgbClr val="CC9900">
                    <a:gamma/>
                    <a:shade val="46275"/>
                    <a:invGamma/>
                  </a:srgbClr>
                </a:gs>
              </a:gsLst>
              <a:lin ang="5400000" scaled="1"/>
            </a:gradFill>
            <a:ln w="9525">
              <a:solidFill>
                <a:schemeClr val="tx1"/>
              </a:solidFill>
              <a:round/>
              <a:headEnd/>
              <a:tailEnd/>
            </a:ln>
            <a:effectLst/>
          </p:spPr>
          <p:txBody>
            <a:bodyPr>
              <a:prstTxWarp prst="textNoShape">
                <a:avLst/>
              </a:prstTxWarp>
            </a:bodyPr>
            <a:lstStyle/>
            <a:p>
              <a:endParaRPr lang="en-US"/>
            </a:p>
          </p:txBody>
        </p:sp>
      </p:grpSp>
      <p:sp>
        <p:nvSpPr>
          <p:cNvPr id="259091" name="Freeform 19"/>
          <p:cNvSpPr>
            <a:spLocks/>
          </p:cNvSpPr>
          <p:nvPr/>
        </p:nvSpPr>
        <p:spPr bwMode="auto">
          <a:xfrm>
            <a:off x="11114" y="1030699"/>
            <a:ext cx="1302098" cy="890044"/>
          </a:xfrm>
          <a:custGeom>
            <a:avLst/>
            <a:gdLst/>
            <a:ahLst/>
            <a:cxnLst>
              <a:cxn ang="0">
                <a:pos x="0" y="182"/>
              </a:cxn>
              <a:cxn ang="0">
                <a:pos x="0" y="0"/>
              </a:cxn>
              <a:cxn ang="0">
                <a:pos x="1072" y="0"/>
              </a:cxn>
              <a:cxn ang="0">
                <a:pos x="1196" y="51"/>
              </a:cxn>
              <a:cxn ang="0">
                <a:pos x="1239" y="139"/>
              </a:cxn>
              <a:cxn ang="0">
                <a:pos x="1276" y="175"/>
              </a:cxn>
              <a:cxn ang="0">
                <a:pos x="0" y="182"/>
              </a:cxn>
            </a:cxnLst>
            <a:rect l="0" t="0" r="r" b="b"/>
            <a:pathLst>
              <a:path w="1276" h="182">
                <a:moveTo>
                  <a:pt x="0" y="182"/>
                </a:moveTo>
                <a:lnTo>
                  <a:pt x="0" y="0"/>
                </a:lnTo>
                <a:lnTo>
                  <a:pt x="1072" y="0"/>
                </a:lnTo>
                <a:lnTo>
                  <a:pt x="1196" y="51"/>
                </a:lnTo>
                <a:lnTo>
                  <a:pt x="1239" y="139"/>
                </a:lnTo>
                <a:lnTo>
                  <a:pt x="1276" y="175"/>
                </a:lnTo>
                <a:lnTo>
                  <a:pt x="0" y="182"/>
                </a:lnTo>
                <a:close/>
              </a:path>
            </a:pathLst>
          </a:custGeom>
          <a:solidFill>
            <a:srgbClr val="00FF00"/>
          </a:solidFill>
          <a:ln w="9525">
            <a:solidFill>
              <a:schemeClr val="tx1"/>
            </a:solidFill>
            <a:round/>
            <a:headEnd/>
            <a:tailEnd/>
          </a:ln>
          <a:effectLst/>
        </p:spPr>
        <p:txBody>
          <a:bodyPr>
            <a:prstTxWarp prst="textNoShape">
              <a:avLst/>
            </a:prstTxWarp>
          </a:bodyPr>
          <a:lstStyle/>
          <a:p>
            <a:endParaRPr lang="en-US"/>
          </a:p>
        </p:txBody>
      </p:sp>
      <p:grpSp>
        <p:nvGrpSpPr>
          <p:cNvPr id="87" name="Group 86"/>
          <p:cNvGrpSpPr/>
          <p:nvPr/>
        </p:nvGrpSpPr>
        <p:grpSpPr>
          <a:xfrm>
            <a:off x="2449908" y="1439783"/>
            <a:ext cx="3415467" cy="1407051"/>
            <a:chOff x="2834877" y="1450897"/>
            <a:chExt cx="3002308" cy="1236844"/>
          </a:xfrm>
        </p:grpSpPr>
        <p:sp>
          <p:nvSpPr>
            <p:cNvPr id="57" name="Freeform 7"/>
            <p:cNvSpPr>
              <a:spLocks/>
            </p:cNvSpPr>
            <p:nvPr/>
          </p:nvSpPr>
          <p:spPr bwMode="auto">
            <a:xfrm rot="7188457">
              <a:off x="3142718" y="1718078"/>
              <a:ext cx="606819" cy="72458"/>
            </a:xfrm>
            <a:custGeom>
              <a:avLst/>
              <a:gdLst/>
              <a:ahLst/>
              <a:cxnLst>
                <a:cxn ang="0">
                  <a:pos x="0" y="0"/>
                </a:cxn>
                <a:cxn ang="0">
                  <a:pos x="4445" y="0"/>
                </a:cxn>
              </a:cxnLst>
              <a:rect l="0" t="0" r="r" b="b"/>
              <a:pathLst>
                <a:path w="4446" h="1">
                  <a:moveTo>
                    <a:pt x="0" y="0"/>
                  </a:moveTo>
                  <a:lnTo>
                    <a:pt x="4445" y="0"/>
                  </a:lnTo>
                </a:path>
              </a:pathLst>
            </a:custGeom>
            <a:noFill/>
            <a:ln w="54720">
              <a:solidFill>
                <a:srgbClr val="0000FF"/>
              </a:solidFill>
              <a:round/>
              <a:headEnd type="triangle"/>
              <a:tailEnd type="triangle" w="med" len="med"/>
            </a:ln>
            <a:effectLst/>
          </p:spPr>
          <p:txBody>
            <a:bodyPr wrap="none" anchor="ctr">
              <a:prstTxWarp prst="textNoShape">
                <a:avLst/>
              </a:prstTxWarp>
            </a:bodyPr>
            <a:lstStyle/>
            <a:p>
              <a:endParaRPr lang="en-US" sz="2400">
                <a:solidFill>
                  <a:srgbClr val="000000"/>
                </a:solidFill>
              </a:endParaRPr>
            </a:p>
          </p:txBody>
        </p:sp>
        <p:sp>
          <p:nvSpPr>
            <p:cNvPr id="58" name="Rectangle 22"/>
            <p:cNvSpPr txBox="1">
              <a:spLocks noChangeArrowheads="1"/>
            </p:cNvSpPr>
            <p:nvPr/>
          </p:nvSpPr>
          <p:spPr bwMode="auto">
            <a:xfrm>
              <a:off x="2834877" y="1963147"/>
              <a:ext cx="3002308" cy="724594"/>
            </a:xfrm>
            <a:prstGeom prst="rect">
              <a:avLst/>
            </a:prstGeom>
            <a:noFill/>
            <a:ln w="9525">
              <a:noFill/>
              <a:round/>
              <a:headEnd/>
              <a:tailEnd/>
            </a:ln>
            <a:effectLst/>
          </p:spPr>
          <p:txBody>
            <a:bodyPr vert="horz" wrap="square" lIns="0" tIns="17640" rIns="0" bIns="0" numCol="1" anchor="t" anchorCtr="0" compatLnSpc="1">
              <a:prstTxWarp prst="textNoShape">
                <a:avLst/>
              </a:prstTxWarp>
            </a:bodyPr>
            <a:lstStyle/>
            <a:p>
              <a:pPr marL="342900" lvl="0" indent="-342900" fontAlgn="base" hangingPunct="0">
                <a:lnSpc>
                  <a:spcPct val="93000"/>
                </a:lnSpc>
                <a:spcBef>
                  <a:spcPct val="0"/>
                </a:spcBef>
                <a:spcAft>
                  <a:spcPts val="1425"/>
                </a:spcAft>
                <a:buClr>
                  <a:srgbClr val="000000"/>
                </a:buClr>
                <a:buSzPct val="10000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kern="0" dirty="0" smtClean="0">
                  <a:solidFill>
                    <a:srgbClr val="000000"/>
                  </a:solidFill>
                </a:rPr>
                <a:t>CO</a:t>
              </a:r>
              <a:r>
                <a:rPr lang="en-US" sz="2800" kern="0" baseline="-25000" dirty="0" smtClean="0">
                  <a:solidFill>
                    <a:srgbClr val="000000"/>
                  </a:solidFill>
                </a:rPr>
                <a:t>2</a:t>
              </a:r>
              <a:r>
                <a:rPr kumimoji="0" lang="en-US" sz="2800" b="0" i="0" u="none" strike="noStrike" kern="0" cap="none" spc="0" normalizeH="0" baseline="0" noProof="0" dirty="0" smtClean="0">
                  <a:ln>
                    <a:noFill/>
                  </a:ln>
                  <a:solidFill>
                    <a:srgbClr val="000000"/>
                  </a:solidFill>
                  <a:effectLst/>
                  <a:uLnTx/>
                  <a:uFillTx/>
                  <a:latin typeface="+mn-lt"/>
                  <a:ea typeface="+mn-ea"/>
                  <a:cs typeface="+mn-cs"/>
                </a:rPr>
                <a:t> + H</a:t>
              </a:r>
              <a:r>
                <a:rPr kumimoji="0" lang="en-US" sz="2800" b="0" i="0" u="none" strike="noStrike" kern="0" cap="none" spc="0" normalizeH="0" baseline="-25000" noProof="0" dirty="0" smtClean="0">
                  <a:ln>
                    <a:noFill/>
                  </a:ln>
                  <a:solidFill>
                    <a:srgbClr val="000000"/>
                  </a:solidFill>
                  <a:effectLst/>
                  <a:uLnTx/>
                  <a:uFillTx/>
                  <a:latin typeface="+mn-lt"/>
                  <a:ea typeface="+mn-ea"/>
                  <a:cs typeface="+mn-cs"/>
                </a:rPr>
                <a:t>2</a:t>
              </a:r>
              <a:r>
                <a:rPr lang="en-US" sz="2800" kern="0" noProof="0" dirty="0" smtClean="0">
                  <a:solidFill>
                    <a:srgbClr val="000000"/>
                  </a:solidFill>
                </a:rPr>
                <a:t>O</a:t>
              </a:r>
              <a:endParaRPr kumimoji="0" lang="en-US" sz="2800" b="0" i="0" u="none" strike="noStrike" kern="0" cap="none" spc="0" normalizeH="0" baseline="-25000" noProof="0" dirty="0">
                <a:ln>
                  <a:noFill/>
                </a:ln>
                <a:solidFill>
                  <a:srgbClr val="000000"/>
                </a:solidFill>
                <a:effectLst/>
                <a:uLnTx/>
                <a:uFillTx/>
                <a:latin typeface="+mn-lt"/>
                <a:ea typeface="+mn-ea"/>
                <a:cs typeface="+mn-cs"/>
              </a:endParaRPr>
            </a:p>
          </p:txBody>
        </p:sp>
      </p:grpSp>
      <p:sp>
        <p:nvSpPr>
          <p:cNvPr id="59" name="Text Box 28"/>
          <p:cNvSpPr txBox="1">
            <a:spLocks noChangeArrowheads="1"/>
          </p:cNvSpPr>
          <p:nvPr/>
        </p:nvSpPr>
        <p:spPr bwMode="auto">
          <a:xfrm>
            <a:off x="3228976" y="1044916"/>
            <a:ext cx="2802175" cy="875827"/>
          </a:xfrm>
          <a:prstGeom prst="rect">
            <a:avLst/>
          </a:prstGeom>
          <a:noFill/>
          <a:ln w="9525">
            <a:noFill/>
            <a:round/>
            <a:headEnd/>
            <a:tailEnd/>
          </a:ln>
          <a:effectLst/>
        </p:spPr>
        <p:txBody>
          <a:bodyPr lIns="0" tIns="17640" rIns="0" bIns="0">
            <a:prstTxWarp prst="textNoShape">
              <a:avLst/>
            </a:prstTxWarp>
          </a:bodyPr>
          <a:lstStyle/>
          <a:p>
            <a:pPr>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solidFill>
                  <a:srgbClr val="000000"/>
                </a:solidFill>
                <a:ea typeface="Lucida Sans Unicode" charset="0"/>
                <a:cs typeface="Lucida Sans Unicode" charset="0"/>
              </a:rPr>
              <a:t>CO</a:t>
            </a:r>
            <a:r>
              <a:rPr lang="en-US" sz="2800" baseline="-33000" dirty="0" smtClean="0">
                <a:solidFill>
                  <a:srgbClr val="000000"/>
                </a:solidFill>
                <a:ea typeface="Lucida Sans Unicode" charset="0"/>
                <a:cs typeface="Lucida Sans Unicode" charset="0"/>
              </a:rPr>
              <a:t>2</a:t>
            </a:r>
            <a:endParaRPr lang="en-US" sz="2800" dirty="0">
              <a:solidFill>
                <a:srgbClr val="000000"/>
              </a:solidFill>
              <a:ea typeface="Lucida Sans Unicode" charset="0"/>
              <a:cs typeface="Lucida Sans Unicode" charset="0"/>
            </a:endParaRPr>
          </a:p>
        </p:txBody>
      </p:sp>
      <p:grpSp>
        <p:nvGrpSpPr>
          <p:cNvPr id="88" name="Group 87"/>
          <p:cNvGrpSpPr/>
          <p:nvPr/>
        </p:nvGrpSpPr>
        <p:grpSpPr>
          <a:xfrm>
            <a:off x="4046265" y="1854614"/>
            <a:ext cx="3754151" cy="523221"/>
            <a:chOff x="4431234" y="1865724"/>
            <a:chExt cx="3300024" cy="459928"/>
          </a:xfrm>
        </p:grpSpPr>
        <p:sp>
          <p:nvSpPr>
            <p:cNvPr id="62" name="TextBox 61"/>
            <p:cNvSpPr txBox="1"/>
            <p:nvPr/>
          </p:nvSpPr>
          <p:spPr>
            <a:xfrm>
              <a:off x="5216477" y="1865724"/>
              <a:ext cx="1684082" cy="459928"/>
            </a:xfrm>
            <a:prstGeom prst="rect">
              <a:avLst/>
            </a:prstGeom>
            <a:noFill/>
          </p:spPr>
          <p:txBody>
            <a:bodyPr wrap="square" rtlCol="0">
              <a:spAutoFit/>
            </a:bodyPr>
            <a:lstStyle/>
            <a:p>
              <a:pPr>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solidFill>
                    <a:srgbClr val="000000"/>
                  </a:solidFill>
                  <a:ea typeface="Lucida Sans Unicode" charset="0"/>
                  <a:cs typeface="Lucida Sans Unicode" charset="0"/>
                </a:rPr>
                <a:t> H</a:t>
              </a:r>
              <a:r>
                <a:rPr lang="en-US" sz="2800" baseline="-25000" dirty="0" smtClean="0">
                  <a:solidFill>
                    <a:srgbClr val="000000"/>
                  </a:solidFill>
                  <a:ea typeface="Lucida Sans Unicode" charset="0"/>
                  <a:cs typeface="Lucida Sans Unicode" charset="0"/>
                </a:rPr>
                <a:t>2</a:t>
              </a:r>
              <a:r>
                <a:rPr lang="en-US" sz="2800" dirty="0" smtClean="0">
                  <a:solidFill>
                    <a:srgbClr val="000000"/>
                  </a:solidFill>
                  <a:ea typeface="Lucida Sans Unicode" charset="0"/>
                  <a:cs typeface="Lucida Sans Unicode" charset="0"/>
                </a:rPr>
                <a:t>CO</a:t>
              </a:r>
              <a:r>
                <a:rPr lang="en-US" sz="2800" baseline="-33000" dirty="0" smtClean="0">
                  <a:solidFill>
                    <a:srgbClr val="000000"/>
                  </a:solidFill>
                  <a:ea typeface="Lucida Sans Unicode" charset="0"/>
                  <a:cs typeface="Lucida Sans Unicode" charset="0"/>
                </a:rPr>
                <a:t>3</a:t>
              </a:r>
              <a:r>
                <a:rPr lang="en-US" sz="2800" dirty="0" smtClean="0">
                  <a:solidFill>
                    <a:srgbClr val="000000"/>
                  </a:solidFill>
                  <a:ea typeface="Lucida Sans Unicode" charset="0"/>
                  <a:cs typeface="Lucida Sans Unicode" charset="0"/>
                </a:rPr>
                <a:t>    </a:t>
              </a:r>
              <a:endParaRPr lang="en-US" sz="2800" dirty="0">
                <a:solidFill>
                  <a:srgbClr val="000000"/>
                </a:solidFill>
                <a:ea typeface="Lucida Sans Unicode" charset="0"/>
                <a:cs typeface="Lucida Sans Unicode" charset="0"/>
              </a:endParaRPr>
            </a:p>
          </p:txBody>
        </p:sp>
        <p:sp>
          <p:nvSpPr>
            <p:cNvPr id="63" name="Freeform 7"/>
            <p:cNvSpPr>
              <a:spLocks/>
            </p:cNvSpPr>
            <p:nvPr/>
          </p:nvSpPr>
          <p:spPr bwMode="auto">
            <a:xfrm>
              <a:off x="4431234" y="2189486"/>
              <a:ext cx="779073" cy="72458"/>
            </a:xfrm>
            <a:custGeom>
              <a:avLst/>
              <a:gdLst/>
              <a:ahLst/>
              <a:cxnLst>
                <a:cxn ang="0">
                  <a:pos x="0" y="0"/>
                </a:cxn>
                <a:cxn ang="0">
                  <a:pos x="4445" y="0"/>
                </a:cxn>
              </a:cxnLst>
              <a:rect l="0" t="0" r="r" b="b"/>
              <a:pathLst>
                <a:path w="4446" h="1">
                  <a:moveTo>
                    <a:pt x="0" y="0"/>
                  </a:moveTo>
                  <a:lnTo>
                    <a:pt x="4445" y="0"/>
                  </a:lnTo>
                </a:path>
              </a:pathLst>
            </a:custGeom>
            <a:noFill/>
            <a:ln w="54720">
              <a:solidFill>
                <a:srgbClr val="0000FF"/>
              </a:solidFill>
              <a:round/>
              <a:headEnd type="triangle"/>
              <a:tailEnd type="triangle" w="med" len="med"/>
            </a:ln>
            <a:effectLst/>
          </p:spPr>
          <p:txBody>
            <a:bodyPr wrap="none" anchor="ctr">
              <a:prstTxWarp prst="textNoShape">
                <a:avLst/>
              </a:prstTxWarp>
            </a:bodyPr>
            <a:lstStyle/>
            <a:p>
              <a:endParaRPr lang="en-US" sz="2400">
                <a:solidFill>
                  <a:srgbClr val="000000"/>
                </a:solidFill>
              </a:endParaRPr>
            </a:p>
          </p:txBody>
        </p:sp>
        <p:sp>
          <p:nvSpPr>
            <p:cNvPr id="67" name="TextBox 66"/>
            <p:cNvSpPr txBox="1"/>
            <p:nvPr/>
          </p:nvSpPr>
          <p:spPr>
            <a:xfrm>
              <a:off x="6228310" y="1963146"/>
              <a:ext cx="1502948" cy="324655"/>
            </a:xfrm>
            <a:prstGeom prst="rect">
              <a:avLst/>
            </a:prstGeom>
            <a:noFill/>
          </p:spPr>
          <p:txBody>
            <a:bodyPr wrap="square" rtlCol="0">
              <a:spAutoFit/>
            </a:bodyPr>
            <a:lstStyle/>
            <a:p>
              <a:r>
                <a:rPr lang="en-US" i="1" dirty="0" smtClean="0">
                  <a:solidFill>
                    <a:srgbClr val="FF0000"/>
                  </a:solidFill>
                </a:rPr>
                <a:t>Carbonic acid</a:t>
              </a:r>
              <a:endParaRPr lang="en-US" i="1" dirty="0">
                <a:solidFill>
                  <a:srgbClr val="FF0000"/>
                </a:solidFill>
              </a:endParaRPr>
            </a:p>
          </p:txBody>
        </p:sp>
      </p:grpSp>
      <p:sp>
        <p:nvSpPr>
          <p:cNvPr id="69" name="TextBox 68"/>
          <p:cNvSpPr txBox="1"/>
          <p:nvPr/>
        </p:nvSpPr>
        <p:spPr>
          <a:xfrm>
            <a:off x="1231900" y="982793"/>
            <a:ext cx="797405" cy="461665"/>
          </a:xfrm>
          <a:prstGeom prst="rect">
            <a:avLst/>
          </a:prstGeom>
          <a:noFill/>
        </p:spPr>
        <p:txBody>
          <a:bodyPr wrap="square" rtlCol="0">
            <a:spAutoFit/>
          </a:bodyPr>
          <a:lstStyle/>
          <a:p>
            <a:r>
              <a:rPr lang="en-US" sz="2400" b="1" i="1" dirty="0" smtClean="0"/>
              <a:t>AIR</a:t>
            </a:r>
            <a:endParaRPr lang="en-US" sz="2400" b="1" i="1" dirty="0"/>
          </a:p>
        </p:txBody>
      </p:sp>
      <p:sp>
        <p:nvSpPr>
          <p:cNvPr id="70" name="TextBox 69"/>
          <p:cNvSpPr txBox="1"/>
          <p:nvPr/>
        </p:nvSpPr>
        <p:spPr>
          <a:xfrm>
            <a:off x="1320800" y="1758101"/>
            <a:ext cx="1321233" cy="461665"/>
          </a:xfrm>
          <a:prstGeom prst="rect">
            <a:avLst/>
          </a:prstGeom>
          <a:noFill/>
        </p:spPr>
        <p:txBody>
          <a:bodyPr wrap="square" rtlCol="0">
            <a:spAutoFit/>
          </a:bodyPr>
          <a:lstStyle/>
          <a:p>
            <a:r>
              <a:rPr lang="en-US" sz="2400" b="1" i="1" dirty="0" smtClean="0"/>
              <a:t>WATER</a:t>
            </a:r>
            <a:endParaRPr lang="en-US" sz="2400" b="1" i="1" dirty="0"/>
          </a:p>
        </p:txBody>
      </p:sp>
      <p:grpSp>
        <p:nvGrpSpPr>
          <p:cNvPr id="89" name="Group 88"/>
          <p:cNvGrpSpPr/>
          <p:nvPr/>
        </p:nvGrpSpPr>
        <p:grpSpPr>
          <a:xfrm>
            <a:off x="1885044" y="1666909"/>
            <a:ext cx="4063004" cy="1887668"/>
            <a:chOff x="2248501" y="1677728"/>
            <a:chExt cx="3571517" cy="1659323"/>
          </a:xfrm>
        </p:grpSpPr>
        <p:sp>
          <p:nvSpPr>
            <p:cNvPr id="60" name="Freeform 7"/>
            <p:cNvSpPr>
              <a:spLocks/>
            </p:cNvSpPr>
            <p:nvPr/>
          </p:nvSpPr>
          <p:spPr bwMode="auto">
            <a:xfrm rot="9165844">
              <a:off x="4018693" y="1677728"/>
              <a:ext cx="1020069" cy="862765"/>
            </a:xfrm>
            <a:custGeom>
              <a:avLst/>
              <a:gdLst/>
              <a:ahLst/>
              <a:cxnLst>
                <a:cxn ang="0">
                  <a:pos x="0" y="0"/>
                </a:cxn>
                <a:cxn ang="0">
                  <a:pos x="4445" y="0"/>
                </a:cxn>
              </a:cxnLst>
              <a:rect l="0" t="0" r="r" b="b"/>
              <a:pathLst>
                <a:path w="4446" h="1">
                  <a:moveTo>
                    <a:pt x="0" y="0"/>
                  </a:moveTo>
                  <a:lnTo>
                    <a:pt x="4445" y="0"/>
                  </a:lnTo>
                </a:path>
              </a:pathLst>
            </a:custGeom>
            <a:noFill/>
            <a:ln w="54720">
              <a:solidFill>
                <a:srgbClr val="0000FF"/>
              </a:solidFill>
              <a:round/>
              <a:headEnd type="triangle"/>
              <a:tailEnd type="triangle" w="med" len="med"/>
            </a:ln>
            <a:effectLst/>
          </p:spPr>
          <p:txBody>
            <a:bodyPr wrap="none" anchor="ctr">
              <a:prstTxWarp prst="textNoShape">
                <a:avLst/>
              </a:prstTxWarp>
            </a:bodyPr>
            <a:lstStyle/>
            <a:p>
              <a:endParaRPr lang="en-US" sz="2400">
                <a:solidFill>
                  <a:srgbClr val="000000"/>
                </a:solidFill>
              </a:endParaRPr>
            </a:p>
          </p:txBody>
        </p:sp>
        <p:sp>
          <p:nvSpPr>
            <p:cNvPr id="64" name="TextBox 63"/>
            <p:cNvSpPr txBox="1"/>
            <p:nvPr/>
          </p:nvSpPr>
          <p:spPr>
            <a:xfrm>
              <a:off x="3538543" y="2646644"/>
              <a:ext cx="1900150" cy="459928"/>
            </a:xfrm>
            <a:prstGeom prst="rect">
              <a:avLst/>
            </a:prstGeom>
            <a:noFill/>
          </p:spPr>
          <p:txBody>
            <a:bodyPr wrap="square" rtlCol="0">
              <a:spAutoFit/>
            </a:bodyPr>
            <a:lstStyle/>
            <a:p>
              <a:pPr>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solidFill>
                    <a:srgbClr val="000000"/>
                  </a:solidFill>
                  <a:ea typeface="Lucida Sans Unicode" charset="0"/>
                  <a:cs typeface="Lucida Sans Unicode" charset="0"/>
                </a:rPr>
                <a:t> HCO</a:t>
              </a:r>
              <a:r>
                <a:rPr lang="en-US" sz="2800" baseline="-33000" dirty="0" smtClean="0">
                  <a:solidFill>
                    <a:srgbClr val="000000"/>
                  </a:solidFill>
                  <a:ea typeface="Lucida Sans Unicode" charset="0"/>
                  <a:cs typeface="Lucida Sans Unicode" charset="0"/>
                </a:rPr>
                <a:t>3</a:t>
              </a:r>
              <a:r>
                <a:rPr lang="en-US" sz="2800" baseline="30000" dirty="0" smtClean="0">
                  <a:solidFill>
                    <a:srgbClr val="000000"/>
                  </a:solidFill>
                  <a:ea typeface="Lucida Sans Unicode" charset="0"/>
                  <a:cs typeface="Lucida Sans Unicode" charset="0"/>
                </a:rPr>
                <a:t>- </a:t>
              </a:r>
              <a:r>
                <a:rPr lang="en-US" sz="2800" dirty="0" smtClean="0">
                  <a:solidFill>
                    <a:srgbClr val="000000"/>
                  </a:solidFill>
                  <a:ea typeface="Lucida Sans Unicode" charset="0"/>
                  <a:cs typeface="Lucida Sans Unicode" charset="0"/>
                </a:rPr>
                <a:t>+ </a:t>
              </a:r>
              <a:r>
                <a:rPr lang="en-US" sz="2800" b="1" dirty="0" smtClean="0">
                  <a:solidFill>
                    <a:srgbClr val="000000"/>
                  </a:solidFill>
                  <a:ea typeface="Lucida Sans Unicode" charset="0"/>
                  <a:cs typeface="Lucida Sans Unicode" charset="0"/>
                </a:rPr>
                <a:t>H</a:t>
              </a:r>
              <a:r>
                <a:rPr lang="en-US" sz="2800" b="1" baseline="30000" dirty="0" smtClean="0">
                  <a:solidFill>
                    <a:srgbClr val="000000"/>
                  </a:solidFill>
                  <a:ea typeface="Lucida Sans Unicode" charset="0"/>
                  <a:cs typeface="Lucida Sans Unicode" charset="0"/>
                </a:rPr>
                <a:t>+</a:t>
              </a:r>
              <a:r>
                <a:rPr lang="en-US" sz="2800" dirty="0" smtClean="0">
                  <a:solidFill>
                    <a:srgbClr val="000000"/>
                  </a:solidFill>
                  <a:ea typeface="Lucida Sans Unicode" charset="0"/>
                  <a:cs typeface="Lucida Sans Unicode" charset="0"/>
                </a:rPr>
                <a:t>    </a:t>
              </a:r>
              <a:endParaRPr lang="en-US" sz="2800" dirty="0">
                <a:solidFill>
                  <a:srgbClr val="000000"/>
                </a:solidFill>
                <a:ea typeface="Lucida Sans Unicode" charset="0"/>
                <a:cs typeface="Lucida Sans Unicode" charset="0"/>
              </a:endParaRPr>
            </a:p>
          </p:txBody>
        </p:sp>
        <p:sp>
          <p:nvSpPr>
            <p:cNvPr id="68" name="TextBox 67"/>
            <p:cNvSpPr txBox="1"/>
            <p:nvPr/>
          </p:nvSpPr>
          <p:spPr>
            <a:xfrm>
              <a:off x="2248501" y="2726085"/>
              <a:ext cx="1739415" cy="324655"/>
            </a:xfrm>
            <a:prstGeom prst="rect">
              <a:avLst/>
            </a:prstGeom>
            <a:noFill/>
          </p:spPr>
          <p:txBody>
            <a:bodyPr wrap="square" rtlCol="0">
              <a:spAutoFit/>
            </a:bodyPr>
            <a:lstStyle/>
            <a:p>
              <a:r>
                <a:rPr lang="en-US" i="1" dirty="0" smtClean="0">
                  <a:solidFill>
                    <a:srgbClr val="FF0000"/>
                  </a:solidFill>
                </a:rPr>
                <a:t>Bicarbonate ion</a:t>
              </a:r>
              <a:endParaRPr lang="en-US" i="1" dirty="0">
                <a:solidFill>
                  <a:srgbClr val="FF0000"/>
                </a:solidFill>
              </a:endParaRPr>
            </a:p>
          </p:txBody>
        </p:sp>
        <p:sp>
          <p:nvSpPr>
            <p:cNvPr id="72" name="TextBox 71"/>
            <p:cNvSpPr txBox="1"/>
            <p:nvPr/>
          </p:nvSpPr>
          <p:spPr>
            <a:xfrm>
              <a:off x="4290582" y="3012396"/>
              <a:ext cx="1529436" cy="324655"/>
            </a:xfrm>
            <a:prstGeom prst="rect">
              <a:avLst/>
            </a:prstGeom>
            <a:noFill/>
          </p:spPr>
          <p:txBody>
            <a:bodyPr wrap="square" rtlCol="0">
              <a:spAutoFit/>
            </a:bodyPr>
            <a:lstStyle/>
            <a:p>
              <a:r>
                <a:rPr lang="en-US" b="1" i="1" dirty="0" smtClean="0">
                  <a:solidFill>
                    <a:srgbClr val="008000"/>
                  </a:solidFill>
                </a:rPr>
                <a:t>Hydrogen ion</a:t>
              </a:r>
              <a:endParaRPr lang="en-US" b="1" i="1" dirty="0">
                <a:solidFill>
                  <a:srgbClr val="008000"/>
                </a:solidFill>
              </a:endParaRPr>
            </a:p>
          </p:txBody>
        </p:sp>
      </p:grpSp>
      <p:grpSp>
        <p:nvGrpSpPr>
          <p:cNvPr id="90" name="Group 89"/>
          <p:cNvGrpSpPr/>
          <p:nvPr/>
        </p:nvGrpSpPr>
        <p:grpSpPr>
          <a:xfrm>
            <a:off x="5144867" y="2703542"/>
            <a:ext cx="4098599" cy="1049074"/>
            <a:chOff x="5520094" y="2687741"/>
            <a:chExt cx="3602810" cy="922171"/>
          </a:xfrm>
        </p:grpSpPr>
        <p:sp>
          <p:nvSpPr>
            <p:cNvPr id="65" name="Freeform 7"/>
            <p:cNvSpPr>
              <a:spLocks/>
            </p:cNvSpPr>
            <p:nvPr/>
          </p:nvSpPr>
          <p:spPr bwMode="auto">
            <a:xfrm>
              <a:off x="5520094" y="2975386"/>
              <a:ext cx="779073" cy="634526"/>
            </a:xfrm>
            <a:custGeom>
              <a:avLst/>
              <a:gdLst/>
              <a:ahLst/>
              <a:cxnLst>
                <a:cxn ang="0">
                  <a:pos x="0" y="0"/>
                </a:cxn>
                <a:cxn ang="0">
                  <a:pos x="4445" y="0"/>
                </a:cxn>
              </a:cxnLst>
              <a:rect l="0" t="0" r="r" b="b"/>
              <a:pathLst>
                <a:path w="4446" h="1">
                  <a:moveTo>
                    <a:pt x="0" y="0"/>
                  </a:moveTo>
                  <a:lnTo>
                    <a:pt x="4445" y="0"/>
                  </a:lnTo>
                </a:path>
              </a:pathLst>
            </a:custGeom>
            <a:noFill/>
            <a:ln w="54720">
              <a:solidFill>
                <a:srgbClr val="0000FF"/>
              </a:solidFill>
              <a:round/>
              <a:headEnd type="triangle"/>
              <a:tailEnd type="triangle" w="med" len="med"/>
            </a:ln>
            <a:effectLst/>
          </p:spPr>
          <p:txBody>
            <a:bodyPr wrap="none" anchor="ctr">
              <a:prstTxWarp prst="textNoShape">
                <a:avLst/>
              </a:prstTxWarp>
            </a:bodyPr>
            <a:lstStyle/>
            <a:p>
              <a:endParaRPr lang="en-US" sz="2400" dirty="0">
                <a:solidFill>
                  <a:srgbClr val="000000"/>
                </a:solidFill>
              </a:endParaRPr>
            </a:p>
          </p:txBody>
        </p:sp>
        <p:sp>
          <p:nvSpPr>
            <p:cNvPr id="66" name="TextBox 65"/>
            <p:cNvSpPr txBox="1"/>
            <p:nvPr/>
          </p:nvSpPr>
          <p:spPr>
            <a:xfrm>
              <a:off x="6226117" y="2687741"/>
              <a:ext cx="1684082" cy="459928"/>
            </a:xfrm>
            <a:prstGeom prst="rect">
              <a:avLst/>
            </a:prstGeom>
            <a:noFill/>
          </p:spPr>
          <p:txBody>
            <a:bodyPr wrap="square" rtlCol="0">
              <a:spAutoFit/>
            </a:bodyPr>
            <a:lstStyle/>
            <a:p>
              <a:pPr>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solidFill>
                    <a:srgbClr val="000000"/>
                  </a:solidFill>
                  <a:ea typeface="Lucida Sans Unicode" charset="0"/>
                  <a:cs typeface="Lucida Sans Unicode" charset="0"/>
                </a:rPr>
                <a:t> CO</a:t>
              </a:r>
              <a:r>
                <a:rPr lang="en-US" sz="2800" baseline="-33000" dirty="0" smtClean="0">
                  <a:solidFill>
                    <a:srgbClr val="000000"/>
                  </a:solidFill>
                  <a:ea typeface="Lucida Sans Unicode" charset="0"/>
                  <a:cs typeface="Lucida Sans Unicode" charset="0"/>
                </a:rPr>
                <a:t>3</a:t>
              </a:r>
              <a:r>
                <a:rPr lang="en-US" sz="2800" baseline="30000" dirty="0" smtClean="0">
                  <a:solidFill>
                    <a:srgbClr val="000000"/>
                  </a:solidFill>
                  <a:ea typeface="Lucida Sans Unicode" charset="0"/>
                  <a:cs typeface="Lucida Sans Unicode" charset="0"/>
                </a:rPr>
                <a:t>2- </a:t>
              </a:r>
              <a:r>
                <a:rPr lang="en-US" sz="2800" dirty="0" smtClean="0">
                  <a:solidFill>
                    <a:srgbClr val="000000"/>
                  </a:solidFill>
                  <a:ea typeface="Lucida Sans Unicode" charset="0"/>
                  <a:cs typeface="Lucida Sans Unicode" charset="0"/>
                </a:rPr>
                <a:t>+ </a:t>
              </a:r>
              <a:r>
                <a:rPr lang="en-US" sz="2800" b="1" dirty="0" smtClean="0">
                  <a:solidFill>
                    <a:srgbClr val="000000"/>
                  </a:solidFill>
                  <a:ea typeface="Lucida Sans Unicode" charset="0"/>
                  <a:cs typeface="Lucida Sans Unicode" charset="0"/>
                </a:rPr>
                <a:t>H</a:t>
              </a:r>
              <a:r>
                <a:rPr lang="en-US" sz="2800" b="1" baseline="30000" dirty="0" smtClean="0">
                  <a:solidFill>
                    <a:srgbClr val="000000"/>
                  </a:solidFill>
                  <a:ea typeface="Lucida Sans Unicode" charset="0"/>
                  <a:cs typeface="Lucida Sans Unicode" charset="0"/>
                </a:rPr>
                <a:t>+</a:t>
              </a:r>
              <a:r>
                <a:rPr lang="en-US" sz="2800" dirty="0" smtClean="0">
                  <a:solidFill>
                    <a:srgbClr val="000000"/>
                  </a:solidFill>
                  <a:ea typeface="Lucida Sans Unicode" charset="0"/>
                  <a:cs typeface="Lucida Sans Unicode" charset="0"/>
                </a:rPr>
                <a:t>    </a:t>
              </a:r>
              <a:endParaRPr lang="en-US" sz="2800" dirty="0">
                <a:solidFill>
                  <a:srgbClr val="000000"/>
                </a:solidFill>
                <a:ea typeface="Lucida Sans Unicode" charset="0"/>
                <a:cs typeface="Lucida Sans Unicode" charset="0"/>
              </a:endParaRPr>
            </a:p>
          </p:txBody>
        </p:sp>
        <p:sp>
          <p:nvSpPr>
            <p:cNvPr id="71" name="TextBox 70"/>
            <p:cNvSpPr txBox="1"/>
            <p:nvPr/>
          </p:nvSpPr>
          <p:spPr>
            <a:xfrm>
              <a:off x="6114999" y="3043023"/>
              <a:ext cx="1739414" cy="324655"/>
            </a:xfrm>
            <a:prstGeom prst="rect">
              <a:avLst/>
            </a:prstGeom>
            <a:noFill/>
          </p:spPr>
          <p:txBody>
            <a:bodyPr wrap="square" rtlCol="0">
              <a:spAutoFit/>
            </a:bodyPr>
            <a:lstStyle/>
            <a:p>
              <a:r>
                <a:rPr lang="en-US" i="1" dirty="0" smtClean="0">
                  <a:solidFill>
                    <a:srgbClr val="FF0000"/>
                  </a:solidFill>
                </a:rPr>
                <a:t>Carbonate ion</a:t>
              </a:r>
              <a:endParaRPr lang="en-US" i="1" dirty="0">
                <a:solidFill>
                  <a:srgbClr val="FF0000"/>
                </a:solidFill>
              </a:endParaRPr>
            </a:p>
          </p:txBody>
        </p:sp>
        <p:sp>
          <p:nvSpPr>
            <p:cNvPr id="73" name="TextBox 72"/>
            <p:cNvSpPr txBox="1"/>
            <p:nvPr/>
          </p:nvSpPr>
          <p:spPr>
            <a:xfrm>
              <a:off x="7593467" y="2687741"/>
              <a:ext cx="1529437" cy="324655"/>
            </a:xfrm>
            <a:prstGeom prst="rect">
              <a:avLst/>
            </a:prstGeom>
            <a:noFill/>
          </p:spPr>
          <p:txBody>
            <a:bodyPr wrap="square" rtlCol="0">
              <a:spAutoFit/>
            </a:bodyPr>
            <a:lstStyle/>
            <a:p>
              <a:r>
                <a:rPr lang="en-US" b="1" i="1" dirty="0" smtClean="0">
                  <a:solidFill>
                    <a:srgbClr val="008000"/>
                  </a:solidFill>
                </a:rPr>
                <a:t>Hydrogen ion</a:t>
              </a:r>
              <a:endParaRPr lang="en-US" b="1" i="1" dirty="0">
                <a:solidFill>
                  <a:srgbClr val="008000"/>
                </a:solidFill>
              </a:endParaRPr>
            </a:p>
          </p:txBody>
        </p:sp>
      </p:grpSp>
      <p:sp>
        <p:nvSpPr>
          <p:cNvPr id="74" name="TextBox 73"/>
          <p:cNvSpPr txBox="1"/>
          <p:nvPr/>
        </p:nvSpPr>
        <p:spPr>
          <a:xfrm flipH="1">
            <a:off x="4939568" y="3657279"/>
            <a:ext cx="4138798" cy="523220"/>
          </a:xfrm>
          <a:prstGeom prst="rect">
            <a:avLst/>
          </a:prstGeom>
          <a:noFill/>
        </p:spPr>
        <p:txBody>
          <a:bodyPr wrap="square" rtlCol="0">
            <a:spAutoFit/>
          </a:bodyPr>
          <a:lstStyle/>
          <a:p>
            <a:r>
              <a:rPr lang="en-US" sz="2800" b="1" dirty="0" smtClean="0">
                <a:solidFill>
                  <a:srgbClr val="008000"/>
                </a:solidFill>
                <a:effectLst>
                  <a:outerShdw blurRad="50800" dist="38100" dir="2700000">
                    <a:schemeClr val="bg1">
                      <a:alpha val="43000"/>
                    </a:schemeClr>
                  </a:outerShdw>
                </a:effectLst>
              </a:rPr>
              <a:t>pH = log(1/[H</a:t>
            </a:r>
            <a:r>
              <a:rPr lang="en-US" sz="2800" b="1" baseline="30000" dirty="0" smtClean="0">
                <a:solidFill>
                  <a:srgbClr val="008000"/>
                </a:solidFill>
                <a:effectLst>
                  <a:outerShdw blurRad="50800" dist="38100" dir="2700000">
                    <a:schemeClr val="bg1">
                      <a:alpha val="43000"/>
                    </a:schemeClr>
                  </a:outerShdw>
                </a:effectLst>
              </a:rPr>
              <a:t>+</a:t>
            </a:r>
            <a:r>
              <a:rPr lang="en-US" sz="2800" b="1" dirty="0" smtClean="0">
                <a:solidFill>
                  <a:srgbClr val="008000"/>
                </a:solidFill>
                <a:effectLst>
                  <a:outerShdw blurRad="50800" dist="38100" dir="2700000">
                    <a:schemeClr val="bg1">
                      <a:alpha val="43000"/>
                    </a:schemeClr>
                  </a:outerShdw>
                </a:effectLst>
              </a:rPr>
              <a:t>]) = -log [H</a:t>
            </a:r>
            <a:r>
              <a:rPr lang="en-US" sz="2800" b="1" baseline="30000" dirty="0" smtClean="0">
                <a:solidFill>
                  <a:srgbClr val="008000"/>
                </a:solidFill>
                <a:effectLst>
                  <a:outerShdw blurRad="50800" dist="38100" dir="2700000">
                    <a:schemeClr val="bg1">
                      <a:alpha val="43000"/>
                    </a:schemeClr>
                  </a:outerShdw>
                </a:effectLst>
              </a:rPr>
              <a:t>+</a:t>
            </a:r>
            <a:r>
              <a:rPr lang="en-US" sz="2800" b="1" dirty="0" smtClean="0">
                <a:solidFill>
                  <a:srgbClr val="008000"/>
                </a:solidFill>
                <a:effectLst>
                  <a:outerShdw blurRad="50800" dist="38100" dir="2700000">
                    <a:schemeClr val="bg1">
                      <a:alpha val="43000"/>
                    </a:schemeClr>
                  </a:outerShdw>
                </a:effectLst>
              </a:rPr>
              <a:t>]</a:t>
            </a:r>
            <a:endParaRPr lang="en-US" sz="2800" b="1" dirty="0">
              <a:solidFill>
                <a:srgbClr val="008000"/>
              </a:solidFill>
              <a:effectLst>
                <a:outerShdw blurRad="50800" dist="38100" dir="2700000">
                  <a:schemeClr val="bg1">
                    <a:alpha val="43000"/>
                  </a:schemeClr>
                </a:outerShdw>
              </a:effectLst>
            </a:endParaRPr>
          </a:p>
        </p:txBody>
      </p:sp>
      <p:grpSp>
        <p:nvGrpSpPr>
          <p:cNvPr id="93" name="Group 92"/>
          <p:cNvGrpSpPr/>
          <p:nvPr/>
        </p:nvGrpSpPr>
        <p:grpSpPr>
          <a:xfrm>
            <a:off x="0" y="2377835"/>
            <a:ext cx="2046294" cy="4480165"/>
            <a:chOff x="0" y="2377835"/>
            <a:chExt cx="2046294" cy="4480165"/>
          </a:xfrm>
        </p:grpSpPr>
        <p:sp>
          <p:nvSpPr>
            <p:cNvPr id="91" name="Rectangle 90"/>
            <p:cNvSpPr/>
            <p:nvPr/>
          </p:nvSpPr>
          <p:spPr>
            <a:xfrm>
              <a:off x="0" y="2377835"/>
              <a:ext cx="2046294" cy="4480165"/>
            </a:xfrm>
            <a:prstGeom prst="rect">
              <a:avLst/>
            </a:prstGeom>
            <a:solidFill>
              <a:srgbClr val="FDFED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5" name="Picture 8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43" y="2703542"/>
              <a:ext cx="2033651" cy="4154458"/>
            </a:xfrm>
            <a:prstGeom prst="rect">
              <a:avLst/>
            </a:prstGeom>
          </p:spPr>
        </p:pic>
        <p:sp>
          <p:nvSpPr>
            <p:cNvPr id="92" name="TextBox 91"/>
            <p:cNvSpPr txBox="1"/>
            <p:nvPr/>
          </p:nvSpPr>
          <p:spPr>
            <a:xfrm>
              <a:off x="559904" y="2383081"/>
              <a:ext cx="982097" cy="369332"/>
            </a:xfrm>
            <a:prstGeom prst="rect">
              <a:avLst/>
            </a:prstGeom>
            <a:noFill/>
          </p:spPr>
          <p:txBody>
            <a:bodyPr wrap="none" rtlCol="0">
              <a:spAutoFit/>
            </a:bodyPr>
            <a:lstStyle/>
            <a:p>
              <a:r>
                <a:rPr lang="en-US" dirty="0" smtClean="0"/>
                <a:t>pH Scale</a:t>
              </a:r>
              <a:endParaRPr lang="en-US" dirty="0"/>
            </a:p>
          </p:txBody>
        </p:sp>
      </p:grpSp>
      <p:sp>
        <p:nvSpPr>
          <p:cNvPr id="94" name="TextBox 93"/>
          <p:cNvSpPr txBox="1"/>
          <p:nvPr/>
        </p:nvSpPr>
        <p:spPr>
          <a:xfrm>
            <a:off x="2211394" y="5130800"/>
            <a:ext cx="7032072" cy="1323439"/>
          </a:xfrm>
          <a:prstGeom prst="rect">
            <a:avLst/>
          </a:prstGeom>
          <a:noFill/>
        </p:spPr>
        <p:txBody>
          <a:bodyPr wrap="square" rtlCol="0">
            <a:spAutoFit/>
          </a:bodyPr>
          <a:lstStyle/>
          <a:p>
            <a:r>
              <a:rPr lang="en-US" sz="4000" dirty="0" smtClean="0">
                <a:solidFill>
                  <a:srgbClr val="008000"/>
                </a:solidFill>
              </a:rPr>
              <a:t>More hydrogen ions = lower pH</a:t>
            </a:r>
          </a:p>
          <a:p>
            <a:r>
              <a:rPr lang="en-US" sz="4000" dirty="0" smtClean="0">
                <a:solidFill>
                  <a:srgbClr val="008000"/>
                </a:solidFill>
              </a:rPr>
              <a:t>Less hydrogen ions = higher pH</a:t>
            </a:r>
            <a:endParaRPr lang="en-US" sz="4000" dirty="0">
              <a:solidFill>
                <a:srgbClr val="008000"/>
              </a:solidFill>
            </a:endParaRPr>
          </a:p>
        </p:txBody>
      </p:sp>
    </p:spTree>
    <p:extLst>
      <p:ext uri="{BB962C8B-B14F-4D97-AF65-F5344CB8AC3E}">
        <p14:creationId xmlns:p14="http://schemas.microsoft.com/office/powerpoint/2010/main" val="3289779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9096375" cy="1143000"/>
          </a:xfrm>
        </p:spPr>
        <p:txBody>
          <a:bodyPr rtlCol="0">
            <a:noAutofit/>
          </a:bodyPr>
          <a:lstStyle/>
          <a:p>
            <a:pPr fontAlgn="auto">
              <a:spcAft>
                <a:spcPts val="0"/>
              </a:spcAft>
              <a:defRPr/>
            </a:pPr>
            <a:r>
              <a:rPr lang="en-US" sz="3200" dirty="0" smtClean="0">
                <a:solidFill>
                  <a:srgbClr val="000000"/>
                </a:solidFill>
              </a:rPr>
              <a:t>CO</a:t>
            </a:r>
            <a:r>
              <a:rPr lang="en-US" sz="3200" baseline="-25000" dirty="0" smtClean="0">
                <a:solidFill>
                  <a:srgbClr val="000000"/>
                </a:solidFill>
              </a:rPr>
              <a:t>2</a:t>
            </a:r>
            <a:r>
              <a:rPr lang="en-US" sz="3200" dirty="0" smtClean="0">
                <a:solidFill>
                  <a:srgbClr val="000000"/>
                </a:solidFill>
              </a:rPr>
              <a:t> </a:t>
            </a:r>
            <a:r>
              <a:rPr lang="en-US" sz="4000" dirty="0" err="1" smtClean="0">
                <a:solidFill>
                  <a:srgbClr val="000000"/>
                </a:solidFill>
                <a:latin typeface="Wingdings"/>
                <a:ea typeface="Wingdings"/>
                <a:cs typeface="Wingdings"/>
              </a:rPr>
              <a:t></a:t>
            </a:r>
            <a:r>
              <a:rPr lang="en-US" sz="3200" dirty="0" smtClean="0">
                <a:solidFill>
                  <a:srgbClr val="000000"/>
                </a:solidFill>
              </a:rPr>
              <a:t> </a:t>
            </a:r>
            <a:r>
              <a:rPr lang="en-US" sz="3200" dirty="0" smtClean="0">
                <a:solidFill>
                  <a:srgbClr val="000000"/>
                </a:solidFill>
                <a:ea typeface="+mj-ea"/>
                <a:cs typeface="+mj-cs"/>
              </a:rPr>
              <a:t>+ pH </a:t>
            </a:r>
            <a:r>
              <a:rPr lang="en-US" sz="4000" dirty="0" err="1" smtClean="0">
                <a:solidFill>
                  <a:srgbClr val="000000"/>
                </a:solidFill>
                <a:latin typeface="Wingdings"/>
                <a:ea typeface="Wingdings"/>
                <a:cs typeface="Wingdings"/>
              </a:rPr>
              <a:t></a:t>
            </a:r>
            <a:r>
              <a:rPr lang="en-US" sz="3200" dirty="0" smtClean="0">
                <a:solidFill>
                  <a:srgbClr val="000000"/>
                </a:solidFill>
                <a:ea typeface="+mj-ea"/>
                <a:cs typeface="+mj-cs"/>
              </a:rPr>
              <a:t> regardless of Intergovernmental Panel of Climate Change (IPCC) Scenarios</a:t>
            </a:r>
            <a:endParaRPr lang="en-US" sz="3200" dirty="0">
              <a:solidFill>
                <a:srgbClr val="000000"/>
              </a:solidFill>
              <a:ea typeface="+mj-ea"/>
              <a:cs typeface="+mj-cs"/>
            </a:endParaRPr>
          </a:p>
        </p:txBody>
      </p:sp>
      <p:pic>
        <p:nvPicPr>
          <p:cNvPr id="28676" name="Content Placeholder 9" descr="fig-10-24.jpg"/>
          <p:cNvPicPr>
            <a:picLocks noGrp="1" noChangeAspect="1"/>
          </p:cNvPicPr>
          <p:nvPr>
            <p:ph idx="1"/>
          </p:nvPr>
        </p:nvPicPr>
        <p:blipFill>
          <a:blip r:embed="rId3" cstate="screen">
            <a:extLst>
              <a:ext uri="{28A0092B-C50C-407E-A947-70E740481C1C}">
                <a14:useLocalDpi xmlns:a14="http://schemas.microsoft.com/office/drawing/2010/main"/>
              </a:ext>
            </a:extLst>
          </a:blip>
          <a:srcRect t="-3968"/>
          <a:stretch>
            <a:fillRect/>
          </a:stretch>
        </p:blipFill>
        <p:spPr>
          <a:xfrm>
            <a:off x="-3520" y="1350963"/>
            <a:ext cx="5737690" cy="4581572"/>
          </a:xfrm>
        </p:spPr>
      </p:pic>
      <p:sp>
        <p:nvSpPr>
          <p:cNvPr id="28677" name="TextBox 10"/>
          <p:cNvSpPr txBox="1">
            <a:spLocks noChangeArrowheads="1"/>
          </p:cNvSpPr>
          <p:nvPr/>
        </p:nvSpPr>
        <p:spPr bwMode="auto">
          <a:xfrm>
            <a:off x="6464300" y="6554788"/>
            <a:ext cx="2632075" cy="306387"/>
          </a:xfrm>
          <a:prstGeom prst="rect">
            <a:avLst/>
          </a:prstGeom>
          <a:noFill/>
          <a:ln w="9525">
            <a:noFill/>
            <a:miter lim="800000"/>
            <a:headEnd/>
            <a:tailEnd/>
          </a:ln>
        </p:spPr>
        <p:txBody>
          <a:bodyPr>
            <a:prstTxWarp prst="textNoShape">
              <a:avLst/>
            </a:prstTxWarp>
            <a:spAutoFit/>
          </a:bodyPr>
          <a:lstStyle/>
          <a:p>
            <a:pPr algn="r"/>
            <a:r>
              <a:rPr lang="en-US" sz="1400" i="1">
                <a:latin typeface="Calibri" charset="0"/>
              </a:rPr>
              <a:t>IPCC 2007 – WGI – Fig. 10.24</a:t>
            </a:r>
          </a:p>
        </p:txBody>
      </p:sp>
      <p:pic>
        <p:nvPicPr>
          <p:cNvPr id="28678" name="Content Placeholder 9" descr="fig-10-24.jpg"/>
          <p:cNvPicPr>
            <a:picLocks noChangeAspect="1"/>
          </p:cNvPicPr>
          <p:nvPr/>
        </p:nvPicPr>
        <p:blipFill>
          <a:blip r:embed="rId4" cstate="screen">
            <a:extLst>
              <a:ext uri="{28A0092B-C50C-407E-A947-70E740481C1C}">
                <a14:useLocalDpi xmlns:a14="http://schemas.microsoft.com/office/drawing/2010/main"/>
              </a:ext>
            </a:extLst>
          </a:blip>
          <a:srcRect b="-43074"/>
          <a:stretch>
            <a:fillRect/>
          </a:stretch>
        </p:blipFill>
        <p:spPr bwMode="auto">
          <a:xfrm>
            <a:off x="-3520" y="5932535"/>
            <a:ext cx="5737690" cy="580101"/>
          </a:xfrm>
          <a:prstGeom prst="rect">
            <a:avLst/>
          </a:prstGeom>
          <a:noFill/>
          <a:ln w="9525">
            <a:noFill/>
            <a:miter lim="800000"/>
            <a:headEnd/>
            <a:tailEnd/>
          </a:ln>
        </p:spPr>
      </p:pic>
      <p:sp>
        <p:nvSpPr>
          <p:cNvPr id="8" name="Rectangle 7"/>
          <p:cNvSpPr/>
          <p:nvPr/>
        </p:nvSpPr>
        <p:spPr>
          <a:xfrm>
            <a:off x="0" y="5575079"/>
            <a:ext cx="347244" cy="3574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5273675" y="1724025"/>
            <a:ext cx="3894138" cy="3692525"/>
          </a:xfrm>
          <a:prstGeom prst="rect">
            <a:avLst/>
          </a:prstGeom>
          <a:noFill/>
        </p:spPr>
        <p:txBody>
          <a:bodyPr wrap="none">
            <a:spAutoFit/>
          </a:bodyPr>
          <a:lstStyle/>
          <a:p>
            <a:pPr fontAlgn="auto">
              <a:spcBef>
                <a:spcPts val="0"/>
              </a:spcBef>
              <a:spcAft>
                <a:spcPts val="0"/>
              </a:spcAft>
              <a:defRPr/>
            </a:pPr>
            <a:r>
              <a:rPr lang="en-US" dirty="0">
                <a:solidFill>
                  <a:schemeClr val="accent5"/>
                </a:solidFill>
                <a:latin typeface="+mn-lt"/>
                <a:ea typeface="+mn-ea"/>
                <a:cs typeface="+mn-cs"/>
              </a:rPr>
              <a:t>B1: Committed climate change scenario</a:t>
            </a:r>
            <a:endParaRPr lang="en-US" dirty="0" smtClean="0">
              <a:solidFill>
                <a:schemeClr val="accent5"/>
              </a:solidFill>
              <a:latin typeface="+mn-lt"/>
              <a:ea typeface="+mn-ea"/>
              <a:cs typeface="+mn-cs"/>
            </a:endParaRPr>
          </a:p>
          <a:p>
            <a:pPr lvl="1" fontAlgn="auto">
              <a:spcBef>
                <a:spcPts val="0"/>
              </a:spcBef>
              <a:spcAft>
                <a:spcPts val="0"/>
              </a:spcAft>
              <a:defRPr/>
            </a:pPr>
            <a:r>
              <a:rPr lang="en-US" dirty="0" smtClean="0">
                <a:latin typeface="+mn-lt"/>
                <a:ea typeface="+mn-ea"/>
                <a:cs typeface="+mn-cs"/>
              </a:rPr>
              <a:t>550 </a:t>
            </a:r>
            <a:r>
              <a:rPr lang="en-US" dirty="0" err="1" smtClean="0">
                <a:latin typeface="+mn-lt"/>
                <a:ea typeface="+mn-ea"/>
                <a:cs typeface="+mn-cs"/>
              </a:rPr>
              <a:t>ppm</a:t>
            </a:r>
            <a:r>
              <a:rPr lang="en-US" dirty="0" smtClean="0">
                <a:latin typeface="+mn-lt"/>
                <a:ea typeface="+mn-ea"/>
                <a:cs typeface="+mn-cs"/>
              </a:rPr>
              <a:t> </a:t>
            </a:r>
            <a:r>
              <a:rPr lang="en-US" dirty="0">
                <a:latin typeface="+mn-lt"/>
                <a:ea typeface="+mn-ea"/>
                <a:cs typeface="+mn-cs"/>
              </a:rPr>
              <a:t>CO</a:t>
            </a:r>
            <a:r>
              <a:rPr lang="en-US" baseline="-25000" dirty="0">
                <a:latin typeface="+mn-lt"/>
                <a:ea typeface="+mn-ea"/>
                <a:cs typeface="+mn-cs"/>
              </a:rPr>
              <a:t>2</a:t>
            </a:r>
            <a:r>
              <a:rPr lang="en-US" dirty="0">
                <a:latin typeface="+mn-lt"/>
                <a:ea typeface="+mn-ea"/>
                <a:cs typeface="+mn-cs"/>
              </a:rPr>
              <a:t> by 2100</a:t>
            </a:r>
          </a:p>
          <a:p>
            <a:pPr lvl="1" fontAlgn="auto">
              <a:spcBef>
                <a:spcPts val="0"/>
              </a:spcBef>
              <a:spcAft>
                <a:spcPts val="0"/>
              </a:spcAft>
              <a:defRPr/>
            </a:pPr>
            <a:r>
              <a:rPr lang="en-US" dirty="0">
                <a:latin typeface="+mn-lt"/>
                <a:ea typeface="+mn-ea"/>
                <a:cs typeface="+mn-cs"/>
              </a:rPr>
              <a:t>+1.8°C increase in temperature</a:t>
            </a:r>
          </a:p>
          <a:p>
            <a:pPr lvl="1" fontAlgn="auto">
              <a:spcBef>
                <a:spcPts val="0"/>
              </a:spcBef>
              <a:spcAft>
                <a:spcPts val="0"/>
              </a:spcAft>
              <a:defRPr/>
            </a:pPr>
            <a:r>
              <a:rPr lang="en-US" dirty="0">
                <a:latin typeface="+mn-lt"/>
                <a:ea typeface="+mn-ea"/>
                <a:cs typeface="+mn-cs"/>
              </a:rPr>
              <a:t>-0.14 unit decrease in pH</a:t>
            </a:r>
          </a:p>
          <a:p>
            <a:pPr lvl="1" fontAlgn="auto">
              <a:spcBef>
                <a:spcPts val="0"/>
              </a:spcBef>
              <a:spcAft>
                <a:spcPts val="0"/>
              </a:spcAft>
              <a:defRPr/>
            </a:pPr>
            <a:endParaRPr lang="en-US" dirty="0">
              <a:latin typeface="+mn-lt"/>
              <a:ea typeface="+mn-ea"/>
              <a:cs typeface="+mn-cs"/>
            </a:endParaRPr>
          </a:p>
          <a:p>
            <a:pPr fontAlgn="auto">
              <a:spcBef>
                <a:spcPts val="0"/>
              </a:spcBef>
              <a:spcAft>
                <a:spcPts val="0"/>
              </a:spcAft>
              <a:defRPr/>
            </a:pPr>
            <a:r>
              <a:rPr lang="en-US" dirty="0">
                <a:solidFill>
                  <a:srgbClr val="FF0000"/>
                </a:solidFill>
                <a:latin typeface="+mn-lt"/>
                <a:ea typeface="+mn-ea"/>
                <a:cs typeface="+mn-cs"/>
              </a:rPr>
              <a:t>A1FI: Business as usual scenario</a:t>
            </a:r>
            <a:endParaRPr lang="en-US" dirty="0" smtClean="0">
              <a:solidFill>
                <a:srgbClr val="FF0000"/>
              </a:solidFill>
              <a:latin typeface="+mn-lt"/>
              <a:ea typeface="+mn-ea"/>
              <a:cs typeface="+mn-cs"/>
            </a:endParaRPr>
          </a:p>
          <a:p>
            <a:pPr lvl="1" fontAlgn="auto">
              <a:spcBef>
                <a:spcPts val="0"/>
              </a:spcBef>
              <a:spcAft>
                <a:spcPts val="0"/>
              </a:spcAft>
              <a:defRPr/>
            </a:pPr>
            <a:r>
              <a:rPr lang="en-US" dirty="0" smtClean="0"/>
              <a:t>950</a:t>
            </a:r>
            <a:r>
              <a:rPr lang="en-US" dirty="0" smtClean="0">
                <a:latin typeface="+mn-lt"/>
                <a:ea typeface="+mn-ea"/>
                <a:cs typeface="+mn-cs"/>
              </a:rPr>
              <a:t> </a:t>
            </a:r>
            <a:r>
              <a:rPr lang="en-US" dirty="0" err="1" smtClean="0">
                <a:latin typeface="+mn-lt"/>
                <a:ea typeface="+mn-ea"/>
                <a:cs typeface="+mn-cs"/>
              </a:rPr>
              <a:t>ppm</a:t>
            </a:r>
            <a:r>
              <a:rPr lang="en-US" dirty="0" smtClean="0">
                <a:latin typeface="+mn-lt"/>
                <a:ea typeface="+mn-ea"/>
                <a:cs typeface="+mn-cs"/>
              </a:rPr>
              <a:t> </a:t>
            </a:r>
            <a:r>
              <a:rPr lang="en-US" dirty="0">
                <a:latin typeface="+mn-lt"/>
                <a:ea typeface="+mn-ea"/>
                <a:cs typeface="+mn-cs"/>
              </a:rPr>
              <a:t>CO</a:t>
            </a:r>
            <a:r>
              <a:rPr lang="en-US" baseline="-25000" dirty="0">
                <a:latin typeface="+mn-lt"/>
                <a:ea typeface="+mn-ea"/>
                <a:cs typeface="+mn-cs"/>
              </a:rPr>
              <a:t>2</a:t>
            </a:r>
            <a:r>
              <a:rPr lang="en-US" dirty="0">
                <a:latin typeface="+mn-lt"/>
                <a:ea typeface="+mn-ea"/>
                <a:cs typeface="+mn-cs"/>
              </a:rPr>
              <a:t> by 2100</a:t>
            </a:r>
          </a:p>
          <a:p>
            <a:pPr lvl="1" fontAlgn="auto">
              <a:spcBef>
                <a:spcPts val="0"/>
              </a:spcBef>
              <a:spcAft>
                <a:spcPts val="0"/>
              </a:spcAft>
              <a:defRPr/>
            </a:pPr>
            <a:r>
              <a:rPr lang="en-US" dirty="0">
                <a:latin typeface="+mn-lt"/>
                <a:ea typeface="+mn-ea"/>
                <a:cs typeface="+mn-cs"/>
              </a:rPr>
              <a:t>+4°C increase in temperature</a:t>
            </a:r>
          </a:p>
          <a:p>
            <a:pPr lvl="1" fontAlgn="auto">
              <a:spcBef>
                <a:spcPts val="0"/>
              </a:spcBef>
              <a:spcAft>
                <a:spcPts val="0"/>
              </a:spcAft>
              <a:defRPr/>
            </a:pPr>
            <a:r>
              <a:rPr lang="en-US" dirty="0">
                <a:latin typeface="+mn-lt"/>
                <a:ea typeface="+mn-ea"/>
                <a:cs typeface="+mn-cs"/>
              </a:rPr>
              <a:t>-0.35 unit decrease in pH</a:t>
            </a:r>
          </a:p>
          <a:p>
            <a:pPr lvl="1" fontAlgn="auto">
              <a:spcBef>
                <a:spcPts val="0"/>
              </a:spcBef>
              <a:spcAft>
                <a:spcPts val="0"/>
              </a:spcAft>
              <a:defRPr/>
            </a:pPr>
            <a:endParaRPr lang="en-US" dirty="0">
              <a:latin typeface="+mn-lt"/>
              <a:ea typeface="+mn-ea"/>
              <a:cs typeface="+mn-cs"/>
            </a:endParaRPr>
          </a:p>
          <a:p>
            <a:pPr fontAlgn="auto">
              <a:spcBef>
                <a:spcPts val="0"/>
              </a:spcBef>
              <a:spcAft>
                <a:spcPts val="0"/>
              </a:spcAft>
              <a:defRPr/>
            </a:pPr>
            <a:endParaRPr lang="en-US" dirty="0">
              <a:latin typeface="+mn-lt"/>
              <a:ea typeface="+mn-ea"/>
              <a:cs typeface="+mn-cs"/>
            </a:endParaRPr>
          </a:p>
          <a:p>
            <a:pPr fontAlgn="auto">
              <a:spcBef>
                <a:spcPts val="0"/>
              </a:spcBef>
              <a:spcAft>
                <a:spcPts val="0"/>
              </a:spcAft>
              <a:defRPr/>
            </a:pPr>
            <a:endParaRPr lang="en-US" dirty="0">
              <a:latin typeface="+mn-lt"/>
              <a:ea typeface="+mn-ea"/>
              <a:cs typeface="+mn-cs"/>
            </a:endParaRPr>
          </a:p>
          <a:p>
            <a:pPr fontAlgn="auto">
              <a:spcBef>
                <a:spcPts val="0"/>
              </a:spcBef>
              <a:spcAft>
                <a:spcPts val="0"/>
              </a:spcAft>
              <a:defRPr/>
            </a:pPr>
            <a:endParaRPr lang="en-US" dirty="0">
              <a:latin typeface="+mn-lt"/>
              <a:ea typeface="+mn-ea"/>
              <a:cs typeface="+mn-cs"/>
            </a:endParaRPr>
          </a:p>
        </p:txBody>
      </p:sp>
    </p:spTree>
    <p:extLst>
      <p:ext uri="{BB962C8B-B14F-4D97-AF65-F5344CB8AC3E}">
        <p14:creationId xmlns:p14="http://schemas.microsoft.com/office/powerpoint/2010/main" val="39229044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6"/>
          <p:cNvPicPr>
            <a:picLocks noChangeAspect="1" noChangeArrowheads="1"/>
          </p:cNvPicPr>
          <p:nvPr/>
        </p:nvPicPr>
        <p:blipFill>
          <a:blip r:embed="rId3"/>
          <a:srcRect/>
          <a:stretch>
            <a:fillRect/>
          </a:stretch>
        </p:blipFill>
        <p:spPr bwMode="auto">
          <a:xfrm>
            <a:off x="0" y="0"/>
            <a:ext cx="4738688" cy="6858000"/>
          </a:xfrm>
          <a:prstGeom prst="rect">
            <a:avLst/>
          </a:prstGeom>
          <a:noFill/>
          <a:ln w="9525">
            <a:noFill/>
            <a:miter lim="800000"/>
            <a:headEnd/>
            <a:tailEnd/>
          </a:ln>
        </p:spPr>
      </p:pic>
      <p:sp>
        <p:nvSpPr>
          <p:cNvPr id="20483" name="Rectangle 1028"/>
          <p:cNvSpPr>
            <a:spLocks noGrp="1" noChangeArrowheads="1"/>
          </p:cNvSpPr>
          <p:nvPr>
            <p:ph type="ctrTitle"/>
          </p:nvPr>
        </p:nvSpPr>
        <p:spPr>
          <a:xfrm>
            <a:off x="4738689" y="189787"/>
            <a:ext cx="4405312" cy="1722712"/>
          </a:xfrm>
        </p:spPr>
        <p:txBody>
          <a:bodyPr>
            <a:normAutofit/>
          </a:bodyPr>
          <a:lstStyle/>
          <a:p>
            <a:pPr>
              <a:lnSpc>
                <a:spcPts val="3900"/>
              </a:lnSpc>
            </a:pPr>
            <a:r>
              <a:rPr lang="en-US" dirty="0" smtClean="0">
                <a:solidFill>
                  <a:srgbClr val="000090"/>
                </a:solidFill>
                <a:ea typeface="ＭＳ Ｐゴシック" charset="-128"/>
                <a:cs typeface="ＭＳ Ｐゴシック" charset="-128"/>
              </a:rPr>
              <a:t>Romberg Tiburon Center</a:t>
            </a:r>
            <a:br>
              <a:rPr lang="en-US" dirty="0" smtClean="0">
                <a:solidFill>
                  <a:srgbClr val="000090"/>
                </a:solidFill>
                <a:ea typeface="ＭＳ Ｐゴシック" charset="-128"/>
                <a:cs typeface="ＭＳ Ｐゴシック" charset="-128"/>
              </a:rPr>
            </a:br>
            <a:r>
              <a:rPr lang="en-US" dirty="0" err="1" smtClean="0">
                <a:solidFill>
                  <a:srgbClr val="000090"/>
                </a:solidFill>
                <a:ea typeface="ＭＳ Ｐゴシック" charset="-128"/>
                <a:cs typeface="ＭＳ Ｐゴシック" charset="-128"/>
              </a:rPr>
              <a:t>rtc.sfsu.edu</a:t>
            </a:r>
            <a:endParaRPr lang="en-US" dirty="0" smtClean="0">
              <a:solidFill>
                <a:srgbClr val="000090"/>
              </a:solidFill>
              <a:ea typeface="ＭＳ Ｐゴシック" charset="-128"/>
              <a:cs typeface="ＭＳ Ｐゴシック" charset="-128"/>
            </a:endParaRPr>
          </a:p>
        </p:txBody>
      </p:sp>
      <p:grpSp>
        <p:nvGrpSpPr>
          <p:cNvPr id="2" name="Group 16"/>
          <p:cNvGrpSpPr/>
          <p:nvPr/>
        </p:nvGrpSpPr>
        <p:grpSpPr>
          <a:xfrm>
            <a:off x="1816100" y="2099733"/>
            <a:ext cx="7327899" cy="4758267"/>
            <a:chOff x="1816100" y="2099733"/>
            <a:chExt cx="7327899" cy="4758267"/>
          </a:xfrm>
        </p:grpSpPr>
        <p:grpSp>
          <p:nvGrpSpPr>
            <p:cNvPr id="3" name="Group 9"/>
            <p:cNvGrpSpPr/>
            <p:nvPr/>
          </p:nvGrpSpPr>
          <p:grpSpPr>
            <a:xfrm>
              <a:off x="1816100" y="2146300"/>
              <a:ext cx="7327899" cy="4711700"/>
              <a:chOff x="1816100" y="2146300"/>
              <a:chExt cx="7327899" cy="4711700"/>
            </a:xfrm>
          </p:grpSpPr>
          <p:pic>
            <p:nvPicPr>
              <p:cNvPr id="4"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2532" y="2184400"/>
                <a:ext cx="6231467" cy="4673600"/>
              </a:xfrm>
              <a:prstGeom prst="rect">
                <a:avLst/>
              </a:prstGeom>
              <a:noFill/>
              <a:ln w="57150" cap="flat" cmpd="sng" algn="ctr">
                <a:solidFill>
                  <a:srgbClr val="FF0000"/>
                </a:solidFill>
                <a:prstDash val="solid"/>
                <a:miter lim="800000"/>
                <a:headEnd type="none" w="med" len="med"/>
                <a:tailEnd type="none" w="med" len="med"/>
              </a:ln>
            </p:spPr>
          </p:pic>
          <p:sp>
            <p:nvSpPr>
              <p:cNvPr id="5" name="Rectangle 4"/>
              <p:cNvSpPr/>
              <p:nvPr/>
            </p:nvSpPr>
            <p:spPr>
              <a:xfrm>
                <a:off x="1816100" y="2844800"/>
                <a:ext cx="533400" cy="5461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5400000" flipH="1" flipV="1">
                <a:off x="2273300" y="2209800"/>
                <a:ext cx="673100" cy="546100"/>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869950" y="4870450"/>
                <a:ext cx="3454400" cy="520700"/>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 name="Group 14"/>
            <p:cNvGrpSpPr/>
            <p:nvPr/>
          </p:nvGrpSpPr>
          <p:grpSpPr>
            <a:xfrm>
              <a:off x="7467600" y="2099733"/>
              <a:ext cx="1262717" cy="1049867"/>
              <a:chOff x="7467600" y="2099733"/>
              <a:chExt cx="1262717" cy="1049867"/>
            </a:xfrm>
          </p:grpSpPr>
          <p:cxnSp>
            <p:nvCxnSpPr>
              <p:cNvPr id="12" name="Straight Arrow Connector 11"/>
              <p:cNvCxnSpPr/>
              <p:nvPr/>
            </p:nvCxnSpPr>
            <p:spPr>
              <a:xfrm flipV="1">
                <a:off x="7467600" y="2882900"/>
                <a:ext cx="698500" cy="266700"/>
              </a:xfrm>
              <a:prstGeom prst="straightConnector1">
                <a:avLst/>
              </a:prstGeom>
              <a:ln w="76200" cap="flat" cmpd="sng" algn="ctr">
                <a:solidFill>
                  <a:srgbClr val="FFFF00"/>
                </a:solidFill>
                <a:prstDash val="solid"/>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601883" y="2099733"/>
                <a:ext cx="1128434" cy="830997"/>
              </a:xfrm>
              <a:prstGeom prst="rect">
                <a:avLst/>
              </a:prstGeom>
              <a:noFill/>
            </p:spPr>
            <p:txBody>
              <a:bodyPr wrap="none" rtlCol="0">
                <a:spAutoFit/>
              </a:bodyPr>
              <a:lstStyle/>
              <a:p>
                <a:r>
                  <a:rPr lang="en-US" sz="4800" dirty="0" smtClean="0">
                    <a:solidFill>
                      <a:srgbClr val="FFFF00"/>
                    </a:solidFill>
                  </a:rPr>
                  <a:t>RTC</a:t>
                </a:r>
                <a:endParaRPr lang="en-US" sz="4800" dirty="0">
                  <a:solidFill>
                    <a:srgbClr val="FFFF00"/>
                  </a:solidFill>
                </a:endParaRPr>
              </a:p>
            </p:txBody>
          </p:sp>
        </p:grpSp>
        <p:sp>
          <p:nvSpPr>
            <p:cNvPr id="16" name="Rectangle 15"/>
            <p:cNvSpPr/>
            <p:nvPr/>
          </p:nvSpPr>
          <p:spPr>
            <a:xfrm>
              <a:off x="6934200" y="2565400"/>
              <a:ext cx="533400" cy="11557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4426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47675" y="249238"/>
            <a:ext cx="8035925" cy="455612"/>
          </a:xfrm>
        </p:spPr>
        <p:txBody>
          <a:bodyPr>
            <a:noAutofit/>
          </a:bodyPr>
          <a:lstStyle/>
          <a:p>
            <a:r>
              <a:rPr lang="en-US" sz="3600" dirty="0" smtClean="0"/>
              <a:t>Reduced pH </a:t>
            </a:r>
            <a:r>
              <a:rPr lang="en-US" sz="3600" dirty="0" err="1" smtClean="0">
                <a:sym typeface="Wingdings"/>
              </a:rPr>
              <a:t></a:t>
            </a:r>
            <a:r>
              <a:rPr lang="en-US" sz="3600" dirty="0" smtClean="0">
                <a:sym typeface="Wingdings"/>
              </a:rPr>
              <a:t> Reduced Carbonate Ion</a:t>
            </a:r>
            <a:endParaRPr lang="en-US" sz="3600" dirty="0"/>
          </a:p>
        </p:txBody>
      </p:sp>
      <p:pic>
        <p:nvPicPr>
          <p:cNvPr id="9" name="Picture 8"/>
          <p:cNvPicPr>
            <a:picLocks noChangeAspect="1"/>
          </p:cNvPicPr>
          <p:nvPr/>
        </p:nvPicPr>
        <p:blipFill>
          <a:blip r:embed="rId2"/>
          <a:stretch>
            <a:fillRect/>
          </a:stretch>
        </p:blipFill>
        <p:spPr>
          <a:xfrm>
            <a:off x="1400380" y="890481"/>
            <a:ext cx="5850109" cy="3641634"/>
          </a:xfrm>
          <a:prstGeom prst="rect">
            <a:avLst/>
          </a:prstGeom>
        </p:spPr>
      </p:pic>
      <p:grpSp>
        <p:nvGrpSpPr>
          <p:cNvPr id="24" name="Group 23"/>
          <p:cNvGrpSpPr/>
          <p:nvPr/>
        </p:nvGrpSpPr>
        <p:grpSpPr>
          <a:xfrm>
            <a:off x="696232" y="4344410"/>
            <a:ext cx="7358422" cy="2513590"/>
            <a:chOff x="2052345" y="4344410"/>
            <a:chExt cx="7358422" cy="2513590"/>
          </a:xfrm>
        </p:grpSpPr>
        <p:sp>
          <p:nvSpPr>
            <p:cNvPr id="6" name="Rectangle 22"/>
            <p:cNvSpPr txBox="1">
              <a:spLocks noChangeArrowheads="1"/>
            </p:cNvSpPr>
            <p:nvPr/>
          </p:nvSpPr>
          <p:spPr bwMode="auto">
            <a:xfrm>
              <a:off x="2617209" y="4700027"/>
              <a:ext cx="3415467" cy="824308"/>
            </a:xfrm>
            <a:prstGeom prst="rect">
              <a:avLst/>
            </a:prstGeom>
            <a:noFill/>
            <a:ln w="9525">
              <a:noFill/>
              <a:round/>
              <a:headEnd/>
              <a:tailEnd/>
            </a:ln>
            <a:effectLst/>
          </p:spPr>
          <p:txBody>
            <a:bodyPr vert="horz" wrap="square" lIns="0" tIns="17640" rIns="0" bIns="0" numCol="1" anchor="t" anchorCtr="0" compatLnSpc="1">
              <a:prstTxWarp prst="textNoShape">
                <a:avLst/>
              </a:prstTxWarp>
            </a:bodyPr>
            <a:lstStyle/>
            <a:p>
              <a:pPr marL="342900" lvl="0" indent="-342900" fontAlgn="base" hangingPunct="0">
                <a:lnSpc>
                  <a:spcPct val="93000"/>
                </a:lnSpc>
                <a:spcBef>
                  <a:spcPct val="0"/>
                </a:spcBef>
                <a:spcAft>
                  <a:spcPts val="1425"/>
                </a:spcAft>
                <a:buClr>
                  <a:srgbClr val="000000"/>
                </a:buClr>
                <a:buSzPct val="10000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kern="0" dirty="0" smtClean="0">
                  <a:solidFill>
                    <a:srgbClr val="000000"/>
                  </a:solidFill>
                </a:rPr>
                <a:t>CO</a:t>
              </a:r>
              <a:r>
                <a:rPr lang="en-US" sz="2800" kern="0" baseline="-25000" dirty="0" smtClean="0">
                  <a:solidFill>
                    <a:srgbClr val="000000"/>
                  </a:solidFill>
                </a:rPr>
                <a:t>2</a:t>
              </a:r>
              <a:r>
                <a:rPr kumimoji="0" lang="en-US" sz="2800" b="0" i="0" u="none" strike="noStrike" kern="0" cap="none" spc="0" normalizeH="0" baseline="0" noProof="0" dirty="0" smtClean="0">
                  <a:ln>
                    <a:noFill/>
                  </a:ln>
                  <a:solidFill>
                    <a:srgbClr val="000000"/>
                  </a:solidFill>
                  <a:effectLst/>
                  <a:uLnTx/>
                  <a:uFillTx/>
                  <a:latin typeface="+mn-lt"/>
                  <a:ea typeface="+mn-ea"/>
                  <a:cs typeface="+mn-cs"/>
                </a:rPr>
                <a:t> + H</a:t>
              </a:r>
              <a:r>
                <a:rPr kumimoji="0" lang="en-US" sz="2800" b="0" i="0" u="none" strike="noStrike" kern="0" cap="none" spc="0" normalizeH="0" baseline="-25000" noProof="0" dirty="0" smtClean="0">
                  <a:ln>
                    <a:noFill/>
                  </a:ln>
                  <a:solidFill>
                    <a:srgbClr val="000000"/>
                  </a:solidFill>
                  <a:effectLst/>
                  <a:uLnTx/>
                  <a:uFillTx/>
                  <a:latin typeface="+mn-lt"/>
                  <a:ea typeface="+mn-ea"/>
                  <a:cs typeface="+mn-cs"/>
                </a:rPr>
                <a:t>2</a:t>
              </a:r>
              <a:r>
                <a:rPr lang="en-US" sz="2800" kern="0" noProof="0" dirty="0" smtClean="0">
                  <a:solidFill>
                    <a:srgbClr val="000000"/>
                  </a:solidFill>
                </a:rPr>
                <a:t>O</a:t>
              </a:r>
              <a:endParaRPr kumimoji="0" lang="en-US" sz="2800" b="0" i="0" u="none" strike="noStrike" kern="0" cap="none" spc="0" normalizeH="0" baseline="-25000" noProof="0" dirty="0">
                <a:ln>
                  <a:noFill/>
                </a:ln>
                <a:solidFill>
                  <a:srgbClr val="000000"/>
                </a:solidFill>
                <a:effectLst/>
                <a:uLnTx/>
                <a:uFillTx/>
                <a:latin typeface="+mn-lt"/>
                <a:ea typeface="+mn-ea"/>
                <a:cs typeface="+mn-cs"/>
              </a:endParaRPr>
            </a:p>
          </p:txBody>
        </p:sp>
        <p:grpSp>
          <p:nvGrpSpPr>
            <p:cNvPr id="8" name="Group 7"/>
            <p:cNvGrpSpPr/>
            <p:nvPr/>
          </p:nvGrpSpPr>
          <p:grpSpPr>
            <a:xfrm>
              <a:off x="4213566" y="4532115"/>
              <a:ext cx="3754151" cy="523221"/>
              <a:chOff x="4431234" y="1865724"/>
              <a:chExt cx="3300024" cy="459928"/>
            </a:xfrm>
          </p:grpSpPr>
          <p:sp>
            <p:nvSpPr>
              <p:cNvPr id="10" name="TextBox 9"/>
              <p:cNvSpPr txBox="1"/>
              <p:nvPr/>
            </p:nvSpPr>
            <p:spPr>
              <a:xfrm>
                <a:off x="5216477" y="1865724"/>
                <a:ext cx="1684082" cy="459928"/>
              </a:xfrm>
              <a:prstGeom prst="rect">
                <a:avLst/>
              </a:prstGeom>
              <a:noFill/>
            </p:spPr>
            <p:txBody>
              <a:bodyPr wrap="square" rtlCol="0">
                <a:spAutoFit/>
              </a:bodyPr>
              <a:lstStyle/>
              <a:p>
                <a:pPr>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solidFill>
                      <a:srgbClr val="000000"/>
                    </a:solidFill>
                    <a:ea typeface="Lucida Sans Unicode" charset="0"/>
                    <a:cs typeface="Lucida Sans Unicode" charset="0"/>
                  </a:rPr>
                  <a:t> H</a:t>
                </a:r>
                <a:r>
                  <a:rPr lang="en-US" sz="2800" baseline="-25000" dirty="0" smtClean="0">
                    <a:solidFill>
                      <a:srgbClr val="000000"/>
                    </a:solidFill>
                    <a:ea typeface="Lucida Sans Unicode" charset="0"/>
                    <a:cs typeface="Lucida Sans Unicode" charset="0"/>
                  </a:rPr>
                  <a:t>2</a:t>
                </a:r>
                <a:r>
                  <a:rPr lang="en-US" sz="2800" dirty="0" smtClean="0">
                    <a:solidFill>
                      <a:srgbClr val="000000"/>
                    </a:solidFill>
                    <a:ea typeface="Lucida Sans Unicode" charset="0"/>
                    <a:cs typeface="Lucida Sans Unicode" charset="0"/>
                  </a:rPr>
                  <a:t>CO</a:t>
                </a:r>
                <a:r>
                  <a:rPr lang="en-US" sz="2800" baseline="-33000" dirty="0" smtClean="0">
                    <a:solidFill>
                      <a:srgbClr val="000000"/>
                    </a:solidFill>
                    <a:ea typeface="Lucida Sans Unicode" charset="0"/>
                    <a:cs typeface="Lucida Sans Unicode" charset="0"/>
                  </a:rPr>
                  <a:t>3</a:t>
                </a:r>
                <a:r>
                  <a:rPr lang="en-US" sz="2800" dirty="0" smtClean="0">
                    <a:solidFill>
                      <a:srgbClr val="000000"/>
                    </a:solidFill>
                    <a:ea typeface="Lucida Sans Unicode" charset="0"/>
                    <a:cs typeface="Lucida Sans Unicode" charset="0"/>
                  </a:rPr>
                  <a:t>    </a:t>
                </a:r>
                <a:endParaRPr lang="en-US" sz="2800" dirty="0">
                  <a:solidFill>
                    <a:srgbClr val="000000"/>
                  </a:solidFill>
                  <a:ea typeface="Lucida Sans Unicode" charset="0"/>
                  <a:cs typeface="Lucida Sans Unicode" charset="0"/>
                </a:endParaRPr>
              </a:p>
            </p:txBody>
          </p:sp>
          <p:sp>
            <p:nvSpPr>
              <p:cNvPr id="11" name="Freeform 7"/>
              <p:cNvSpPr>
                <a:spLocks/>
              </p:cNvSpPr>
              <p:nvPr/>
            </p:nvSpPr>
            <p:spPr bwMode="auto">
              <a:xfrm>
                <a:off x="4431234" y="2189486"/>
                <a:ext cx="779073" cy="72458"/>
              </a:xfrm>
              <a:custGeom>
                <a:avLst/>
                <a:gdLst/>
                <a:ahLst/>
                <a:cxnLst>
                  <a:cxn ang="0">
                    <a:pos x="0" y="0"/>
                  </a:cxn>
                  <a:cxn ang="0">
                    <a:pos x="4445" y="0"/>
                  </a:cxn>
                </a:cxnLst>
                <a:rect l="0" t="0" r="r" b="b"/>
                <a:pathLst>
                  <a:path w="4446" h="1">
                    <a:moveTo>
                      <a:pt x="0" y="0"/>
                    </a:moveTo>
                    <a:lnTo>
                      <a:pt x="4445" y="0"/>
                    </a:lnTo>
                  </a:path>
                </a:pathLst>
              </a:custGeom>
              <a:noFill/>
              <a:ln w="54720">
                <a:solidFill>
                  <a:srgbClr val="0000FF"/>
                </a:solidFill>
                <a:round/>
                <a:headEnd type="triangle"/>
                <a:tailEnd type="triangle" w="med" len="med"/>
              </a:ln>
              <a:effectLst/>
            </p:spPr>
            <p:txBody>
              <a:bodyPr wrap="none" anchor="ctr">
                <a:prstTxWarp prst="textNoShape">
                  <a:avLst/>
                </a:prstTxWarp>
              </a:bodyPr>
              <a:lstStyle/>
              <a:p>
                <a:endParaRPr lang="en-US" sz="2400">
                  <a:solidFill>
                    <a:srgbClr val="000000"/>
                  </a:solidFill>
                </a:endParaRPr>
              </a:p>
            </p:txBody>
          </p:sp>
          <p:sp>
            <p:nvSpPr>
              <p:cNvPr id="12" name="TextBox 11"/>
              <p:cNvSpPr txBox="1"/>
              <p:nvPr/>
            </p:nvSpPr>
            <p:spPr>
              <a:xfrm>
                <a:off x="6228310" y="1963146"/>
                <a:ext cx="1502948" cy="324655"/>
              </a:xfrm>
              <a:prstGeom prst="rect">
                <a:avLst/>
              </a:prstGeom>
              <a:noFill/>
            </p:spPr>
            <p:txBody>
              <a:bodyPr wrap="square" rtlCol="0">
                <a:spAutoFit/>
              </a:bodyPr>
              <a:lstStyle/>
              <a:p>
                <a:r>
                  <a:rPr lang="en-US" i="1" dirty="0" smtClean="0">
                    <a:solidFill>
                      <a:srgbClr val="FF0000"/>
                    </a:solidFill>
                  </a:rPr>
                  <a:t>Carbonic acid</a:t>
                </a:r>
                <a:endParaRPr lang="en-US" i="1" dirty="0">
                  <a:solidFill>
                    <a:srgbClr val="FF0000"/>
                  </a:solidFill>
                </a:endParaRPr>
              </a:p>
            </p:txBody>
          </p:sp>
        </p:grpSp>
        <p:grpSp>
          <p:nvGrpSpPr>
            <p:cNvPr id="13" name="Group 12"/>
            <p:cNvGrpSpPr/>
            <p:nvPr/>
          </p:nvGrpSpPr>
          <p:grpSpPr>
            <a:xfrm>
              <a:off x="2052345" y="4344410"/>
              <a:ext cx="4063004" cy="1887668"/>
              <a:chOff x="2248501" y="1677728"/>
              <a:chExt cx="3571517" cy="1659323"/>
            </a:xfrm>
          </p:grpSpPr>
          <p:sp>
            <p:nvSpPr>
              <p:cNvPr id="14" name="Freeform 7"/>
              <p:cNvSpPr>
                <a:spLocks/>
              </p:cNvSpPr>
              <p:nvPr/>
            </p:nvSpPr>
            <p:spPr bwMode="auto">
              <a:xfrm rot="9165844">
                <a:off x="4018693" y="1677728"/>
                <a:ext cx="1020069" cy="862765"/>
              </a:xfrm>
              <a:custGeom>
                <a:avLst/>
                <a:gdLst/>
                <a:ahLst/>
                <a:cxnLst>
                  <a:cxn ang="0">
                    <a:pos x="0" y="0"/>
                  </a:cxn>
                  <a:cxn ang="0">
                    <a:pos x="4445" y="0"/>
                  </a:cxn>
                </a:cxnLst>
                <a:rect l="0" t="0" r="r" b="b"/>
                <a:pathLst>
                  <a:path w="4446" h="1">
                    <a:moveTo>
                      <a:pt x="0" y="0"/>
                    </a:moveTo>
                    <a:lnTo>
                      <a:pt x="4445" y="0"/>
                    </a:lnTo>
                  </a:path>
                </a:pathLst>
              </a:custGeom>
              <a:noFill/>
              <a:ln w="54720">
                <a:solidFill>
                  <a:srgbClr val="0000FF"/>
                </a:solidFill>
                <a:round/>
                <a:headEnd type="triangle"/>
                <a:tailEnd type="triangle" w="med" len="med"/>
              </a:ln>
              <a:effectLst/>
            </p:spPr>
            <p:txBody>
              <a:bodyPr wrap="none" anchor="ctr">
                <a:prstTxWarp prst="textNoShape">
                  <a:avLst/>
                </a:prstTxWarp>
              </a:bodyPr>
              <a:lstStyle/>
              <a:p>
                <a:endParaRPr lang="en-US" sz="2400">
                  <a:solidFill>
                    <a:srgbClr val="000000"/>
                  </a:solidFill>
                </a:endParaRPr>
              </a:p>
            </p:txBody>
          </p:sp>
          <p:sp>
            <p:nvSpPr>
              <p:cNvPr id="15" name="TextBox 14"/>
              <p:cNvSpPr txBox="1"/>
              <p:nvPr/>
            </p:nvSpPr>
            <p:spPr>
              <a:xfrm>
                <a:off x="3538543" y="2646644"/>
                <a:ext cx="1900150" cy="459928"/>
              </a:xfrm>
              <a:prstGeom prst="rect">
                <a:avLst/>
              </a:prstGeom>
              <a:noFill/>
            </p:spPr>
            <p:txBody>
              <a:bodyPr wrap="square" rtlCol="0">
                <a:spAutoFit/>
              </a:bodyPr>
              <a:lstStyle/>
              <a:p>
                <a:pPr>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solidFill>
                      <a:srgbClr val="000000"/>
                    </a:solidFill>
                    <a:ea typeface="Lucida Sans Unicode" charset="0"/>
                    <a:cs typeface="Lucida Sans Unicode" charset="0"/>
                  </a:rPr>
                  <a:t> HCO</a:t>
                </a:r>
                <a:r>
                  <a:rPr lang="en-US" sz="2800" baseline="-33000" dirty="0" smtClean="0">
                    <a:solidFill>
                      <a:srgbClr val="000000"/>
                    </a:solidFill>
                    <a:ea typeface="Lucida Sans Unicode" charset="0"/>
                    <a:cs typeface="Lucida Sans Unicode" charset="0"/>
                  </a:rPr>
                  <a:t>3</a:t>
                </a:r>
                <a:r>
                  <a:rPr lang="en-US" sz="2800" baseline="30000" dirty="0" smtClean="0">
                    <a:solidFill>
                      <a:srgbClr val="000000"/>
                    </a:solidFill>
                    <a:ea typeface="Lucida Sans Unicode" charset="0"/>
                    <a:cs typeface="Lucida Sans Unicode" charset="0"/>
                  </a:rPr>
                  <a:t>- </a:t>
                </a:r>
                <a:r>
                  <a:rPr lang="en-US" sz="2800" dirty="0" smtClean="0">
                    <a:solidFill>
                      <a:srgbClr val="000000"/>
                    </a:solidFill>
                    <a:ea typeface="Lucida Sans Unicode" charset="0"/>
                    <a:cs typeface="Lucida Sans Unicode" charset="0"/>
                  </a:rPr>
                  <a:t>+ </a:t>
                </a:r>
                <a:r>
                  <a:rPr lang="en-US" sz="2800" b="1" dirty="0" smtClean="0">
                    <a:solidFill>
                      <a:srgbClr val="000000"/>
                    </a:solidFill>
                    <a:ea typeface="Lucida Sans Unicode" charset="0"/>
                    <a:cs typeface="Lucida Sans Unicode" charset="0"/>
                  </a:rPr>
                  <a:t>H</a:t>
                </a:r>
                <a:r>
                  <a:rPr lang="en-US" sz="2800" b="1" baseline="30000" dirty="0" smtClean="0">
                    <a:solidFill>
                      <a:srgbClr val="000000"/>
                    </a:solidFill>
                    <a:ea typeface="Lucida Sans Unicode" charset="0"/>
                    <a:cs typeface="Lucida Sans Unicode" charset="0"/>
                  </a:rPr>
                  <a:t>+</a:t>
                </a:r>
                <a:r>
                  <a:rPr lang="en-US" sz="2800" dirty="0" smtClean="0">
                    <a:solidFill>
                      <a:srgbClr val="000000"/>
                    </a:solidFill>
                    <a:ea typeface="Lucida Sans Unicode" charset="0"/>
                    <a:cs typeface="Lucida Sans Unicode" charset="0"/>
                  </a:rPr>
                  <a:t>    </a:t>
                </a:r>
                <a:endParaRPr lang="en-US" sz="2800" dirty="0">
                  <a:solidFill>
                    <a:srgbClr val="000000"/>
                  </a:solidFill>
                  <a:ea typeface="Lucida Sans Unicode" charset="0"/>
                  <a:cs typeface="Lucida Sans Unicode" charset="0"/>
                </a:endParaRPr>
              </a:p>
            </p:txBody>
          </p:sp>
          <p:sp>
            <p:nvSpPr>
              <p:cNvPr id="16" name="TextBox 15"/>
              <p:cNvSpPr txBox="1"/>
              <p:nvPr/>
            </p:nvSpPr>
            <p:spPr>
              <a:xfrm>
                <a:off x="2248501" y="2726085"/>
                <a:ext cx="1739415" cy="324655"/>
              </a:xfrm>
              <a:prstGeom prst="rect">
                <a:avLst/>
              </a:prstGeom>
              <a:noFill/>
            </p:spPr>
            <p:txBody>
              <a:bodyPr wrap="square" rtlCol="0">
                <a:spAutoFit/>
              </a:bodyPr>
              <a:lstStyle/>
              <a:p>
                <a:r>
                  <a:rPr lang="en-US" i="1" dirty="0" smtClean="0">
                    <a:solidFill>
                      <a:srgbClr val="FF0000"/>
                    </a:solidFill>
                  </a:rPr>
                  <a:t>Bicarbonate ion</a:t>
                </a:r>
                <a:endParaRPr lang="en-US" i="1" dirty="0">
                  <a:solidFill>
                    <a:srgbClr val="FF0000"/>
                  </a:solidFill>
                </a:endParaRPr>
              </a:p>
            </p:txBody>
          </p:sp>
          <p:sp>
            <p:nvSpPr>
              <p:cNvPr id="17" name="TextBox 16"/>
              <p:cNvSpPr txBox="1"/>
              <p:nvPr/>
            </p:nvSpPr>
            <p:spPr>
              <a:xfrm>
                <a:off x="4290582" y="3012396"/>
                <a:ext cx="1529436" cy="324655"/>
              </a:xfrm>
              <a:prstGeom prst="rect">
                <a:avLst/>
              </a:prstGeom>
              <a:noFill/>
            </p:spPr>
            <p:txBody>
              <a:bodyPr wrap="square" rtlCol="0">
                <a:spAutoFit/>
              </a:bodyPr>
              <a:lstStyle/>
              <a:p>
                <a:r>
                  <a:rPr lang="en-US" b="1" i="1" dirty="0" smtClean="0">
                    <a:solidFill>
                      <a:srgbClr val="008000"/>
                    </a:solidFill>
                  </a:rPr>
                  <a:t>Hydrogen ion</a:t>
                </a:r>
                <a:endParaRPr lang="en-US" b="1" i="1" dirty="0">
                  <a:solidFill>
                    <a:srgbClr val="008000"/>
                  </a:solidFill>
                </a:endParaRPr>
              </a:p>
            </p:txBody>
          </p:sp>
        </p:grpSp>
        <p:grpSp>
          <p:nvGrpSpPr>
            <p:cNvPr id="18" name="Group 17"/>
            <p:cNvGrpSpPr/>
            <p:nvPr/>
          </p:nvGrpSpPr>
          <p:grpSpPr>
            <a:xfrm>
              <a:off x="5312168" y="5381043"/>
              <a:ext cx="4098599" cy="1049074"/>
              <a:chOff x="5520094" y="2687741"/>
              <a:chExt cx="3602810" cy="922171"/>
            </a:xfrm>
          </p:grpSpPr>
          <p:sp>
            <p:nvSpPr>
              <p:cNvPr id="19" name="Freeform 7"/>
              <p:cNvSpPr>
                <a:spLocks/>
              </p:cNvSpPr>
              <p:nvPr/>
            </p:nvSpPr>
            <p:spPr bwMode="auto">
              <a:xfrm>
                <a:off x="5520094" y="2975386"/>
                <a:ext cx="779073" cy="634526"/>
              </a:xfrm>
              <a:custGeom>
                <a:avLst/>
                <a:gdLst/>
                <a:ahLst/>
                <a:cxnLst>
                  <a:cxn ang="0">
                    <a:pos x="0" y="0"/>
                  </a:cxn>
                  <a:cxn ang="0">
                    <a:pos x="4445" y="0"/>
                  </a:cxn>
                </a:cxnLst>
                <a:rect l="0" t="0" r="r" b="b"/>
                <a:pathLst>
                  <a:path w="4446" h="1">
                    <a:moveTo>
                      <a:pt x="0" y="0"/>
                    </a:moveTo>
                    <a:lnTo>
                      <a:pt x="4445" y="0"/>
                    </a:lnTo>
                  </a:path>
                </a:pathLst>
              </a:custGeom>
              <a:noFill/>
              <a:ln w="54720">
                <a:solidFill>
                  <a:srgbClr val="0000FF"/>
                </a:solidFill>
                <a:round/>
                <a:headEnd type="triangle"/>
                <a:tailEnd type="triangle" w="med" len="med"/>
              </a:ln>
              <a:effectLst/>
            </p:spPr>
            <p:txBody>
              <a:bodyPr wrap="none" anchor="ctr">
                <a:prstTxWarp prst="textNoShape">
                  <a:avLst/>
                </a:prstTxWarp>
              </a:bodyPr>
              <a:lstStyle/>
              <a:p>
                <a:endParaRPr lang="en-US" sz="2400">
                  <a:solidFill>
                    <a:srgbClr val="000000"/>
                  </a:solidFill>
                </a:endParaRPr>
              </a:p>
            </p:txBody>
          </p:sp>
          <p:sp>
            <p:nvSpPr>
              <p:cNvPr id="20" name="TextBox 19"/>
              <p:cNvSpPr txBox="1"/>
              <p:nvPr/>
            </p:nvSpPr>
            <p:spPr>
              <a:xfrm>
                <a:off x="6226117" y="2687741"/>
                <a:ext cx="1684082" cy="459928"/>
              </a:xfrm>
              <a:prstGeom prst="rect">
                <a:avLst/>
              </a:prstGeom>
              <a:noFill/>
            </p:spPr>
            <p:txBody>
              <a:bodyPr wrap="square" rtlCol="0">
                <a:spAutoFit/>
              </a:bodyPr>
              <a:lstStyle/>
              <a:p>
                <a:pPr>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solidFill>
                      <a:srgbClr val="000000"/>
                    </a:solidFill>
                    <a:ea typeface="Lucida Sans Unicode" charset="0"/>
                    <a:cs typeface="Lucida Sans Unicode" charset="0"/>
                  </a:rPr>
                  <a:t> CO</a:t>
                </a:r>
                <a:r>
                  <a:rPr lang="en-US" sz="2800" baseline="-33000" dirty="0" smtClean="0">
                    <a:solidFill>
                      <a:srgbClr val="000000"/>
                    </a:solidFill>
                    <a:ea typeface="Lucida Sans Unicode" charset="0"/>
                    <a:cs typeface="Lucida Sans Unicode" charset="0"/>
                  </a:rPr>
                  <a:t>3</a:t>
                </a:r>
                <a:r>
                  <a:rPr lang="en-US" sz="2800" baseline="30000" dirty="0" smtClean="0">
                    <a:solidFill>
                      <a:srgbClr val="000000"/>
                    </a:solidFill>
                    <a:ea typeface="Lucida Sans Unicode" charset="0"/>
                    <a:cs typeface="Lucida Sans Unicode" charset="0"/>
                  </a:rPr>
                  <a:t>2- </a:t>
                </a:r>
                <a:r>
                  <a:rPr lang="en-US" sz="2800" dirty="0" smtClean="0">
                    <a:solidFill>
                      <a:srgbClr val="000000"/>
                    </a:solidFill>
                    <a:ea typeface="Lucida Sans Unicode" charset="0"/>
                    <a:cs typeface="Lucida Sans Unicode" charset="0"/>
                  </a:rPr>
                  <a:t>+ </a:t>
                </a:r>
                <a:r>
                  <a:rPr lang="en-US" sz="2800" b="1" dirty="0" smtClean="0">
                    <a:solidFill>
                      <a:srgbClr val="000000"/>
                    </a:solidFill>
                    <a:ea typeface="Lucida Sans Unicode" charset="0"/>
                    <a:cs typeface="Lucida Sans Unicode" charset="0"/>
                  </a:rPr>
                  <a:t>H</a:t>
                </a:r>
                <a:r>
                  <a:rPr lang="en-US" sz="2800" b="1" baseline="30000" dirty="0" smtClean="0">
                    <a:solidFill>
                      <a:srgbClr val="000000"/>
                    </a:solidFill>
                    <a:ea typeface="Lucida Sans Unicode" charset="0"/>
                    <a:cs typeface="Lucida Sans Unicode" charset="0"/>
                  </a:rPr>
                  <a:t>+</a:t>
                </a:r>
                <a:r>
                  <a:rPr lang="en-US" sz="2800" dirty="0" smtClean="0">
                    <a:solidFill>
                      <a:srgbClr val="000000"/>
                    </a:solidFill>
                    <a:ea typeface="Lucida Sans Unicode" charset="0"/>
                    <a:cs typeface="Lucida Sans Unicode" charset="0"/>
                  </a:rPr>
                  <a:t>    </a:t>
                </a:r>
                <a:endParaRPr lang="en-US" sz="2800" dirty="0">
                  <a:solidFill>
                    <a:srgbClr val="000000"/>
                  </a:solidFill>
                  <a:ea typeface="Lucida Sans Unicode" charset="0"/>
                  <a:cs typeface="Lucida Sans Unicode" charset="0"/>
                </a:endParaRPr>
              </a:p>
            </p:txBody>
          </p:sp>
          <p:sp>
            <p:nvSpPr>
              <p:cNvPr id="21" name="TextBox 20"/>
              <p:cNvSpPr txBox="1"/>
              <p:nvPr/>
            </p:nvSpPr>
            <p:spPr>
              <a:xfrm>
                <a:off x="6114999" y="3043023"/>
                <a:ext cx="1739414" cy="324655"/>
              </a:xfrm>
              <a:prstGeom prst="rect">
                <a:avLst/>
              </a:prstGeom>
              <a:noFill/>
            </p:spPr>
            <p:txBody>
              <a:bodyPr wrap="square" rtlCol="0">
                <a:spAutoFit/>
              </a:bodyPr>
              <a:lstStyle/>
              <a:p>
                <a:r>
                  <a:rPr lang="en-US" i="1" dirty="0" smtClean="0">
                    <a:solidFill>
                      <a:srgbClr val="FF0000"/>
                    </a:solidFill>
                  </a:rPr>
                  <a:t>Carbonate ion</a:t>
                </a:r>
                <a:endParaRPr lang="en-US" i="1" dirty="0">
                  <a:solidFill>
                    <a:srgbClr val="FF0000"/>
                  </a:solidFill>
                </a:endParaRPr>
              </a:p>
            </p:txBody>
          </p:sp>
          <p:sp>
            <p:nvSpPr>
              <p:cNvPr id="22" name="TextBox 21"/>
              <p:cNvSpPr txBox="1"/>
              <p:nvPr/>
            </p:nvSpPr>
            <p:spPr>
              <a:xfrm>
                <a:off x="7593467" y="2687741"/>
                <a:ext cx="1529437" cy="324655"/>
              </a:xfrm>
              <a:prstGeom prst="rect">
                <a:avLst/>
              </a:prstGeom>
              <a:noFill/>
            </p:spPr>
            <p:txBody>
              <a:bodyPr wrap="square" rtlCol="0">
                <a:spAutoFit/>
              </a:bodyPr>
              <a:lstStyle/>
              <a:p>
                <a:r>
                  <a:rPr lang="en-US" b="1" i="1" dirty="0" smtClean="0">
                    <a:solidFill>
                      <a:srgbClr val="008000"/>
                    </a:solidFill>
                  </a:rPr>
                  <a:t>Hydrogen ion</a:t>
                </a:r>
                <a:endParaRPr lang="en-US" b="1" i="1" dirty="0">
                  <a:solidFill>
                    <a:srgbClr val="008000"/>
                  </a:solidFill>
                </a:endParaRPr>
              </a:p>
            </p:txBody>
          </p:sp>
        </p:grpSp>
        <p:sp>
          <p:nvSpPr>
            <p:cNvPr id="23" name="TextBox 22"/>
            <p:cNvSpPr txBox="1"/>
            <p:nvPr/>
          </p:nvSpPr>
          <p:spPr>
            <a:xfrm flipH="1">
              <a:off x="5106869" y="6334780"/>
              <a:ext cx="4138798" cy="523220"/>
            </a:xfrm>
            <a:prstGeom prst="rect">
              <a:avLst/>
            </a:prstGeom>
            <a:noFill/>
          </p:spPr>
          <p:txBody>
            <a:bodyPr wrap="square" rtlCol="0">
              <a:spAutoFit/>
            </a:bodyPr>
            <a:lstStyle/>
            <a:p>
              <a:r>
                <a:rPr lang="en-US" sz="2800" b="1" dirty="0" smtClean="0">
                  <a:solidFill>
                    <a:srgbClr val="008000"/>
                  </a:solidFill>
                  <a:effectLst>
                    <a:outerShdw blurRad="50800" dist="38100" dir="2700000">
                      <a:schemeClr val="bg1">
                        <a:alpha val="43000"/>
                      </a:schemeClr>
                    </a:outerShdw>
                  </a:effectLst>
                </a:rPr>
                <a:t>pH = log(1/[H</a:t>
              </a:r>
              <a:r>
                <a:rPr lang="en-US" sz="2800" b="1" baseline="30000" dirty="0" smtClean="0">
                  <a:solidFill>
                    <a:srgbClr val="008000"/>
                  </a:solidFill>
                  <a:effectLst>
                    <a:outerShdw blurRad="50800" dist="38100" dir="2700000">
                      <a:schemeClr val="bg1">
                        <a:alpha val="43000"/>
                      </a:schemeClr>
                    </a:outerShdw>
                  </a:effectLst>
                </a:rPr>
                <a:t>+</a:t>
              </a:r>
              <a:r>
                <a:rPr lang="en-US" sz="2800" b="1" dirty="0" smtClean="0">
                  <a:solidFill>
                    <a:srgbClr val="008000"/>
                  </a:solidFill>
                  <a:effectLst>
                    <a:outerShdw blurRad="50800" dist="38100" dir="2700000">
                      <a:schemeClr val="bg1">
                        <a:alpha val="43000"/>
                      </a:schemeClr>
                    </a:outerShdw>
                  </a:effectLst>
                </a:rPr>
                <a:t>]) = -log [H</a:t>
              </a:r>
              <a:r>
                <a:rPr lang="en-US" sz="2800" b="1" baseline="30000" dirty="0" smtClean="0">
                  <a:solidFill>
                    <a:srgbClr val="008000"/>
                  </a:solidFill>
                  <a:effectLst>
                    <a:outerShdw blurRad="50800" dist="38100" dir="2700000">
                      <a:schemeClr val="bg1">
                        <a:alpha val="43000"/>
                      </a:schemeClr>
                    </a:outerShdw>
                  </a:effectLst>
                </a:rPr>
                <a:t>+</a:t>
              </a:r>
              <a:r>
                <a:rPr lang="en-US" sz="2800" b="1" dirty="0" smtClean="0">
                  <a:solidFill>
                    <a:srgbClr val="008000"/>
                  </a:solidFill>
                  <a:effectLst>
                    <a:outerShdw blurRad="50800" dist="38100" dir="2700000">
                      <a:schemeClr val="bg1">
                        <a:alpha val="43000"/>
                      </a:schemeClr>
                    </a:outerShdw>
                  </a:effectLst>
                </a:rPr>
                <a:t>]</a:t>
              </a:r>
              <a:endParaRPr lang="en-US" sz="2800" b="1" dirty="0">
                <a:solidFill>
                  <a:srgbClr val="008000"/>
                </a:solidFill>
                <a:effectLst>
                  <a:outerShdw blurRad="50800" dist="38100" dir="2700000">
                    <a:schemeClr val="bg1">
                      <a:alpha val="43000"/>
                    </a:schemeClr>
                  </a:outerShdw>
                </a:effectLst>
              </a:endParaRPr>
            </a:p>
          </p:txBody>
        </p:sp>
      </p:grpSp>
    </p:spTree>
    <p:extLst>
      <p:ext uri="{BB962C8B-B14F-4D97-AF65-F5344CB8AC3E}">
        <p14:creationId xmlns:p14="http://schemas.microsoft.com/office/powerpoint/2010/main" val="31283719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O2 buildup fig_v4"/>
          <p:cNvPicPr>
            <a:picLocks noGrp="1" noChangeAspect="1" noChangeArrowheads="1"/>
          </p:cNvPicPr>
          <p:nvPr>
            <p:ph/>
          </p:nvPr>
        </p:nvPicPr>
        <p:blipFill>
          <a:blip r:embed="rId3"/>
          <a:srcRect/>
          <a:stretch>
            <a:fillRect/>
          </a:stretch>
        </p:blipFill>
        <p:spPr>
          <a:xfrm>
            <a:off x="-1" y="1148353"/>
            <a:ext cx="9173319" cy="5709647"/>
          </a:xfrm>
        </p:spPr>
      </p:pic>
      <p:sp>
        <p:nvSpPr>
          <p:cNvPr id="32772" name="Title 1"/>
          <p:cNvSpPr>
            <a:spLocks noGrp="1"/>
          </p:cNvSpPr>
          <p:nvPr>
            <p:ph type="title"/>
          </p:nvPr>
        </p:nvSpPr>
        <p:spPr>
          <a:xfrm>
            <a:off x="282872" y="5353"/>
            <a:ext cx="8570616" cy="1143000"/>
          </a:xfrm>
        </p:spPr>
        <p:txBody>
          <a:bodyPr>
            <a:noAutofit/>
          </a:bodyPr>
          <a:lstStyle/>
          <a:p>
            <a:r>
              <a:rPr lang="en-US" sz="3600" dirty="0" smtClean="0">
                <a:solidFill>
                  <a:srgbClr val="000000"/>
                </a:solidFill>
              </a:rPr>
              <a:t>Why reduced carbonate ion matters:</a:t>
            </a:r>
            <a:endParaRPr lang="en-US" sz="3600" baseline="-25000" dirty="0" smtClean="0">
              <a:solidFill>
                <a:srgbClr val="000000"/>
              </a:solidFill>
            </a:endParaRPr>
          </a:p>
        </p:txBody>
      </p:sp>
      <p:sp>
        <p:nvSpPr>
          <p:cNvPr id="32773" name="Rectangle 5"/>
          <p:cNvSpPr>
            <a:spLocks noChangeArrowheads="1"/>
          </p:cNvSpPr>
          <p:nvPr/>
        </p:nvSpPr>
        <p:spPr bwMode="auto">
          <a:xfrm>
            <a:off x="455613" y="1739900"/>
            <a:ext cx="8397875" cy="415498"/>
          </a:xfrm>
          <a:prstGeom prst="rect">
            <a:avLst/>
          </a:prstGeom>
          <a:noFill/>
          <a:ln w="9525">
            <a:noFill/>
            <a:miter lim="800000"/>
            <a:headEnd/>
            <a:tailEnd/>
          </a:ln>
        </p:spPr>
        <p:txBody>
          <a:bodyPr>
            <a:prstTxWarp prst="textNoShape">
              <a:avLst/>
            </a:prstTxWarp>
            <a:spAutoFit/>
          </a:bodyPr>
          <a:lstStyle/>
          <a:p>
            <a:pPr eaLnBrk="0" hangingPunct="0">
              <a:lnSpc>
                <a:spcPct val="120000"/>
              </a:lnSpc>
            </a:pPr>
            <a:r>
              <a:rPr lang="en-US" dirty="0">
                <a:solidFill>
                  <a:schemeClr val="tx2"/>
                </a:solidFill>
                <a:latin typeface="Calibri" charset="0"/>
                <a:ea typeface="Arial" charset="0"/>
                <a:cs typeface="Arial" charset="0"/>
              </a:rPr>
              <a:t>Pre-Industrial [CO</a:t>
            </a:r>
            <a:r>
              <a:rPr lang="en-US" baseline="-25000" dirty="0">
                <a:solidFill>
                  <a:schemeClr val="tx2"/>
                </a:solidFill>
                <a:latin typeface="Calibri" charset="0"/>
                <a:ea typeface="Arial" charset="0"/>
                <a:cs typeface="Arial" charset="0"/>
              </a:rPr>
              <a:t>2</a:t>
            </a:r>
            <a:r>
              <a:rPr lang="en-US" dirty="0">
                <a:solidFill>
                  <a:schemeClr val="tx2"/>
                </a:solidFill>
                <a:latin typeface="Calibri" charset="0"/>
                <a:ea typeface="Arial" charset="0"/>
                <a:cs typeface="Arial" charset="0"/>
              </a:rPr>
              <a:t>] = 280 ppm			                             Present [CO</a:t>
            </a:r>
            <a:r>
              <a:rPr lang="en-US" baseline="-25000" dirty="0">
                <a:solidFill>
                  <a:schemeClr val="tx2"/>
                </a:solidFill>
                <a:latin typeface="Calibri" charset="0"/>
                <a:ea typeface="Arial" charset="0"/>
                <a:cs typeface="Arial" charset="0"/>
              </a:rPr>
              <a:t>2</a:t>
            </a:r>
            <a:r>
              <a:rPr lang="en-US" dirty="0">
                <a:solidFill>
                  <a:schemeClr val="tx2"/>
                </a:solidFill>
                <a:latin typeface="Calibri" charset="0"/>
                <a:ea typeface="Arial" charset="0"/>
                <a:cs typeface="Arial" charset="0"/>
              </a:rPr>
              <a:t>] = </a:t>
            </a:r>
            <a:r>
              <a:rPr lang="en-US" dirty="0" smtClean="0">
                <a:solidFill>
                  <a:schemeClr val="tx2"/>
                </a:solidFill>
                <a:latin typeface="Calibri" charset="0"/>
                <a:ea typeface="Arial" charset="0"/>
                <a:cs typeface="Arial" charset="0"/>
              </a:rPr>
              <a:t>~390 ppm</a:t>
            </a:r>
            <a:endParaRPr lang="en-US" dirty="0">
              <a:solidFill>
                <a:schemeClr val="tx2"/>
              </a:solidFill>
              <a:latin typeface="Calibri" charset="0"/>
              <a:ea typeface="Arial" charset="0"/>
              <a:cs typeface="Arial"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972" y="4956722"/>
            <a:ext cx="1828801" cy="1723477"/>
          </a:xfrm>
          <a:prstGeom prst="rect">
            <a:avLst/>
          </a:prstGeom>
        </p:spPr>
      </p:pic>
      <p:sp>
        <p:nvSpPr>
          <p:cNvPr id="7" name="TextBox 6"/>
          <p:cNvSpPr txBox="1"/>
          <p:nvPr/>
        </p:nvSpPr>
        <p:spPr>
          <a:xfrm>
            <a:off x="-1" y="4187281"/>
            <a:ext cx="2190423" cy="769441"/>
          </a:xfrm>
          <a:prstGeom prst="rect">
            <a:avLst/>
          </a:prstGeom>
          <a:noFill/>
        </p:spPr>
        <p:txBody>
          <a:bodyPr wrap="none" rtlCol="0">
            <a:spAutoFit/>
          </a:bodyPr>
          <a:lstStyle/>
          <a:p>
            <a:r>
              <a:rPr lang="en-US" sz="2400" b="1" dirty="0" smtClean="0">
                <a:solidFill>
                  <a:schemeClr val="bg1"/>
                </a:solidFill>
              </a:rPr>
              <a:t>Shells: CaCO</a:t>
            </a:r>
            <a:r>
              <a:rPr lang="en-US" sz="2400" b="1" baseline="-25000" dirty="0" smtClean="0">
                <a:solidFill>
                  <a:schemeClr val="bg1"/>
                </a:solidFill>
              </a:rPr>
              <a:t>3</a:t>
            </a:r>
            <a:r>
              <a:rPr lang="en-US" sz="2400" b="1" dirty="0" smtClean="0">
                <a:solidFill>
                  <a:schemeClr val="bg1"/>
                </a:solidFill>
              </a:rPr>
              <a:t> </a:t>
            </a:r>
            <a:br>
              <a:rPr lang="en-US" sz="2400" b="1" dirty="0" smtClean="0">
                <a:solidFill>
                  <a:schemeClr val="bg1"/>
                </a:solidFill>
              </a:rPr>
            </a:br>
            <a:r>
              <a:rPr lang="en-US" sz="2000" b="1" dirty="0" smtClean="0">
                <a:solidFill>
                  <a:schemeClr val="bg1"/>
                </a:solidFill>
              </a:rPr>
              <a:t>Calcium Carbonate</a:t>
            </a:r>
            <a:endParaRPr lang="en-US" sz="2400" b="1" dirty="0">
              <a:solidFill>
                <a:schemeClr val="bg1"/>
              </a:solidFill>
            </a:endParaRPr>
          </a:p>
        </p:txBody>
      </p:sp>
      <p:sp>
        <p:nvSpPr>
          <p:cNvPr id="2" name="TextBox 1"/>
          <p:cNvSpPr txBox="1"/>
          <p:nvPr/>
        </p:nvSpPr>
        <p:spPr>
          <a:xfrm>
            <a:off x="5664200" y="4438134"/>
            <a:ext cx="964126" cy="338554"/>
          </a:xfrm>
          <a:prstGeom prst="rect">
            <a:avLst/>
          </a:prstGeom>
          <a:noFill/>
        </p:spPr>
        <p:txBody>
          <a:bodyPr wrap="none" rtlCol="0">
            <a:spAutoFit/>
          </a:bodyPr>
          <a:lstStyle/>
          <a:p>
            <a:r>
              <a:rPr lang="en-US" sz="1600" u="sng" dirty="0" smtClean="0">
                <a:latin typeface="Calibri" charset="0"/>
                <a:ea typeface="Arial" charset="0"/>
                <a:cs typeface="Arial" charset="0"/>
              </a:rPr>
              <a:t>µ</a:t>
            </a:r>
            <a:r>
              <a:rPr lang="en-US" sz="1600" u="sng" dirty="0" err="1" smtClean="0">
                <a:latin typeface="Calibri" charset="0"/>
                <a:ea typeface="Arial" charset="0"/>
                <a:cs typeface="Arial" charset="0"/>
              </a:rPr>
              <a:t>mol</a:t>
            </a:r>
            <a:r>
              <a:rPr lang="en-US" sz="1600" u="sng" dirty="0" smtClean="0">
                <a:latin typeface="Calibri" charset="0"/>
                <a:ea typeface="Arial" charset="0"/>
                <a:cs typeface="Arial" charset="0"/>
              </a:rPr>
              <a:t> kg</a:t>
            </a:r>
            <a:r>
              <a:rPr lang="en-US" sz="1600" u="sng" baseline="30000" dirty="0" smtClean="0">
                <a:latin typeface="Calibri" charset="0"/>
                <a:ea typeface="Arial" charset="0"/>
                <a:cs typeface="Arial" charset="0"/>
              </a:rPr>
              <a:t>-1</a:t>
            </a:r>
            <a:endParaRPr lang="en-US" sz="1600" u="sng" baseline="30000" dirty="0"/>
          </a:p>
        </p:txBody>
      </p:sp>
      <p:sp>
        <p:nvSpPr>
          <p:cNvPr id="9" name="TextBox 8"/>
          <p:cNvSpPr txBox="1"/>
          <p:nvPr/>
        </p:nvSpPr>
        <p:spPr>
          <a:xfrm>
            <a:off x="5970614" y="3850215"/>
            <a:ext cx="564177" cy="338554"/>
          </a:xfrm>
          <a:prstGeom prst="rect">
            <a:avLst/>
          </a:prstGeom>
          <a:noFill/>
        </p:spPr>
        <p:txBody>
          <a:bodyPr wrap="none" rtlCol="0">
            <a:spAutoFit/>
          </a:bodyPr>
          <a:lstStyle/>
          <a:p>
            <a:r>
              <a:rPr lang="en-US" sz="1600" u="sng" dirty="0" smtClean="0">
                <a:latin typeface="Calibri" charset="0"/>
                <a:ea typeface="Arial" charset="0"/>
                <a:cs typeface="Arial" charset="0"/>
              </a:rPr>
              <a:t>ppm</a:t>
            </a:r>
            <a:endParaRPr lang="en-US" sz="1600" u="sng" baseline="30000" dirty="0"/>
          </a:p>
        </p:txBody>
      </p:sp>
    </p:spTree>
    <p:extLst>
      <p:ext uri="{BB962C8B-B14F-4D97-AF65-F5344CB8AC3E}">
        <p14:creationId xmlns:p14="http://schemas.microsoft.com/office/powerpoint/2010/main" val="2112706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067"/>
            <a:ext cx="8229600" cy="599579"/>
          </a:xfrm>
        </p:spPr>
        <p:txBody>
          <a:bodyPr>
            <a:noAutofit/>
          </a:bodyPr>
          <a:lstStyle/>
          <a:p>
            <a:r>
              <a:rPr lang="en-US" sz="3600" dirty="0" smtClean="0"/>
              <a:t>Carbonate saturation + temperature = </a:t>
            </a:r>
            <a:br>
              <a:rPr lang="en-US" sz="3600" dirty="0" smtClean="0"/>
            </a:br>
            <a:r>
              <a:rPr lang="en-US" sz="3600" dirty="0" smtClean="0"/>
              <a:t>double whammy for coral reefs</a:t>
            </a:r>
            <a:endParaRPr lang="en-US" sz="3600" dirty="0"/>
          </a:p>
        </p:txBody>
      </p:sp>
      <p:pic>
        <p:nvPicPr>
          <p:cNvPr id="4" name="Content Placeholder 3" descr="Hoegh Guldberg 2008 fig.tiff"/>
          <p:cNvPicPr>
            <a:picLocks noGrp="1" noChangeAspect="1"/>
          </p:cNvPicPr>
          <p:nvPr>
            <p:ph idx="1"/>
          </p:nvPr>
        </p:nvPicPr>
        <p:blipFill>
          <a:blip r:embed="rId2" cstate="screen">
            <a:extLst>
              <a:ext uri="{28A0092B-C50C-407E-A947-70E740481C1C}">
                <a14:useLocalDpi xmlns:a14="http://schemas.microsoft.com/office/drawing/2010/main"/>
              </a:ext>
            </a:extLst>
          </a:blip>
          <a:srcRect l="-28986" r="-28986"/>
          <a:stretch>
            <a:fillRect/>
          </a:stretch>
        </p:blipFill>
        <p:spPr>
          <a:xfrm>
            <a:off x="-873507" y="984644"/>
            <a:ext cx="10679577" cy="5873356"/>
          </a:xfrm>
        </p:spPr>
      </p:pic>
      <p:sp>
        <p:nvSpPr>
          <p:cNvPr id="3" name="TextBox 2"/>
          <p:cNvSpPr txBox="1"/>
          <p:nvPr/>
        </p:nvSpPr>
        <p:spPr>
          <a:xfrm>
            <a:off x="7810500" y="5688449"/>
            <a:ext cx="1333500" cy="1169551"/>
          </a:xfrm>
          <a:prstGeom prst="rect">
            <a:avLst/>
          </a:prstGeom>
          <a:noFill/>
        </p:spPr>
        <p:txBody>
          <a:bodyPr wrap="square" rtlCol="0">
            <a:spAutoFit/>
          </a:bodyPr>
          <a:lstStyle/>
          <a:p>
            <a:r>
              <a:rPr lang="nl-NL" sz="1400" dirty="0" err="1"/>
              <a:t>Hoegh-Guldberg</a:t>
            </a:r>
            <a:r>
              <a:rPr lang="nl-NL" sz="1400" dirty="0"/>
              <a:t>, </a:t>
            </a:r>
            <a:r>
              <a:rPr lang="nl-NL" sz="1400" i="1" dirty="0"/>
              <a:t>et al.</a:t>
            </a:r>
            <a:br>
              <a:rPr lang="nl-NL" sz="1400" i="1" dirty="0"/>
            </a:br>
            <a:r>
              <a:rPr lang="nl-NL" sz="1400" i="1" dirty="0" err="1"/>
              <a:t>Science</a:t>
            </a:r>
            <a:r>
              <a:rPr lang="nl-NL" sz="1400" i="1" dirty="0"/>
              <a:t> </a:t>
            </a:r>
            <a:r>
              <a:rPr lang="nl-NL" sz="1400" b="1" dirty="0"/>
              <a:t>318</a:t>
            </a:r>
            <a:r>
              <a:rPr lang="nl-NL" sz="1400" dirty="0"/>
              <a:t>, 1737 (</a:t>
            </a:r>
            <a:r>
              <a:rPr lang="nl-NL" sz="1400" dirty="0" smtClean="0"/>
              <a:t>2007) </a:t>
            </a:r>
            <a:endParaRPr lang="nl-NL" sz="1400" dirty="0"/>
          </a:p>
          <a:p>
            <a:endParaRPr lang="en-US" sz="1400" dirty="0"/>
          </a:p>
        </p:txBody>
      </p:sp>
    </p:spTree>
    <p:extLst>
      <p:ext uri="{BB962C8B-B14F-4D97-AF65-F5344CB8AC3E}">
        <p14:creationId xmlns:p14="http://schemas.microsoft.com/office/powerpoint/2010/main" val="16096908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88"/>
            <a:ext cx="8229600" cy="1143000"/>
          </a:xfrm>
        </p:spPr>
        <p:txBody>
          <a:bodyPr rtlCol="0">
            <a:normAutofit fontScale="90000"/>
          </a:bodyPr>
          <a:lstStyle/>
          <a:p>
            <a:pPr fontAlgn="auto">
              <a:spcAft>
                <a:spcPts val="0"/>
              </a:spcAft>
              <a:defRPr/>
            </a:pPr>
            <a:r>
              <a:rPr lang="en-US" dirty="0" smtClean="0">
                <a:solidFill>
                  <a:srgbClr val="000000"/>
                </a:solidFill>
                <a:ea typeface="+mj-ea"/>
                <a:cs typeface="+mj-cs"/>
              </a:rPr>
              <a:t>Growing concern for marine organisms as well as marine ecosystems</a:t>
            </a:r>
            <a:endParaRPr lang="en-US" dirty="0">
              <a:solidFill>
                <a:srgbClr val="000000"/>
              </a:solidFill>
              <a:ea typeface="+mj-ea"/>
              <a:cs typeface="+mj-cs"/>
            </a:endParaRPr>
          </a:p>
        </p:txBody>
      </p:sp>
      <p:sp>
        <p:nvSpPr>
          <p:cNvPr id="34820" name="Content Placeholder 2"/>
          <p:cNvSpPr>
            <a:spLocks noGrp="1"/>
          </p:cNvSpPr>
          <p:nvPr>
            <p:ph idx="1"/>
          </p:nvPr>
        </p:nvSpPr>
        <p:spPr>
          <a:xfrm>
            <a:off x="457200" y="1600200"/>
            <a:ext cx="8474075" cy="4525963"/>
          </a:xfrm>
        </p:spPr>
        <p:txBody>
          <a:bodyPr/>
          <a:lstStyle/>
          <a:p>
            <a:pPr marL="0">
              <a:buFont typeface="Arial" charset="0"/>
              <a:buNone/>
            </a:pPr>
            <a:r>
              <a:rPr lang="en-US" sz="2800" smtClean="0"/>
              <a:t>IPCC (2001): </a:t>
            </a:r>
            <a:r>
              <a:rPr lang="en-US" sz="2800" i="1" smtClean="0"/>
              <a:t>"Coral reefs would be negatively affected by bleaching and by reduced calcification rates due to higher CO</a:t>
            </a:r>
            <a:r>
              <a:rPr lang="en-US" sz="2800" i="1" baseline="-25000" smtClean="0"/>
              <a:t>2</a:t>
            </a:r>
            <a:r>
              <a:rPr lang="en-US" sz="2800" i="1" smtClean="0"/>
              <a:t> levels (medium confidence).”</a:t>
            </a:r>
          </a:p>
          <a:p>
            <a:pPr marL="0">
              <a:buFont typeface="Arial" charset="0"/>
              <a:buNone/>
            </a:pPr>
            <a:endParaRPr lang="en-US" sz="2800" i="1" smtClean="0"/>
          </a:p>
          <a:p>
            <a:pPr marL="0">
              <a:buFont typeface="Arial" charset="0"/>
              <a:buNone/>
            </a:pPr>
            <a:r>
              <a:rPr lang="en-US" sz="2800" smtClean="0"/>
              <a:t>IPCC (2007): </a:t>
            </a:r>
            <a:r>
              <a:rPr lang="en-US" sz="2800" i="1" smtClean="0"/>
              <a:t>“Major impacts are very likely for coral reefs, particularly the Great Barrier Reef”</a:t>
            </a:r>
            <a:endParaRPr lang="en-US" sz="2800" smtClean="0"/>
          </a:p>
        </p:txBody>
      </p:sp>
      <p:pic>
        <p:nvPicPr>
          <p:cNvPr id="34821" name="Picture 4" descr="Coral Reef.tiff"/>
          <p:cNvPicPr>
            <a:picLocks noChangeAspect="1"/>
          </p:cNvPicPr>
          <p:nvPr/>
        </p:nvPicPr>
        <p:blipFill>
          <a:blip r:embed="rId3"/>
          <a:srcRect/>
          <a:stretch>
            <a:fillRect/>
          </a:stretch>
        </p:blipFill>
        <p:spPr bwMode="auto">
          <a:xfrm>
            <a:off x="0" y="4592638"/>
            <a:ext cx="9144000" cy="2327275"/>
          </a:xfrm>
          <a:prstGeom prst="rect">
            <a:avLst/>
          </a:prstGeom>
          <a:noFill/>
          <a:ln w="9525">
            <a:noFill/>
            <a:miter lim="800000"/>
            <a:headEnd/>
            <a:tailEnd/>
          </a:ln>
        </p:spPr>
      </p:pic>
    </p:spTree>
    <p:extLst>
      <p:ext uri="{BB962C8B-B14F-4D97-AF65-F5344CB8AC3E}">
        <p14:creationId xmlns:p14="http://schemas.microsoft.com/office/powerpoint/2010/main" val="42167915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itle 1"/>
          <p:cNvSpPr>
            <a:spLocks noGrp="1"/>
          </p:cNvSpPr>
          <p:nvPr>
            <p:ph type="title"/>
          </p:nvPr>
        </p:nvSpPr>
        <p:spPr>
          <a:xfrm>
            <a:off x="457200" y="147638"/>
            <a:ext cx="8229600" cy="1143000"/>
          </a:xfrm>
        </p:spPr>
        <p:txBody>
          <a:bodyPr>
            <a:normAutofit fontScale="90000"/>
          </a:bodyPr>
          <a:lstStyle/>
          <a:p>
            <a:r>
              <a:rPr lang="en-US" sz="4800" dirty="0" smtClean="0">
                <a:solidFill>
                  <a:srgbClr val="000000"/>
                </a:solidFill>
              </a:rPr>
              <a:t>Coastal pH: Shoaling of Corrosive Water off California Coast</a:t>
            </a:r>
            <a:endParaRPr lang="en-US" sz="4800" baseline="-25000" dirty="0" smtClean="0">
              <a:solidFill>
                <a:srgbClr val="000000"/>
              </a:solidFill>
            </a:endParaRPr>
          </a:p>
        </p:txBody>
      </p:sp>
      <p:pic>
        <p:nvPicPr>
          <p:cNvPr id="145412" name="Picture 5"/>
          <p:cNvPicPr>
            <a:picLocks noGrp="1" noChangeAspect="1" noChangeArrowheads="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4005262" y="2256621"/>
            <a:ext cx="5044324" cy="4248953"/>
          </a:xfrm>
        </p:spPr>
      </p:pic>
      <p:pic>
        <p:nvPicPr>
          <p:cNvPr id="145413"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26548"/>
            <a:ext cx="4254500" cy="5241285"/>
          </a:xfrm>
          <a:prstGeom prst="rect">
            <a:avLst/>
          </a:prstGeom>
          <a:noFill/>
          <a:ln w="9525">
            <a:noFill/>
            <a:miter lim="800000"/>
            <a:headEnd/>
            <a:tailEnd/>
          </a:ln>
        </p:spPr>
      </p:pic>
      <p:sp>
        <p:nvSpPr>
          <p:cNvPr id="145414" name="Text Box 7"/>
          <p:cNvSpPr txBox="1">
            <a:spLocks noChangeArrowheads="1"/>
          </p:cNvSpPr>
          <p:nvPr/>
        </p:nvSpPr>
        <p:spPr bwMode="auto">
          <a:xfrm>
            <a:off x="7086600" y="6505575"/>
            <a:ext cx="2030413" cy="307975"/>
          </a:xfrm>
          <a:prstGeom prst="rect">
            <a:avLst/>
          </a:prstGeom>
          <a:noFill/>
          <a:ln w="9525">
            <a:noFill/>
            <a:miter lim="800000"/>
            <a:headEnd/>
            <a:tailEnd/>
          </a:ln>
        </p:spPr>
        <p:txBody>
          <a:bodyPr wrap="none">
            <a:prstTxWarp prst="textNoShape">
              <a:avLst/>
            </a:prstTxWarp>
            <a:spAutoFit/>
          </a:bodyPr>
          <a:lstStyle/>
          <a:p>
            <a:r>
              <a:rPr lang="en-US" sz="1400" i="1">
                <a:latin typeface="Calibri" charset="0"/>
              </a:rPr>
              <a:t>Feely et al (2008) Science</a:t>
            </a:r>
          </a:p>
        </p:txBody>
      </p:sp>
      <p:sp>
        <p:nvSpPr>
          <p:cNvPr id="21" name="Text Box 8"/>
          <p:cNvSpPr txBox="1">
            <a:spLocks noChangeArrowheads="1"/>
          </p:cNvSpPr>
          <p:nvPr/>
        </p:nvSpPr>
        <p:spPr bwMode="auto">
          <a:xfrm>
            <a:off x="5711825" y="1874043"/>
            <a:ext cx="2749550" cy="338138"/>
          </a:xfrm>
          <a:prstGeom prst="rect">
            <a:avLst/>
          </a:prstGeom>
          <a:solidFill>
            <a:schemeClr val="accent6">
              <a:lumMod val="75000"/>
            </a:schemeClr>
          </a:solidFill>
          <a:ln w="9525">
            <a:noFill/>
            <a:miter lim="800000"/>
            <a:headEnd/>
            <a:tailEnd/>
          </a:ln>
        </p:spPr>
        <p:txBody>
          <a:bodyPr wrap="none">
            <a:prstTxWarp prst="textNoShape">
              <a:avLst/>
            </a:prstTxWarp>
            <a:spAutoFit/>
          </a:bodyPr>
          <a:lstStyle/>
          <a:p>
            <a:pPr fontAlgn="auto">
              <a:spcBef>
                <a:spcPts val="0"/>
              </a:spcBef>
              <a:spcAft>
                <a:spcPts val="0"/>
              </a:spcAft>
              <a:defRPr/>
            </a:pPr>
            <a:r>
              <a:rPr lang="en-US" sz="1600" dirty="0">
                <a:latin typeface="+mn-lt"/>
                <a:ea typeface="+mn-ea"/>
                <a:cs typeface="+mn-cs"/>
              </a:rPr>
              <a:t>Transect line 5 - Pt. George CA</a:t>
            </a:r>
          </a:p>
        </p:txBody>
      </p:sp>
      <p:sp>
        <p:nvSpPr>
          <p:cNvPr id="11" name="Rectangle 10"/>
          <p:cNvSpPr/>
          <p:nvPr/>
        </p:nvSpPr>
        <p:spPr>
          <a:xfrm rot="20869807">
            <a:off x="1117604" y="3420803"/>
            <a:ext cx="1143000" cy="359568"/>
          </a:xfrm>
          <a:prstGeom prst="rect">
            <a:avLst/>
          </a:prstGeom>
          <a:noFill/>
          <a:ln w="762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338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as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1944" y="3272027"/>
            <a:ext cx="1275813" cy="1282192"/>
          </a:xfrm>
          <a:prstGeom prst="rect">
            <a:avLst/>
          </a:prstGeom>
        </p:spPr>
      </p:pic>
      <p:pic>
        <p:nvPicPr>
          <p:cNvPr id="9" name="Picture 8" descr="NSF.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1" y="1706737"/>
            <a:ext cx="1387856" cy="1387856"/>
          </a:xfrm>
          <a:prstGeom prst="rect">
            <a:avLst/>
          </a:prstGeom>
        </p:spPr>
      </p:pic>
      <p:sp>
        <p:nvSpPr>
          <p:cNvPr id="15" name="Text Placeholder 14"/>
          <p:cNvSpPr>
            <a:spLocks noGrp="1"/>
          </p:cNvSpPr>
          <p:nvPr>
            <p:ph type="body" idx="1"/>
          </p:nvPr>
        </p:nvSpPr>
        <p:spPr>
          <a:xfrm>
            <a:off x="0" y="5117464"/>
            <a:ext cx="4490101" cy="710660"/>
          </a:xfrm>
        </p:spPr>
        <p:txBody>
          <a:bodyPr>
            <a:normAutofit/>
          </a:bodyPr>
          <a:lstStyle/>
          <a:p>
            <a:pPr algn="ctr"/>
            <a:r>
              <a:rPr lang="en-US" sz="3200" dirty="0" err="1" smtClean="0"/>
              <a:t>Lina</a:t>
            </a:r>
            <a:r>
              <a:rPr lang="en-US" sz="3200" dirty="0" smtClean="0"/>
              <a:t> </a:t>
            </a:r>
            <a:r>
              <a:rPr lang="en-US" sz="3200" dirty="0" err="1" smtClean="0"/>
              <a:t>Ceballos</a:t>
            </a:r>
            <a:endParaRPr lang="en-US" sz="3200" dirty="0"/>
          </a:p>
        </p:txBody>
      </p:sp>
      <p:pic>
        <p:nvPicPr>
          <p:cNvPr id="12" name="Content Placeholder 11" descr="DSC_0003.jpg"/>
          <p:cNvPicPr>
            <a:picLocks noGrp="1" noChangeAspect="1"/>
          </p:cNvPicPr>
          <p:nvPr>
            <p:ph sz="half" idx="2"/>
          </p:nvPr>
        </p:nvPicPr>
        <p:blipFill>
          <a:blip r:embed="rId4" cstate="screen">
            <a:extLst>
              <a:ext uri="{28A0092B-C50C-407E-A947-70E740481C1C}">
                <a14:useLocalDpi xmlns:a14="http://schemas.microsoft.com/office/drawing/2010/main"/>
              </a:ext>
            </a:extLst>
          </a:blip>
          <a:srcRect t="-600" b="-600"/>
          <a:stretch>
            <a:fillRect/>
          </a:stretch>
        </p:blipFill>
        <p:spPr>
          <a:xfrm>
            <a:off x="669319" y="1258023"/>
            <a:ext cx="3686782" cy="3898178"/>
          </a:xfrm>
        </p:spPr>
      </p:pic>
      <p:sp>
        <p:nvSpPr>
          <p:cNvPr id="16" name="Text Placeholder 15"/>
          <p:cNvSpPr>
            <a:spLocks noGrp="1"/>
          </p:cNvSpPr>
          <p:nvPr>
            <p:ph type="body" sz="quarter" idx="3"/>
          </p:nvPr>
        </p:nvSpPr>
        <p:spPr>
          <a:xfrm>
            <a:off x="4918836" y="5156201"/>
            <a:ext cx="4491864" cy="710660"/>
          </a:xfrm>
        </p:spPr>
        <p:txBody>
          <a:bodyPr>
            <a:normAutofit/>
          </a:bodyPr>
          <a:lstStyle/>
          <a:p>
            <a:pPr algn="ctr"/>
            <a:r>
              <a:rPr lang="en-US" sz="3200" dirty="0" smtClean="0"/>
              <a:t>Hayley Carter</a:t>
            </a:r>
            <a:endParaRPr lang="en-US" sz="3200" dirty="0"/>
          </a:p>
        </p:txBody>
      </p:sp>
      <p:pic>
        <p:nvPicPr>
          <p:cNvPr id="13" name="Content Placeholder 12" descr="DSC_0001.jpg"/>
          <p:cNvPicPr>
            <a:picLocks noGrp="1" noChangeAspect="1"/>
          </p:cNvPicPr>
          <p:nvPr>
            <p:ph sz="quarter" idx="4"/>
          </p:nvPr>
        </p:nvPicPr>
        <p:blipFill rotWithShape="1">
          <a:blip r:embed="rId5" cstate="screen">
            <a:extLst>
              <a:ext uri="{28A0092B-C50C-407E-A947-70E740481C1C}">
                <a14:useLocalDpi xmlns:a14="http://schemas.microsoft.com/office/drawing/2010/main"/>
              </a:ext>
            </a:extLst>
          </a:blip>
          <a:srcRect l="-19183" r="-24604"/>
          <a:stretch/>
        </p:blipFill>
        <p:spPr>
          <a:xfrm>
            <a:off x="5106051" y="1231360"/>
            <a:ext cx="4304649" cy="3886104"/>
          </a:xfrm>
        </p:spPr>
      </p:pic>
      <p:sp>
        <p:nvSpPr>
          <p:cNvPr id="8" name="Title 1"/>
          <p:cNvSpPr>
            <a:spLocks noGrp="1"/>
          </p:cNvSpPr>
          <p:nvPr>
            <p:ph type="title"/>
          </p:nvPr>
        </p:nvSpPr>
        <p:spPr>
          <a:xfrm>
            <a:off x="457200" y="12700"/>
            <a:ext cx="8229600" cy="520700"/>
          </a:xfrm>
        </p:spPr>
        <p:txBody>
          <a:bodyPr>
            <a:normAutofit fontScale="90000"/>
          </a:bodyPr>
          <a:lstStyle/>
          <a:p>
            <a:r>
              <a:rPr lang="en-US" dirty="0" smtClean="0"/>
              <a:t>How do coastal crabs respond to OA?</a:t>
            </a:r>
            <a:endParaRPr lang="en-US" dirty="0"/>
          </a:p>
        </p:txBody>
      </p:sp>
      <p:sp>
        <p:nvSpPr>
          <p:cNvPr id="2" name="TextBox 1"/>
          <p:cNvSpPr txBox="1"/>
          <p:nvPr/>
        </p:nvSpPr>
        <p:spPr>
          <a:xfrm>
            <a:off x="0" y="5981700"/>
            <a:ext cx="9291644" cy="584776"/>
          </a:xfrm>
          <a:prstGeom prst="rect">
            <a:avLst/>
          </a:prstGeom>
          <a:noFill/>
        </p:spPr>
        <p:txBody>
          <a:bodyPr wrap="square" rtlCol="0">
            <a:spAutoFit/>
          </a:bodyPr>
          <a:lstStyle/>
          <a:p>
            <a:r>
              <a:rPr lang="en-US" sz="1600" dirty="0" err="1"/>
              <a:t>Ceballos</a:t>
            </a:r>
            <a:r>
              <a:rPr lang="en-US" sz="1600" dirty="0"/>
              <a:t>, </a:t>
            </a:r>
            <a:r>
              <a:rPr lang="en-US" sz="1600" dirty="0" smtClean="0"/>
              <a:t>L.O. </a:t>
            </a:r>
            <a:r>
              <a:rPr lang="en-US" sz="1600" i="1" dirty="0" smtClean="0"/>
              <a:t>et al. </a:t>
            </a:r>
            <a:r>
              <a:rPr lang="en-US" sz="1600" baseline="30000" dirty="0" smtClean="0"/>
              <a:t> </a:t>
            </a:r>
            <a:r>
              <a:rPr lang="en-US" sz="1600" dirty="0" smtClean="0"/>
              <a:t>2013  </a:t>
            </a:r>
            <a:r>
              <a:rPr lang="en-US" sz="1600" i="1" dirty="0"/>
              <a:t>J. Exp. Biol. </a:t>
            </a:r>
            <a:r>
              <a:rPr lang="en-US" sz="1600" dirty="0"/>
              <a:t>216: 1405-</a:t>
            </a:r>
            <a:r>
              <a:rPr lang="en-US" sz="1600" dirty="0" smtClean="0"/>
              <a:t>1411         Carter </a:t>
            </a:r>
            <a:r>
              <a:rPr lang="en-US" sz="1600" dirty="0"/>
              <a:t>H.A.</a:t>
            </a:r>
            <a:r>
              <a:rPr lang="en-US" sz="1600" baseline="30000" dirty="0"/>
              <a:t> </a:t>
            </a:r>
            <a:r>
              <a:rPr lang="en-US" sz="1600" i="1" dirty="0"/>
              <a:t>et al. </a:t>
            </a:r>
            <a:r>
              <a:rPr lang="en-US" sz="1600" dirty="0" smtClean="0"/>
              <a:t>2013. </a:t>
            </a:r>
            <a:r>
              <a:rPr lang="en-US" sz="1600" i="1" dirty="0" smtClean="0"/>
              <a:t>J</a:t>
            </a:r>
            <a:r>
              <a:rPr lang="en-US" sz="1600" i="1" dirty="0"/>
              <a:t>. Exp. Biol. </a:t>
            </a:r>
            <a:r>
              <a:rPr lang="en-US" sz="1600" dirty="0"/>
              <a:t>216: 1412-</a:t>
            </a:r>
            <a:r>
              <a:rPr lang="en-US" sz="1600" dirty="0" smtClean="0"/>
              <a:t>1422</a:t>
            </a:r>
          </a:p>
          <a:p>
            <a:endParaRPr lang="en-US" sz="1600" dirty="0"/>
          </a:p>
        </p:txBody>
      </p:sp>
    </p:spTree>
    <p:extLst>
      <p:ext uri="{BB962C8B-B14F-4D97-AF65-F5344CB8AC3E}">
        <p14:creationId xmlns:p14="http://schemas.microsoft.com/office/powerpoint/2010/main" val="42767912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227" y="658187"/>
            <a:ext cx="4512663" cy="5541625"/>
          </a:xfrm>
          <a:prstGeom prst="rect">
            <a:avLst/>
          </a:prstGeom>
          <a:noFill/>
          <a:ln w="9525">
            <a:noFill/>
            <a:miter lim="800000"/>
            <a:headEnd/>
            <a:tailEnd/>
          </a:ln>
          <a:effectLst/>
        </p:spPr>
      </p:pic>
      <p:pic>
        <p:nvPicPr>
          <p:cNvPr id="5" name="Picture 4" descr="DSCI000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30333" y="3640176"/>
            <a:ext cx="3945537" cy="2557424"/>
          </a:xfrm>
          <a:prstGeom prst="rect">
            <a:avLst/>
          </a:prstGeom>
        </p:spPr>
      </p:pic>
      <p:pic>
        <p:nvPicPr>
          <p:cNvPr id="6" name="Picture 5"/>
          <p:cNvPicPr>
            <a:picLocks noChangeAspect="1"/>
          </p:cNvPicPr>
          <p:nvPr/>
        </p:nvPicPr>
        <p:blipFill>
          <a:blip r:embed="rId4"/>
          <a:stretch>
            <a:fillRect/>
          </a:stretch>
        </p:blipFill>
        <p:spPr>
          <a:xfrm>
            <a:off x="4919133" y="681569"/>
            <a:ext cx="3953933" cy="2984500"/>
          </a:xfrm>
          <a:prstGeom prst="rect">
            <a:avLst/>
          </a:prstGeom>
        </p:spPr>
      </p:pic>
      <p:sp>
        <p:nvSpPr>
          <p:cNvPr id="7" name="Circular Arrow 6"/>
          <p:cNvSpPr/>
          <p:nvPr/>
        </p:nvSpPr>
        <p:spPr>
          <a:xfrm rot="5400000">
            <a:off x="3856568" y="2497666"/>
            <a:ext cx="1667933" cy="1862667"/>
          </a:xfrm>
          <a:prstGeom prst="circularArrow">
            <a:avLst/>
          </a:prstGeom>
          <a:solidFill>
            <a:schemeClr val="bg1"/>
          </a:solidFill>
          <a:ln w="7620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ircular Arrow 7"/>
          <p:cNvSpPr/>
          <p:nvPr/>
        </p:nvSpPr>
        <p:spPr>
          <a:xfrm rot="16200000">
            <a:off x="3873497" y="2514599"/>
            <a:ext cx="1667933" cy="1862667"/>
          </a:xfrm>
          <a:prstGeom prst="circularArrow">
            <a:avLst/>
          </a:prstGeom>
          <a:solidFill>
            <a:schemeClr val="bg1"/>
          </a:solidFill>
          <a:ln w="7620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835672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219200"/>
            <a:ext cx="3166021" cy="2134621"/>
            <a:chOff x="5943600" y="3429000"/>
            <a:chExt cx="3166021" cy="2134621"/>
          </a:xfrm>
        </p:grpSpPr>
        <p:pic>
          <p:nvPicPr>
            <p:cNvPr id="45" name="Picture 44"/>
            <p:cNvPicPr preferRelativeResize="0">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600" y="3429000"/>
              <a:ext cx="3166021" cy="2134621"/>
            </a:xfrm>
            <a:prstGeom prst="rect">
              <a:avLst/>
            </a:prstGeom>
          </p:spPr>
        </p:pic>
        <p:sp>
          <p:nvSpPr>
            <p:cNvPr id="58" name="Rectangle 57"/>
            <p:cNvSpPr/>
            <p:nvPr/>
          </p:nvSpPr>
          <p:spPr>
            <a:xfrm>
              <a:off x="6553200" y="4648200"/>
              <a:ext cx="24384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accent1">
                      <a:lumMod val="50000"/>
                    </a:schemeClr>
                  </a:solidFill>
                </a:rPr>
                <a:t>Offshore</a:t>
              </a:r>
              <a:endParaRPr lang="en-US" sz="3200" dirty="0">
                <a:solidFill>
                  <a:schemeClr val="accent1">
                    <a:lumMod val="50000"/>
                  </a:schemeClr>
                </a:solidFill>
              </a:endParaRPr>
            </a:p>
          </p:txBody>
        </p:sp>
      </p:grpSp>
      <p:grpSp>
        <p:nvGrpSpPr>
          <p:cNvPr id="33" name="Group 32"/>
          <p:cNvGrpSpPr/>
          <p:nvPr/>
        </p:nvGrpSpPr>
        <p:grpSpPr>
          <a:xfrm>
            <a:off x="10415" y="3648526"/>
            <a:ext cx="3175858" cy="2203365"/>
            <a:chOff x="5943600" y="997035"/>
            <a:chExt cx="3175858" cy="2203365"/>
          </a:xfrm>
        </p:grpSpPr>
        <p:grpSp>
          <p:nvGrpSpPr>
            <p:cNvPr id="30" name="Group 29"/>
            <p:cNvGrpSpPr/>
            <p:nvPr/>
          </p:nvGrpSpPr>
          <p:grpSpPr>
            <a:xfrm>
              <a:off x="6143724" y="997035"/>
              <a:ext cx="2975734" cy="2203365"/>
              <a:chOff x="6143724" y="997035"/>
              <a:chExt cx="2975734" cy="2203365"/>
            </a:xfrm>
          </p:grpSpPr>
          <p:pic>
            <p:nvPicPr>
              <p:cNvPr id="56" name="Picture 5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3724" y="997035"/>
                <a:ext cx="2975734" cy="2203365"/>
              </a:xfrm>
              <a:prstGeom prst="rect">
                <a:avLst/>
              </a:prstGeom>
            </p:spPr>
          </p:pic>
          <p:sp>
            <p:nvSpPr>
              <p:cNvPr id="28" name="Rectangle 27"/>
              <p:cNvSpPr/>
              <p:nvPr/>
            </p:nvSpPr>
            <p:spPr>
              <a:xfrm>
                <a:off x="6553200" y="2362200"/>
                <a:ext cx="2438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accent2"/>
                    </a:solidFill>
                  </a:rPr>
                  <a:t>Intertidal</a:t>
                </a:r>
                <a:endParaRPr lang="en-US" sz="3200" dirty="0">
                  <a:solidFill>
                    <a:schemeClr val="accent2"/>
                  </a:solidFill>
                </a:endParaRPr>
              </a:p>
            </p:txBody>
          </p:sp>
        </p:grpSp>
        <p:pic>
          <p:nvPicPr>
            <p:cNvPr id="59" name="Picture 58"/>
            <p:cNvPicPr preferRelativeResize="0">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3600" y="1065779"/>
              <a:ext cx="242037" cy="2134621"/>
            </a:xfrm>
            <a:prstGeom prst="rect">
              <a:avLst/>
            </a:prstGeom>
          </p:spPr>
        </p:pic>
      </p:grpSp>
      <p:grpSp>
        <p:nvGrpSpPr>
          <p:cNvPr id="62" name="Group 61"/>
          <p:cNvGrpSpPr>
            <a:grpSpLocks noChangeAspect="1"/>
          </p:cNvGrpSpPr>
          <p:nvPr/>
        </p:nvGrpSpPr>
        <p:grpSpPr>
          <a:xfrm>
            <a:off x="3505200" y="1170479"/>
            <a:ext cx="5525840" cy="5141421"/>
            <a:chOff x="10105953" y="13810809"/>
            <a:chExt cx="5222072" cy="5334501"/>
          </a:xfrm>
        </p:grpSpPr>
        <p:sp>
          <p:nvSpPr>
            <p:cNvPr id="63" name="Bent Arrow 62"/>
            <p:cNvSpPr/>
            <p:nvPr/>
          </p:nvSpPr>
          <p:spPr>
            <a:xfrm rot="10800000">
              <a:off x="13927573" y="17984256"/>
              <a:ext cx="680112" cy="554151"/>
            </a:xfrm>
            <a:prstGeom prst="ben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4" name="Bent Arrow 63"/>
            <p:cNvSpPr/>
            <p:nvPr/>
          </p:nvSpPr>
          <p:spPr>
            <a:xfrm rot="16200000">
              <a:off x="10950594" y="17921275"/>
              <a:ext cx="680112" cy="554151"/>
            </a:xfrm>
            <a:prstGeom prst="ben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5" name="Bent Arrow 64"/>
            <p:cNvSpPr/>
            <p:nvPr/>
          </p:nvSpPr>
          <p:spPr>
            <a:xfrm>
              <a:off x="11119075" y="14168960"/>
              <a:ext cx="680112" cy="554151"/>
            </a:xfrm>
            <a:prstGeom prst="ben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6" name="Bent Arrow 65"/>
            <p:cNvSpPr/>
            <p:nvPr/>
          </p:nvSpPr>
          <p:spPr>
            <a:xfrm rot="5400000">
              <a:off x="13880785" y="14231940"/>
              <a:ext cx="680112" cy="554151"/>
            </a:xfrm>
            <a:prstGeom prst="ben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7" name="Picture 66" descr="DSC_005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3943028" y="16511839"/>
              <a:ext cx="1266692" cy="863498"/>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grpSp>
          <p:nvGrpSpPr>
            <p:cNvPr id="68" name="Group 67"/>
            <p:cNvGrpSpPr/>
            <p:nvPr/>
          </p:nvGrpSpPr>
          <p:grpSpPr>
            <a:xfrm>
              <a:off x="10105953" y="13810809"/>
              <a:ext cx="5222072" cy="5334501"/>
              <a:chOff x="10105953" y="13810809"/>
              <a:chExt cx="5222072" cy="5334501"/>
            </a:xfrm>
          </p:grpSpPr>
          <p:pic>
            <p:nvPicPr>
              <p:cNvPr id="69" name="Picture 68" descr="DSCN2665.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42954" y="16611600"/>
                <a:ext cx="1233264" cy="876670"/>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grpSp>
            <p:nvGrpSpPr>
              <p:cNvPr id="70" name="Group 69"/>
              <p:cNvGrpSpPr/>
              <p:nvPr/>
            </p:nvGrpSpPr>
            <p:grpSpPr>
              <a:xfrm>
                <a:off x="10105953" y="13810809"/>
                <a:ext cx="5091440" cy="4934391"/>
                <a:chOff x="10105953" y="13810809"/>
                <a:chExt cx="5091440" cy="4934391"/>
              </a:xfrm>
            </p:grpSpPr>
            <p:pic>
              <p:nvPicPr>
                <p:cNvPr id="76" name="Picture 75" descr="P.c 5 days High (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67797" y="13810809"/>
                  <a:ext cx="1158658" cy="603561"/>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pic>
              <p:nvPicPr>
                <p:cNvPr id="77" name="Picture 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105953" y="15075795"/>
                  <a:ext cx="1286430" cy="966868"/>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pic>
              <p:nvPicPr>
                <p:cNvPr id="78" name="Picture 4" descr="F:\LARVAE\Juveniles morphometrics\juv pics 6-14\AMB\23\DSC_0150.JPG"/>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13935908" y="15171784"/>
                  <a:ext cx="1261485" cy="721197"/>
                </a:xfrm>
                <a:prstGeom prst="round2DiagRect">
                  <a:avLst>
                    <a:gd name="adj1" fmla="val 16667"/>
                    <a:gd name="adj2" fmla="val 0"/>
                  </a:avLst>
                </a:prstGeom>
                <a:ln w="88900" cap="sq">
                  <a:gradFill flip="none" rotWithShape="1">
                    <a:gsLst>
                      <a:gs pos="0">
                        <a:schemeClr val="accent2"/>
                      </a:gs>
                      <a:gs pos="100000">
                        <a:schemeClr val="tx2"/>
                      </a:gs>
                    </a:gsLst>
                    <a:lin ang="5400000" scaled="1"/>
                    <a:tileRect/>
                  </a:gradFill>
                  <a:miter lim="800000"/>
                </a:ln>
                <a:effectLst>
                  <a:outerShdw blurRad="254000" algn="tl" rotWithShape="0">
                    <a:srgbClr val="000000">
                      <a:alpha val="43000"/>
                    </a:srgbClr>
                  </a:outerShdw>
                </a:effectLst>
              </p:spPr>
            </p:pic>
            <p:pic>
              <p:nvPicPr>
                <p:cNvPr id="80"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792230" y="17707142"/>
                  <a:ext cx="1910825" cy="1038058"/>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grpSp>
          <p:sp>
            <p:nvSpPr>
              <p:cNvPr id="71" name="Rectangle 70"/>
              <p:cNvSpPr/>
              <p:nvPr/>
            </p:nvSpPr>
            <p:spPr>
              <a:xfrm>
                <a:off x="12502085" y="18745200"/>
                <a:ext cx="830991" cy="400110"/>
              </a:xfrm>
              <a:prstGeom prst="rect">
                <a:avLst/>
              </a:prstGeom>
              <a:noFill/>
            </p:spPr>
            <p:txBody>
              <a:bodyPr wrap="square">
                <a:sp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Calibri"/>
                  </a:rPr>
                  <a:t>Adult</a:t>
                </a:r>
              </a:p>
            </p:txBody>
          </p:sp>
          <p:sp>
            <p:nvSpPr>
              <p:cNvPr id="72" name="Rectangle 71"/>
              <p:cNvSpPr/>
              <p:nvPr/>
            </p:nvSpPr>
            <p:spPr>
              <a:xfrm>
                <a:off x="12291770" y="14485153"/>
                <a:ext cx="1158658" cy="400110"/>
              </a:xfrm>
              <a:prstGeom prst="rect">
                <a:avLst/>
              </a:prstGeom>
              <a:noFill/>
            </p:spPr>
            <p:txBody>
              <a:bodyPr wrap="square">
                <a:sp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Calibri"/>
                  </a:rPr>
                  <a:t>Zoea I, II</a:t>
                </a:r>
              </a:p>
            </p:txBody>
          </p:sp>
          <p:sp>
            <p:nvSpPr>
              <p:cNvPr id="73" name="Rectangle 72"/>
              <p:cNvSpPr/>
              <p:nvPr/>
            </p:nvSpPr>
            <p:spPr>
              <a:xfrm>
                <a:off x="10313387" y="16103596"/>
                <a:ext cx="1259441" cy="400110"/>
              </a:xfrm>
              <a:prstGeom prst="rect">
                <a:avLst/>
              </a:prstGeom>
              <a:noFill/>
            </p:spPr>
            <p:txBody>
              <a:bodyPr wrap="square">
                <a:sp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Calibri"/>
                  </a:rPr>
                  <a:t>Embryos</a:t>
                </a:r>
              </a:p>
            </p:txBody>
          </p:sp>
          <p:sp>
            <p:nvSpPr>
              <p:cNvPr id="74" name="Rectangle 73"/>
              <p:cNvSpPr/>
              <p:nvPr/>
            </p:nvSpPr>
            <p:spPr>
              <a:xfrm>
                <a:off x="14060375" y="15959717"/>
                <a:ext cx="1267650" cy="400110"/>
              </a:xfrm>
              <a:prstGeom prst="rect">
                <a:avLst/>
              </a:prstGeom>
              <a:noFill/>
            </p:spPr>
            <p:txBody>
              <a:bodyPr wrap="square">
                <a:sp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err="1" smtClean="0">
                    <a:ln>
                      <a:noFill/>
                    </a:ln>
                    <a:solidFill>
                      <a:sysClr val="windowText" lastClr="000000"/>
                    </a:solidFill>
                    <a:effectLst/>
                    <a:uLnTx/>
                    <a:uFillTx/>
                    <a:latin typeface="Calibri"/>
                  </a:rPr>
                  <a:t>Megalope</a:t>
                </a:r>
                <a:endParaRPr kumimoji="0" lang="en-US" sz="2000" b="1" i="0" u="none" strike="noStrike" kern="0" cap="none" spc="0" normalizeH="0" baseline="0" noProof="0" dirty="0" smtClean="0">
                  <a:ln>
                    <a:noFill/>
                  </a:ln>
                  <a:solidFill>
                    <a:sysClr val="windowText" lastClr="000000"/>
                  </a:solidFill>
                  <a:effectLst/>
                  <a:uLnTx/>
                  <a:uFillTx/>
                  <a:latin typeface="Calibri"/>
                </a:endParaRPr>
              </a:p>
            </p:txBody>
          </p:sp>
          <p:sp>
            <p:nvSpPr>
              <p:cNvPr id="75" name="Rectangle 74"/>
              <p:cNvSpPr/>
              <p:nvPr/>
            </p:nvSpPr>
            <p:spPr>
              <a:xfrm>
                <a:off x="13935903" y="17420669"/>
                <a:ext cx="1273817" cy="405797"/>
              </a:xfrm>
              <a:prstGeom prst="rect">
                <a:avLst/>
              </a:prstGeom>
              <a:noFill/>
            </p:spPr>
            <p:txBody>
              <a:bodyPr wrap="square">
                <a:spAutoFit/>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Calibri"/>
                  </a:rPr>
                  <a:t>Juvenile</a:t>
                </a:r>
              </a:p>
            </p:txBody>
          </p:sp>
        </p:grpSp>
      </p:grpSp>
      <p:sp>
        <p:nvSpPr>
          <p:cNvPr id="81" name="Rectangle 80"/>
          <p:cNvSpPr/>
          <p:nvPr/>
        </p:nvSpPr>
        <p:spPr>
          <a:xfrm>
            <a:off x="772415" y="24031"/>
            <a:ext cx="7798529" cy="646331"/>
          </a:xfrm>
          <a:prstGeom prst="rect">
            <a:avLst/>
          </a:prstGeom>
        </p:spPr>
        <p:txBody>
          <a:bodyPr wrap="none">
            <a:spAutoFit/>
          </a:bodyPr>
          <a:lstStyle/>
          <a:p>
            <a:pPr marL="0" indent="0">
              <a:buFont typeface="Arial" charset="0"/>
              <a:buNone/>
            </a:pPr>
            <a:r>
              <a:rPr lang="en-US" sz="3600" dirty="0" smtClean="0"/>
              <a:t>Same animal, different pH environments</a:t>
            </a:r>
            <a:endParaRPr lang="en-US" sz="3600" dirty="0"/>
          </a:p>
        </p:txBody>
      </p:sp>
      <p:sp>
        <p:nvSpPr>
          <p:cNvPr id="34" name="Rectangle 33"/>
          <p:cNvSpPr/>
          <p:nvPr/>
        </p:nvSpPr>
        <p:spPr>
          <a:xfrm>
            <a:off x="-479142" y="6548636"/>
            <a:ext cx="2688942" cy="307777"/>
          </a:xfrm>
          <a:prstGeom prst="rect">
            <a:avLst/>
          </a:prstGeom>
        </p:spPr>
        <p:txBody>
          <a:bodyPr wrap="square">
            <a:spAutoFit/>
          </a:bodyPr>
          <a:lstStyle/>
          <a:p>
            <a:pPr algn="r"/>
            <a:r>
              <a:rPr lang="en-US" sz="1400" dirty="0" smtClean="0">
                <a:solidFill>
                  <a:srgbClr val="000000"/>
                </a:solidFill>
                <a:latin typeface="+mn-lt"/>
              </a:rPr>
              <a:t>Hofmann et al. 2011</a:t>
            </a:r>
            <a:endParaRPr lang="en-US" sz="1400" dirty="0">
              <a:solidFill>
                <a:srgbClr val="000000"/>
              </a:solidFill>
              <a:latin typeface="+mn-lt"/>
            </a:endParaRPr>
          </a:p>
        </p:txBody>
      </p:sp>
      <p:sp>
        <p:nvSpPr>
          <p:cNvPr id="2" name="TextBox 1"/>
          <p:cNvSpPr txBox="1"/>
          <p:nvPr/>
        </p:nvSpPr>
        <p:spPr>
          <a:xfrm>
            <a:off x="1498600" y="5701268"/>
            <a:ext cx="607859" cy="369332"/>
          </a:xfrm>
          <a:prstGeom prst="rect">
            <a:avLst/>
          </a:prstGeom>
          <a:noFill/>
        </p:spPr>
        <p:txBody>
          <a:bodyPr wrap="none" rtlCol="0">
            <a:spAutoFit/>
          </a:bodyPr>
          <a:lstStyle/>
          <a:p>
            <a:r>
              <a:rPr lang="en-US" dirty="0" smtClean="0"/>
              <a:t>days</a:t>
            </a:r>
            <a:endParaRPr lang="en-US" dirty="0"/>
          </a:p>
        </p:txBody>
      </p:sp>
    </p:spTree>
    <p:extLst>
      <p:ext uri="{BB962C8B-B14F-4D97-AF65-F5344CB8AC3E}">
        <p14:creationId xmlns:p14="http://schemas.microsoft.com/office/powerpoint/2010/main" val="18139439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274638"/>
            <a:ext cx="8229600" cy="4525963"/>
          </a:xfrm>
        </p:spPr>
        <p:txBody>
          <a:bodyPr>
            <a:normAutofit/>
          </a:bodyPr>
          <a:lstStyle/>
          <a:p>
            <a:pPr marL="0" indent="0" algn="ctr">
              <a:buNone/>
            </a:pPr>
            <a:r>
              <a:rPr lang="en-US" sz="4000" dirty="0" smtClean="0"/>
              <a:t>Life history variation in OA response?</a:t>
            </a:r>
          </a:p>
          <a:p>
            <a:pPr marL="0" indent="0" algn="ctr">
              <a:buNone/>
            </a:pPr>
            <a:endParaRPr lang="en-US" sz="4000" dirty="0"/>
          </a:p>
          <a:p>
            <a:pPr marL="0" indent="0" algn="ctr">
              <a:buNone/>
            </a:pPr>
            <a:r>
              <a:rPr lang="en-US" sz="4000" dirty="0" smtClean="0"/>
              <a:t>Survival ?</a:t>
            </a:r>
          </a:p>
          <a:p>
            <a:pPr marL="0" indent="0" algn="ctr">
              <a:buNone/>
            </a:pPr>
            <a:r>
              <a:rPr lang="en-US" sz="4000" dirty="0" smtClean="0"/>
              <a:t>Growth ?</a:t>
            </a:r>
          </a:p>
          <a:p>
            <a:pPr marL="0" indent="0" algn="ctr">
              <a:buNone/>
            </a:pPr>
            <a:r>
              <a:rPr lang="en-US" sz="4000" dirty="0" smtClean="0"/>
              <a:t>Energetics ?</a:t>
            </a:r>
          </a:p>
          <a:p>
            <a:pPr marL="0" indent="0" algn="ctr">
              <a:buNone/>
            </a:pPr>
            <a:r>
              <a:rPr lang="en-US" sz="4000" dirty="0" smtClean="0"/>
              <a:t>Rates ?</a:t>
            </a:r>
          </a:p>
        </p:txBody>
      </p:sp>
    </p:spTree>
    <p:extLst>
      <p:ext uri="{BB962C8B-B14F-4D97-AF65-F5344CB8AC3E}">
        <p14:creationId xmlns:p14="http://schemas.microsoft.com/office/powerpoint/2010/main" val="4541098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smtClean="0"/>
              <a:t>Simulating OA</a:t>
            </a:r>
            <a:endParaRPr lang="en-US" dirty="0"/>
          </a:p>
        </p:txBody>
      </p:sp>
      <p:pic>
        <p:nvPicPr>
          <p:cNvPr id="5"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5519" y="1066800"/>
            <a:ext cx="6934200" cy="542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634060" y="6550223"/>
            <a:ext cx="2586140" cy="307777"/>
          </a:xfrm>
          <a:prstGeom prst="rect">
            <a:avLst/>
          </a:prstGeom>
        </p:spPr>
        <p:txBody>
          <a:bodyPr wrap="none">
            <a:spAutoFit/>
          </a:bodyPr>
          <a:lstStyle/>
          <a:p>
            <a:pPr marL="0" indent="0">
              <a:buFont typeface="Arial" charset="0"/>
              <a:buNone/>
            </a:pPr>
            <a:r>
              <a:rPr lang="en-US" sz="1400" dirty="0" err="1">
                <a:latin typeface="+mn-lt"/>
              </a:rPr>
              <a:t>Widdicombe</a:t>
            </a:r>
            <a:r>
              <a:rPr lang="en-US" sz="1400" dirty="0">
                <a:latin typeface="+mn-lt"/>
              </a:rPr>
              <a:t> and </a:t>
            </a:r>
            <a:r>
              <a:rPr lang="en-US" sz="1400" dirty="0" smtClean="0">
                <a:latin typeface="+mn-lt"/>
              </a:rPr>
              <a:t>Needham </a:t>
            </a:r>
            <a:r>
              <a:rPr lang="en-US" sz="1400" dirty="0">
                <a:latin typeface="+mn-lt"/>
              </a:rPr>
              <a:t>2007</a:t>
            </a:r>
          </a:p>
        </p:txBody>
      </p:sp>
      <p:sp>
        <p:nvSpPr>
          <p:cNvPr id="7" name="Rectangle 6"/>
          <p:cNvSpPr/>
          <p:nvPr/>
        </p:nvSpPr>
        <p:spPr>
          <a:xfrm>
            <a:off x="6705600" y="5143116"/>
            <a:ext cx="2438400" cy="1295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752600" y="990600"/>
            <a:ext cx="4343400" cy="1066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181600" y="990600"/>
            <a:ext cx="4343400" cy="762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848600" y="1674829"/>
            <a:ext cx="914400" cy="244128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676400" y="2971800"/>
            <a:ext cx="10668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590819" y="3848305"/>
            <a:ext cx="184666" cy="369332"/>
          </a:xfrm>
          <a:prstGeom prst="rect">
            <a:avLst/>
          </a:prstGeom>
          <a:noFill/>
        </p:spPr>
        <p:txBody>
          <a:bodyPr wrap="none" rtlCol="0">
            <a:spAutoFit/>
          </a:bodyPr>
          <a:lstStyle/>
          <a:p>
            <a:endParaRPr lang="en-US" dirty="0"/>
          </a:p>
        </p:txBody>
      </p:sp>
      <p:pic>
        <p:nvPicPr>
          <p:cNvPr id="26" name="Picture 25"/>
          <p:cNvPicPr>
            <a:picLocks noChangeAspect="1"/>
          </p:cNvPicPr>
          <p:nvPr/>
        </p:nvPicPr>
        <p:blipFill>
          <a:blip r:embed="rId3" cstate="screen">
            <a:biLevel thresh="25000"/>
            <a:extLst>
              <a:ext uri="{BEBA8EAE-BF5A-486C-A8C5-ECC9F3942E4B}">
                <a14:imgProps xmlns:a14="http://schemas.microsoft.com/office/drawing/2010/main">
                  <a14:imgLayer r:embed="rId4">
                    <a14:imgEffect>
                      <a14:backgroundRemoval t="0" b="100000" l="0" r="100000">
                        <a14:foregroundMark x1="87077" y1="79692" x2="87077" y2="79692"/>
                        <a14:foregroundMark x1="87385" y1="94769" x2="87385" y2="94769"/>
                      </a14:backgroundRemoval>
                    </a14:imgEffect>
                  </a14:imgLayer>
                </a14:imgProps>
              </a:ext>
              <a:ext uri="{28A0092B-C50C-407E-A947-70E740481C1C}">
                <a14:useLocalDpi xmlns:a14="http://schemas.microsoft.com/office/drawing/2010/main"/>
              </a:ext>
            </a:extLst>
          </a:blip>
          <a:stretch>
            <a:fillRect/>
          </a:stretch>
        </p:blipFill>
        <p:spPr>
          <a:xfrm flipH="1">
            <a:off x="1219200" y="2895600"/>
            <a:ext cx="797562" cy="797562"/>
          </a:xfrm>
          <a:prstGeom prst="rect">
            <a:avLst/>
          </a:prstGeom>
        </p:spPr>
      </p:pic>
      <p:cxnSp>
        <p:nvCxnSpPr>
          <p:cNvPr id="29" name="Straight Connector 28"/>
          <p:cNvCxnSpPr/>
          <p:nvPr/>
        </p:nvCxnSpPr>
        <p:spPr>
          <a:xfrm>
            <a:off x="1981200" y="3200400"/>
            <a:ext cx="1752600" cy="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1981200" y="3276600"/>
            <a:ext cx="1752600" cy="0"/>
          </a:xfrm>
          <a:prstGeom prst="line">
            <a:avLst/>
          </a:prstGeom>
        </p:spPr>
        <p:style>
          <a:lnRef idx="2">
            <a:schemeClr val="dk1"/>
          </a:lnRef>
          <a:fillRef idx="0">
            <a:schemeClr val="dk1"/>
          </a:fillRef>
          <a:effectRef idx="1">
            <a:schemeClr val="dk1"/>
          </a:effectRef>
          <a:fontRef idx="minor">
            <a:schemeClr val="tx1"/>
          </a:fontRef>
        </p:style>
      </p:cxnSp>
      <p:sp>
        <p:nvSpPr>
          <p:cNvPr id="38" name="Title 1"/>
          <p:cNvSpPr txBox="1">
            <a:spLocks/>
          </p:cNvSpPr>
          <p:nvPr/>
        </p:nvSpPr>
        <p:spPr bwMode="auto">
          <a:xfrm>
            <a:off x="7239000" y="4267200"/>
            <a:ext cx="1143000" cy="762000"/>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2400" b="1" dirty="0" smtClean="0">
                <a:ln w="10541" cmpd="sng">
                  <a:solidFill>
                    <a:srgbClr val="7D7D7D">
                      <a:tint val="100000"/>
                      <a:shade val="100000"/>
                      <a:satMod val="110000"/>
                    </a:srgbClr>
                  </a:solidFill>
                  <a:prstDash val="solid"/>
                </a:ln>
                <a:solidFill>
                  <a:srgbClr val="FFD000"/>
                </a:solidFill>
              </a:rPr>
              <a:t>Set pH: 7.60    </a:t>
            </a:r>
            <a:endParaRPr lang="en-US" sz="2400" b="1" dirty="0">
              <a:ln w="10541" cmpd="sng">
                <a:solidFill>
                  <a:srgbClr val="7D7D7D">
                    <a:tint val="100000"/>
                    <a:shade val="100000"/>
                    <a:satMod val="110000"/>
                  </a:srgbClr>
                </a:solidFill>
                <a:prstDash val="solid"/>
              </a:ln>
              <a:solidFill>
                <a:srgbClr val="FFD000"/>
              </a:solidFill>
            </a:endParaRPr>
          </a:p>
        </p:txBody>
      </p:sp>
      <p:grpSp>
        <p:nvGrpSpPr>
          <p:cNvPr id="8" name="Group 7"/>
          <p:cNvGrpSpPr/>
          <p:nvPr/>
        </p:nvGrpSpPr>
        <p:grpSpPr>
          <a:xfrm>
            <a:off x="4495800" y="258258"/>
            <a:ext cx="3657600" cy="637051"/>
            <a:chOff x="4495800" y="258258"/>
            <a:chExt cx="3657600" cy="637051"/>
          </a:xfrm>
        </p:grpSpPr>
        <p:sp>
          <p:nvSpPr>
            <p:cNvPr id="39" name="Rounded Rectangle 38"/>
            <p:cNvSpPr/>
            <p:nvPr/>
          </p:nvSpPr>
          <p:spPr>
            <a:xfrm>
              <a:off x="5257800" y="258258"/>
              <a:ext cx="2667000" cy="63705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Rectangle 39"/>
            <p:cNvSpPr/>
            <p:nvPr/>
          </p:nvSpPr>
          <p:spPr>
            <a:xfrm>
              <a:off x="4495800" y="323630"/>
              <a:ext cx="3657600" cy="523220"/>
            </a:xfrm>
            <a:prstGeom prst="rect">
              <a:avLst/>
            </a:prstGeom>
          </p:spPr>
          <p:txBody>
            <a:bodyPr wrap="square">
              <a:spAutoFit/>
            </a:bodyPr>
            <a:lstStyle/>
            <a:p>
              <a:pPr lvl="1"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Ambient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4" name="Group 3"/>
          <p:cNvGrpSpPr/>
          <p:nvPr/>
        </p:nvGrpSpPr>
        <p:grpSpPr>
          <a:xfrm>
            <a:off x="4876801" y="263839"/>
            <a:ext cx="3124199" cy="637051"/>
            <a:chOff x="5029200" y="410658"/>
            <a:chExt cx="3124199" cy="637051"/>
          </a:xfrm>
        </p:grpSpPr>
        <p:sp>
          <p:nvSpPr>
            <p:cNvPr id="21" name="Rounded Rectangle 20"/>
            <p:cNvSpPr/>
            <p:nvPr/>
          </p:nvSpPr>
          <p:spPr>
            <a:xfrm>
              <a:off x="5410200" y="410658"/>
              <a:ext cx="2667000" cy="637051"/>
            </a:xfrm>
            <a:prstGeom prst="roundRect">
              <a:avLst/>
            </a:prstGeom>
            <a:solidFill>
              <a:srgbClr val="FFD000"/>
            </a:solidFill>
            <a:ln>
              <a:solidFill>
                <a:srgbClr val="FFD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2" name="Rectangle 41"/>
            <p:cNvSpPr/>
            <p:nvPr/>
          </p:nvSpPr>
          <p:spPr>
            <a:xfrm>
              <a:off x="5029200" y="457200"/>
              <a:ext cx="3124199" cy="523220"/>
            </a:xfrm>
            <a:prstGeom prst="rect">
              <a:avLst/>
            </a:prstGeom>
          </p:spPr>
          <p:txBody>
            <a:bodyPr wrap="square">
              <a:spAutoFit/>
            </a:bodyPr>
            <a:lstStyle/>
            <a:p>
              <a:pPr lvl="1" algn="ctr"/>
              <a:r>
                <a:rPr lang="en-US" sz="2800" b="1" dirty="0" smtClean="0">
                  <a:ln w="1905"/>
                  <a:solidFill>
                    <a:schemeClr val="bg2">
                      <a:lumMod val="25000"/>
                    </a:schemeClr>
                  </a:solidFill>
                  <a:effectLst>
                    <a:innerShdw blurRad="69850" dist="43180" dir="5400000">
                      <a:srgbClr val="000000">
                        <a:alpha val="65000"/>
                      </a:srgbClr>
                    </a:innerShdw>
                  </a:effectLst>
                </a:rPr>
                <a:t>Acidified</a:t>
              </a:r>
              <a:endParaRPr lang="en-US" sz="2800" b="1" dirty="0">
                <a:ln w="1905"/>
                <a:solidFill>
                  <a:schemeClr val="bg2">
                    <a:lumMod val="25000"/>
                  </a:schemeClr>
                </a:solidFill>
                <a:effectLst>
                  <a:innerShdw blurRad="69850" dist="43180" dir="5400000">
                    <a:srgbClr val="000000">
                      <a:alpha val="65000"/>
                    </a:srgbClr>
                  </a:innerShdw>
                </a:effectLst>
              </a:endParaRPr>
            </a:p>
          </p:txBody>
        </p:sp>
      </p:grpSp>
      <p:sp>
        <p:nvSpPr>
          <p:cNvPr id="23" name="Cube 22"/>
          <p:cNvSpPr/>
          <p:nvPr/>
        </p:nvSpPr>
        <p:spPr>
          <a:xfrm>
            <a:off x="312004" y="3987408"/>
            <a:ext cx="1821596" cy="963885"/>
          </a:xfrm>
          <a:prstGeom prst="cube">
            <a:avLst>
              <a:gd name="adj" fmla="val 48185"/>
            </a:avLst>
          </a:prstGeom>
          <a:solidFill>
            <a:schemeClr val="accent1">
              <a:lumMod val="60000"/>
              <a:lumOff val="40000"/>
            </a:schemeClr>
          </a:solidFill>
          <a:ln w="127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4" name="Cube 23"/>
          <p:cNvSpPr/>
          <p:nvPr/>
        </p:nvSpPr>
        <p:spPr>
          <a:xfrm>
            <a:off x="278181" y="5300304"/>
            <a:ext cx="1821596" cy="920167"/>
          </a:xfrm>
          <a:prstGeom prst="cube">
            <a:avLst>
              <a:gd name="adj" fmla="val 48185"/>
            </a:avLst>
          </a:prstGeom>
          <a:solidFill>
            <a:srgbClr val="FFFFB9"/>
          </a:solidFill>
          <a:ln w="12700" cmpd="sng">
            <a:solidFill>
              <a:srgbClr val="FFD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5" name="Rectangle 24"/>
          <p:cNvSpPr/>
          <p:nvPr/>
        </p:nvSpPr>
        <p:spPr>
          <a:xfrm>
            <a:off x="304962" y="5491784"/>
            <a:ext cx="1524693" cy="584776"/>
          </a:xfrm>
          <a:prstGeom prst="rect">
            <a:avLst/>
          </a:prstGeom>
          <a:noFill/>
        </p:spPr>
        <p:txBody>
          <a:bodyPr wrap="none">
            <a:spAutoFit/>
          </a:bodyPr>
          <a:lstStyle/>
          <a:p>
            <a:pPr lvl="1" algn="ctr"/>
            <a:r>
              <a:rPr lang="en-US" sz="1600" b="1" dirty="0">
                <a:ln w="1905"/>
                <a:solidFill>
                  <a:schemeClr val="bg2">
                    <a:lumMod val="25000"/>
                  </a:schemeClr>
                </a:solidFill>
                <a:effectLst>
                  <a:innerShdw blurRad="69850" dist="43180" dir="5400000">
                    <a:srgbClr val="000000">
                      <a:alpha val="65000"/>
                    </a:srgbClr>
                  </a:innerShdw>
                </a:effectLst>
              </a:rPr>
              <a:t>Future </a:t>
            </a:r>
            <a:r>
              <a:rPr lang="en-US" sz="1600" b="1" dirty="0" smtClean="0">
                <a:ln w="1905"/>
                <a:solidFill>
                  <a:schemeClr val="bg2">
                    <a:lumMod val="25000"/>
                  </a:schemeClr>
                </a:solidFill>
                <a:effectLst>
                  <a:innerShdw blurRad="69850" dist="43180" dir="5400000">
                    <a:srgbClr val="000000">
                      <a:alpha val="65000"/>
                    </a:srgbClr>
                  </a:innerShdw>
                </a:effectLst>
              </a:rPr>
              <a:t>ocean </a:t>
            </a:r>
          </a:p>
          <a:p>
            <a:pPr lvl="1" algn="ctr"/>
            <a:r>
              <a:rPr lang="en-US" sz="1600" b="1" dirty="0" smtClean="0">
                <a:ln w="1905"/>
                <a:solidFill>
                  <a:schemeClr val="bg2">
                    <a:lumMod val="25000"/>
                  </a:schemeClr>
                </a:solidFill>
                <a:effectLst>
                  <a:innerShdw blurRad="69850" dist="43180" dir="5400000">
                    <a:srgbClr val="000000">
                      <a:alpha val="65000"/>
                    </a:srgbClr>
                  </a:innerShdw>
                </a:effectLst>
              </a:rPr>
              <a:t>(pH 7.60 ± 0.06)</a:t>
            </a:r>
            <a:endParaRPr lang="en-US" sz="1600" b="1" dirty="0">
              <a:ln w="1905"/>
              <a:solidFill>
                <a:schemeClr val="bg2">
                  <a:lumMod val="25000"/>
                </a:schemeClr>
              </a:solidFill>
              <a:effectLst>
                <a:innerShdw blurRad="69850" dist="43180" dir="5400000">
                  <a:srgbClr val="000000">
                    <a:alpha val="65000"/>
                  </a:srgbClr>
                </a:innerShdw>
              </a:effectLst>
            </a:endParaRPr>
          </a:p>
        </p:txBody>
      </p:sp>
      <p:sp>
        <p:nvSpPr>
          <p:cNvPr id="27" name="Rectangle 26"/>
          <p:cNvSpPr/>
          <p:nvPr/>
        </p:nvSpPr>
        <p:spPr>
          <a:xfrm>
            <a:off x="262585" y="4196384"/>
            <a:ext cx="1524693" cy="584776"/>
          </a:xfrm>
          <a:prstGeom prst="rect">
            <a:avLst/>
          </a:prstGeom>
          <a:noFill/>
        </p:spPr>
        <p:txBody>
          <a:bodyPr wrap="none">
            <a:spAutoFit/>
          </a:bodyPr>
          <a:lstStyle/>
          <a:p>
            <a:pPr lvl="1" algn="ctr"/>
            <a:r>
              <a:rPr lang="en-US" sz="1600" b="1" dirty="0" smtClean="0">
                <a:ln w="1905"/>
                <a:solidFill>
                  <a:schemeClr val="bg2">
                    <a:lumMod val="25000"/>
                  </a:schemeClr>
                </a:solidFill>
                <a:effectLst>
                  <a:innerShdw blurRad="69850" dist="43180" dir="5400000">
                    <a:srgbClr val="000000">
                      <a:alpha val="65000"/>
                    </a:srgbClr>
                  </a:innerShdw>
                </a:effectLst>
              </a:rPr>
              <a:t>Current ocean</a:t>
            </a:r>
          </a:p>
          <a:p>
            <a:pPr lvl="1" algn="ctr"/>
            <a:r>
              <a:rPr lang="en-US" sz="1600" b="1" dirty="0" smtClean="0">
                <a:ln w="1905"/>
                <a:solidFill>
                  <a:schemeClr val="bg2">
                    <a:lumMod val="25000"/>
                  </a:schemeClr>
                </a:solidFill>
                <a:effectLst>
                  <a:innerShdw blurRad="69850" dist="43180" dir="5400000">
                    <a:srgbClr val="000000">
                      <a:alpha val="65000"/>
                    </a:srgbClr>
                  </a:innerShdw>
                </a:effectLst>
              </a:rPr>
              <a:t>(pH 7.96 ± 0.04)</a:t>
            </a:r>
            <a:endParaRPr lang="en-US" sz="1600" b="1" dirty="0">
              <a:ln w="1905"/>
              <a:solidFill>
                <a:schemeClr val="bg2">
                  <a:lumMod val="25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924418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8"/>
                                        </p:tgtEl>
                                      </p:cBhvr>
                                    </p:animEffect>
                                    <p:set>
                                      <p:cBhvr>
                                        <p:cTn id="27" dur="1" fill="hold">
                                          <p:stCondLst>
                                            <p:cond delay="499"/>
                                          </p:stCondLst>
                                        </p:cTn>
                                        <p:tgtEl>
                                          <p:spTgt spid="3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38" grpId="0" animBg="1"/>
      <p:bldP spid="38" grpId="1" animBg="1"/>
      <p:bldP spid="23" grpId="0" animBg="1"/>
      <p:bldP spid="24" grpId="0" animBg="1"/>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ea typeface="ＭＳ Ｐゴシック" charset="-128"/>
              <a:cs typeface="ＭＳ Ｐゴシック" charset="-128"/>
            </a:endParaRPr>
          </a:p>
        </p:txBody>
      </p:sp>
      <p:sp>
        <p:nvSpPr>
          <p:cNvPr id="24579" name="Rectangle 3"/>
          <p:cNvSpPr>
            <a:spLocks noGrp="1" noChangeArrowheads="1"/>
          </p:cNvSpPr>
          <p:nvPr>
            <p:ph type="body" idx="1"/>
          </p:nvPr>
        </p:nvSpPr>
        <p:spPr/>
        <p:txBody>
          <a:bodyPr/>
          <a:lstStyle/>
          <a:p>
            <a:endParaRPr lang="en-US">
              <a:ea typeface="ＭＳ Ｐゴシック" charset="-128"/>
              <a:cs typeface="ＭＳ Ｐゴシック" charset="-128"/>
            </a:endParaRPr>
          </a:p>
        </p:txBody>
      </p:sp>
      <p:pic>
        <p:nvPicPr>
          <p:cNvPr id="24580" name="Picture 4" descr="rtcAerialKimmer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3139585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403857" y="304800"/>
            <a:ext cx="8130543" cy="6241490"/>
            <a:chOff x="914400" y="914400"/>
            <a:chExt cx="7391400" cy="5674082"/>
          </a:xfrm>
        </p:grpSpPr>
        <p:sp>
          <p:nvSpPr>
            <p:cNvPr id="81" name="Cube 80"/>
            <p:cNvSpPr/>
            <p:nvPr/>
          </p:nvSpPr>
          <p:spPr>
            <a:xfrm>
              <a:off x="914400" y="5597882"/>
              <a:ext cx="7391400" cy="990600"/>
            </a:xfrm>
            <a:prstGeom prst="cube">
              <a:avLst>
                <a:gd name="adj" fmla="val 48185"/>
              </a:avLst>
            </a:prstGeom>
            <a:blipFill rotWithShape="1">
              <a:blip r:embed="rId2"/>
              <a:stretch>
                <a:fillRect/>
              </a:stretch>
            </a:blipFill>
            <a:ln w="285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 Brace 18"/>
            <p:cNvSpPr/>
            <p:nvPr/>
          </p:nvSpPr>
          <p:spPr>
            <a:xfrm rot="5400000">
              <a:off x="4648201" y="-817416"/>
              <a:ext cx="457200" cy="5749634"/>
            </a:xfrm>
            <a:prstGeom prst="leftBrace">
              <a:avLst>
                <a:gd name="adj1" fmla="val 47511"/>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9" name="Right Arrow 98"/>
            <p:cNvSpPr/>
            <p:nvPr/>
          </p:nvSpPr>
          <p:spPr>
            <a:xfrm rot="13355334" flipH="1">
              <a:off x="5494064" y="3489182"/>
              <a:ext cx="751213" cy="315453"/>
            </a:xfrm>
            <a:prstGeom prst="rightArrow">
              <a:avLst/>
            </a:prstGeom>
            <a:solidFill>
              <a:srgbClr val="FFD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Cube 99"/>
            <p:cNvSpPr/>
            <p:nvPr/>
          </p:nvSpPr>
          <p:spPr>
            <a:xfrm>
              <a:off x="1638300" y="4038600"/>
              <a:ext cx="2933700" cy="1166301"/>
            </a:xfrm>
            <a:prstGeom prst="cube">
              <a:avLst>
                <a:gd name="adj" fmla="val 48185"/>
              </a:avLst>
            </a:prstGeom>
            <a:solidFill>
              <a:schemeClr val="accent1">
                <a:lumMod val="60000"/>
                <a:lumOff val="40000"/>
              </a:schemeClr>
            </a:solidFill>
            <a:ln w="127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Cube 100"/>
            <p:cNvSpPr/>
            <p:nvPr/>
          </p:nvSpPr>
          <p:spPr>
            <a:xfrm>
              <a:off x="4914900" y="4038600"/>
              <a:ext cx="2933700" cy="1113402"/>
            </a:xfrm>
            <a:prstGeom prst="cube">
              <a:avLst>
                <a:gd name="adj" fmla="val 48185"/>
              </a:avLst>
            </a:prstGeom>
            <a:solidFill>
              <a:srgbClr val="FFFFB9"/>
            </a:solidFill>
            <a:ln w="12700" cmpd="sng">
              <a:solidFill>
                <a:srgbClr val="FFD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ight Arrow 102"/>
            <p:cNvSpPr/>
            <p:nvPr/>
          </p:nvSpPr>
          <p:spPr>
            <a:xfrm rot="5400000">
              <a:off x="2293664" y="5475680"/>
              <a:ext cx="751213" cy="3154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ight Arrow 103"/>
            <p:cNvSpPr/>
            <p:nvPr/>
          </p:nvSpPr>
          <p:spPr>
            <a:xfrm rot="16200000" flipH="1">
              <a:off x="5954321" y="5470383"/>
              <a:ext cx="751213" cy="315453"/>
            </a:xfrm>
            <a:prstGeom prst="rightArrow">
              <a:avLst/>
            </a:prstGeom>
            <a:solidFill>
              <a:srgbClr val="FFD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8244666">
              <a:off x="3432122" y="3489182"/>
              <a:ext cx="751213" cy="3154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descr="DSC_005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957454" y="914400"/>
              <a:ext cx="1447800" cy="908710"/>
            </a:xfrm>
            <a:prstGeom prst="rect">
              <a:avLst/>
            </a:prstGeom>
            <a:ln>
              <a:noFill/>
            </a:ln>
            <a:effectLst>
              <a:outerShdw blurRad="292100" dist="139700" dir="2700000" algn="tl" rotWithShape="0">
                <a:srgbClr val="333333">
                  <a:alpha val="65000"/>
                </a:srgbClr>
              </a:outerShdw>
            </a:effectLst>
          </p:spPr>
        </p:pic>
        <p:pic>
          <p:nvPicPr>
            <p:cNvPr id="55" name="Picture 54" descr="DSCN1367.jpe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2373863" y="914400"/>
              <a:ext cx="961054" cy="914400"/>
            </a:xfrm>
            <a:prstGeom prst="rect">
              <a:avLst/>
            </a:prstGeom>
            <a:ln>
              <a:noFill/>
            </a:ln>
            <a:effectLst>
              <a:outerShdw blurRad="292100" dist="139700" dir="2700000" algn="tl" rotWithShape="0">
                <a:srgbClr val="333333">
                  <a:alpha val="65000"/>
                </a:srgbClr>
              </a:outerShdw>
            </a:effectLst>
          </p:spPr>
        </p:pic>
        <p:pic>
          <p:nvPicPr>
            <p:cNvPr id="56" name="Picture 5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3872347" y="914400"/>
              <a:ext cx="1752600" cy="880405"/>
            </a:xfrm>
            <a:prstGeom prst="rect">
              <a:avLst/>
            </a:prstGeom>
            <a:ln>
              <a:noFill/>
            </a:ln>
            <a:effectLst>
              <a:outerShdw blurRad="292100" dist="139700" dir="2700000" algn="tl" rotWithShape="0">
                <a:srgbClr val="333333">
                  <a:alpha val="65000"/>
                </a:srgbClr>
              </a:outerShdw>
            </a:effectLst>
          </p:spPr>
        </p:pic>
        <p:grpSp>
          <p:nvGrpSpPr>
            <p:cNvPr id="78" name="Group 77"/>
            <p:cNvGrpSpPr>
              <a:grpSpLocks noChangeAspect="1"/>
            </p:cNvGrpSpPr>
            <p:nvPr/>
          </p:nvGrpSpPr>
          <p:grpSpPr>
            <a:xfrm>
              <a:off x="1905000" y="2286000"/>
              <a:ext cx="5562600" cy="1196837"/>
              <a:chOff x="990600" y="2286001"/>
              <a:chExt cx="6020697" cy="1295400"/>
            </a:xfrm>
          </p:grpSpPr>
          <p:grpSp>
            <p:nvGrpSpPr>
              <p:cNvPr id="47" name="Group 46"/>
              <p:cNvGrpSpPr>
                <a:grpSpLocks noChangeAspect="1"/>
              </p:cNvGrpSpPr>
              <p:nvPr/>
            </p:nvGrpSpPr>
            <p:grpSpPr>
              <a:xfrm>
                <a:off x="990600" y="2286001"/>
                <a:ext cx="1143000" cy="1143000"/>
                <a:chOff x="914400" y="2667000"/>
                <a:chExt cx="1524000" cy="1524000"/>
              </a:xfrm>
            </p:grpSpPr>
            <p:pic>
              <p:nvPicPr>
                <p:cNvPr id="20" name="Picture 19"/>
                <p:cNvPicPr>
                  <a:picLocks noChangeAspect="1"/>
                </p:cNvPicPr>
                <p:nvPr/>
              </p:nvPicPr>
              <p:blipFill>
                <a:blip r:embed="rId7">
                  <a:grayscl/>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4400" y="2667000"/>
                  <a:ext cx="1524000" cy="1524000"/>
                </a:xfrm>
                <a:prstGeom prst="rect">
                  <a:avLst/>
                </a:prstGeom>
              </p:spPr>
            </p:pic>
            <p:pic>
              <p:nvPicPr>
                <p:cNvPr id="46" name="Picture 45"/>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322424" y="3810000"/>
                  <a:ext cx="685800" cy="240323"/>
                </a:xfrm>
                <a:prstGeom prst="rect">
                  <a:avLst/>
                </a:prstGeom>
              </p:spPr>
            </p:pic>
          </p:grpSp>
          <p:grpSp>
            <p:nvGrpSpPr>
              <p:cNvPr id="48" name="Group 47"/>
              <p:cNvGrpSpPr>
                <a:grpSpLocks noChangeAspect="1"/>
              </p:cNvGrpSpPr>
              <p:nvPr/>
            </p:nvGrpSpPr>
            <p:grpSpPr>
              <a:xfrm>
                <a:off x="1676400" y="2286001"/>
                <a:ext cx="1143000" cy="1143000"/>
                <a:chOff x="914400" y="2667000"/>
                <a:chExt cx="1524000" cy="1524000"/>
              </a:xfrm>
            </p:grpSpPr>
            <p:pic>
              <p:nvPicPr>
                <p:cNvPr id="49" name="Picture 48"/>
                <p:cNvPicPr>
                  <a:picLocks noChangeAspect="1"/>
                </p:cNvPicPr>
                <p:nvPr/>
              </p:nvPicPr>
              <p:blipFill>
                <a:blip r:embed="rId7">
                  <a:grayscl/>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4400" y="2667000"/>
                  <a:ext cx="1524000" cy="1524000"/>
                </a:xfrm>
                <a:prstGeom prst="rect">
                  <a:avLst/>
                </a:prstGeom>
              </p:spPr>
            </p:pic>
            <p:pic>
              <p:nvPicPr>
                <p:cNvPr id="50" name="Picture 49"/>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322424" y="3810000"/>
                  <a:ext cx="685800" cy="240323"/>
                </a:xfrm>
                <a:prstGeom prst="rect">
                  <a:avLst/>
                </a:prstGeom>
              </p:spPr>
            </p:pic>
          </p:grpSp>
          <p:grpSp>
            <p:nvGrpSpPr>
              <p:cNvPr id="51" name="Group 50"/>
              <p:cNvGrpSpPr>
                <a:grpSpLocks noChangeAspect="1"/>
              </p:cNvGrpSpPr>
              <p:nvPr/>
            </p:nvGrpSpPr>
            <p:grpSpPr>
              <a:xfrm>
                <a:off x="1219200" y="2438401"/>
                <a:ext cx="1143000" cy="1143000"/>
                <a:chOff x="914400" y="2667000"/>
                <a:chExt cx="1524000" cy="1524000"/>
              </a:xfrm>
            </p:grpSpPr>
            <p:pic>
              <p:nvPicPr>
                <p:cNvPr id="52" name="Picture 51"/>
                <p:cNvPicPr>
                  <a:picLocks noChangeAspect="1"/>
                </p:cNvPicPr>
                <p:nvPr/>
              </p:nvPicPr>
              <p:blipFill>
                <a:blip r:embed="rId10">
                  <a:grayscl/>
                  <a:extLst>
                    <a:ext uri="{BEBA8EAE-BF5A-486C-A8C5-ECC9F3942E4B}">
                      <a14:imgProps xmlns:a14="http://schemas.microsoft.com/office/drawing/2010/main">
                        <a14:imgLayer r:embed="rId8">
                          <a14:imgEffect>
                            <a14:backgroundRemoval t="10000" b="90000" l="10000" r="90000"/>
                          </a14:imgEffect>
                          <a14:imgEffect>
                            <a14:sharpenSoften amount="50000"/>
                          </a14:imgEffect>
                        </a14:imgLayer>
                      </a14:imgProps>
                    </a:ext>
                  </a:extLst>
                </a:blip>
                <a:stretch>
                  <a:fillRect/>
                </a:stretch>
              </p:blipFill>
              <p:spPr>
                <a:xfrm>
                  <a:off x="914400" y="2667000"/>
                  <a:ext cx="1524000" cy="1524000"/>
                </a:xfrm>
                <a:prstGeom prst="rect">
                  <a:avLst/>
                </a:prstGeom>
              </p:spPr>
            </p:pic>
            <p:pic>
              <p:nvPicPr>
                <p:cNvPr id="53" name="Picture 52"/>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322424" y="3810000"/>
                  <a:ext cx="685800" cy="240323"/>
                </a:xfrm>
                <a:prstGeom prst="rect">
                  <a:avLst/>
                </a:prstGeom>
              </p:spPr>
            </p:pic>
          </p:grpSp>
          <p:grpSp>
            <p:nvGrpSpPr>
              <p:cNvPr id="58" name="Group 57"/>
              <p:cNvGrpSpPr>
                <a:grpSpLocks noChangeAspect="1"/>
              </p:cNvGrpSpPr>
              <p:nvPr/>
            </p:nvGrpSpPr>
            <p:grpSpPr>
              <a:xfrm>
                <a:off x="3276600" y="2286001"/>
                <a:ext cx="1143000" cy="1143000"/>
                <a:chOff x="914400" y="2667000"/>
                <a:chExt cx="1524000" cy="1524000"/>
              </a:xfrm>
            </p:grpSpPr>
            <p:pic>
              <p:nvPicPr>
                <p:cNvPr id="59" name="Picture 58"/>
                <p:cNvPicPr>
                  <a:picLocks noChangeAspect="1"/>
                </p:cNvPicPr>
                <p:nvPr/>
              </p:nvPicPr>
              <p:blipFill>
                <a:blip r:embed="rId7">
                  <a:grayscl/>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4400" y="2667000"/>
                  <a:ext cx="1524000" cy="1524000"/>
                </a:xfrm>
                <a:prstGeom prst="rect">
                  <a:avLst/>
                </a:prstGeom>
              </p:spPr>
            </p:pic>
            <p:pic>
              <p:nvPicPr>
                <p:cNvPr id="60" name="Picture 59"/>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322424" y="3810000"/>
                  <a:ext cx="685800" cy="240323"/>
                </a:xfrm>
                <a:prstGeom prst="rect">
                  <a:avLst/>
                </a:prstGeom>
              </p:spPr>
            </p:pic>
          </p:grpSp>
          <p:grpSp>
            <p:nvGrpSpPr>
              <p:cNvPr id="61" name="Group 60"/>
              <p:cNvGrpSpPr>
                <a:grpSpLocks noChangeAspect="1"/>
              </p:cNvGrpSpPr>
              <p:nvPr/>
            </p:nvGrpSpPr>
            <p:grpSpPr>
              <a:xfrm>
                <a:off x="3962400" y="2286001"/>
                <a:ext cx="1143000" cy="1143000"/>
                <a:chOff x="914400" y="2667000"/>
                <a:chExt cx="1524000" cy="1524000"/>
              </a:xfrm>
            </p:grpSpPr>
            <p:pic>
              <p:nvPicPr>
                <p:cNvPr id="62" name="Picture 61"/>
                <p:cNvPicPr>
                  <a:picLocks noChangeAspect="1"/>
                </p:cNvPicPr>
                <p:nvPr/>
              </p:nvPicPr>
              <p:blipFill>
                <a:blip r:embed="rId7">
                  <a:grayscl/>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4400" y="2667000"/>
                  <a:ext cx="1524000" cy="1524000"/>
                </a:xfrm>
                <a:prstGeom prst="rect">
                  <a:avLst/>
                </a:prstGeom>
              </p:spPr>
            </p:pic>
            <p:pic>
              <p:nvPicPr>
                <p:cNvPr id="63" name="Picture 62"/>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322424" y="3810000"/>
                  <a:ext cx="685800" cy="240323"/>
                </a:xfrm>
                <a:prstGeom prst="rect">
                  <a:avLst/>
                </a:prstGeom>
              </p:spPr>
            </p:pic>
          </p:grpSp>
          <p:grpSp>
            <p:nvGrpSpPr>
              <p:cNvPr id="64" name="Group 63"/>
              <p:cNvGrpSpPr>
                <a:grpSpLocks noChangeAspect="1"/>
              </p:cNvGrpSpPr>
              <p:nvPr/>
            </p:nvGrpSpPr>
            <p:grpSpPr>
              <a:xfrm>
                <a:off x="3505200" y="2438401"/>
                <a:ext cx="1143000" cy="1143000"/>
                <a:chOff x="914400" y="2667000"/>
                <a:chExt cx="1524000" cy="1524000"/>
              </a:xfrm>
            </p:grpSpPr>
            <p:pic>
              <p:nvPicPr>
                <p:cNvPr id="65" name="Picture 64"/>
                <p:cNvPicPr>
                  <a:picLocks noChangeAspect="1"/>
                </p:cNvPicPr>
                <p:nvPr/>
              </p:nvPicPr>
              <p:blipFill>
                <a:blip r:embed="rId7">
                  <a:grayscl/>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4400" y="2667000"/>
                  <a:ext cx="1524000" cy="1524000"/>
                </a:xfrm>
                <a:prstGeom prst="rect">
                  <a:avLst/>
                </a:prstGeom>
              </p:spPr>
            </p:pic>
            <p:pic>
              <p:nvPicPr>
                <p:cNvPr id="66" name="Picture 65"/>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322424" y="3810000"/>
                  <a:ext cx="685800" cy="240323"/>
                </a:xfrm>
                <a:prstGeom prst="rect">
                  <a:avLst/>
                </a:prstGeom>
              </p:spPr>
            </p:pic>
          </p:grpSp>
          <p:pic>
            <p:nvPicPr>
              <p:cNvPr id="69" name="Picture 68"/>
              <p:cNvPicPr>
                <a:picLocks noChangeAspect="1"/>
              </p:cNvPicPr>
              <p:nvPr/>
            </p:nvPicPr>
            <p:blipFill>
              <a:blip r:embed="rId11" cstate="screen">
                <a:grayscl/>
                <a:extLst>
                  <a:ext uri="{28A0092B-C50C-407E-A947-70E740481C1C}">
                    <a14:useLocalDpi xmlns:a14="http://schemas.microsoft.com/office/drawing/2010/main"/>
                  </a:ext>
                </a:extLst>
              </a:blip>
              <a:stretch>
                <a:fillRect/>
              </a:stretch>
            </p:blipFill>
            <p:spPr>
              <a:xfrm>
                <a:off x="6808120" y="3193229"/>
                <a:ext cx="203177" cy="49484"/>
              </a:xfrm>
              <a:prstGeom prst="rect">
                <a:avLst/>
              </a:prstGeom>
            </p:spPr>
          </p:pic>
        </p:grpSp>
        <p:pic>
          <p:nvPicPr>
            <p:cNvPr id="5" name="Picture 4"/>
            <p:cNvPicPr>
              <a:picLocks noChangeAspect="1"/>
            </p:cNvPicPr>
            <p:nvPr/>
          </p:nvPicPr>
          <p:blipFill rotWithShape="1">
            <a:blip r:embed="rId12" cstate="screen">
              <a:extLst>
                <a:ext uri="{28A0092B-C50C-407E-A947-70E740481C1C}">
                  <a14:useLocalDpi xmlns:a14="http://schemas.microsoft.com/office/drawing/2010/main"/>
                </a:ext>
              </a:extLst>
            </a:blip>
            <a:srcRect r="-1"/>
            <a:stretch/>
          </p:blipFill>
          <p:spPr>
            <a:xfrm flipH="1">
              <a:off x="6781800" y="2286000"/>
              <a:ext cx="267617" cy="850806"/>
            </a:xfrm>
            <a:prstGeom prst="rect">
              <a:avLst/>
            </a:prstGeom>
          </p:spPr>
        </p:pic>
        <p:pic>
          <p:nvPicPr>
            <p:cNvPr id="76" name="Picture 75"/>
            <p:cNvPicPr>
              <a:picLocks noChangeAspect="1"/>
            </p:cNvPicPr>
            <p:nvPr/>
          </p:nvPicPr>
          <p:blipFill>
            <a:blip r:embed="rId11" cstate="screen">
              <a:grayscl/>
              <a:extLst>
                <a:ext uri="{28A0092B-C50C-407E-A947-70E740481C1C}">
                  <a14:useLocalDpi xmlns:a14="http://schemas.microsoft.com/office/drawing/2010/main"/>
                </a:ext>
              </a:extLst>
            </a:blip>
            <a:stretch>
              <a:fillRect/>
            </a:stretch>
          </p:blipFill>
          <p:spPr>
            <a:xfrm>
              <a:off x="7051282" y="3276600"/>
              <a:ext cx="187718" cy="45719"/>
            </a:xfrm>
            <a:prstGeom prst="rect">
              <a:avLst/>
            </a:prstGeom>
          </p:spPr>
        </p:pic>
        <p:pic>
          <p:nvPicPr>
            <p:cNvPr id="77" name="Picture 76"/>
            <p:cNvPicPr>
              <a:picLocks noChangeAspect="1"/>
            </p:cNvPicPr>
            <p:nvPr/>
          </p:nvPicPr>
          <p:blipFill rotWithShape="1">
            <a:blip r:embed="rId12" cstate="screen">
              <a:extLst>
                <a:ext uri="{28A0092B-C50C-407E-A947-70E740481C1C}">
                  <a14:useLocalDpi xmlns:a14="http://schemas.microsoft.com/office/drawing/2010/main"/>
                </a:ext>
              </a:extLst>
            </a:blip>
            <a:srcRect r="-1"/>
            <a:stretch/>
          </p:blipFill>
          <p:spPr>
            <a:xfrm flipH="1">
              <a:off x="7010400" y="2438400"/>
              <a:ext cx="267617" cy="850806"/>
            </a:xfrm>
            <a:prstGeom prst="rect">
              <a:avLst/>
            </a:prstGeom>
          </p:spPr>
        </p:pic>
        <p:pic>
          <p:nvPicPr>
            <p:cNvPr id="79" name="Picture 78"/>
            <p:cNvPicPr>
              <a:picLocks noChangeAspect="1"/>
            </p:cNvPicPr>
            <p:nvPr/>
          </p:nvPicPr>
          <p:blipFill>
            <a:blip r:embed="rId11" cstate="screen">
              <a:grayscl/>
              <a:extLst>
                <a:ext uri="{28A0092B-C50C-407E-A947-70E740481C1C}">
                  <a14:useLocalDpi xmlns:a14="http://schemas.microsoft.com/office/drawing/2010/main"/>
                </a:ext>
              </a:extLst>
            </a:blip>
            <a:stretch>
              <a:fillRect/>
            </a:stretch>
          </p:blipFill>
          <p:spPr>
            <a:xfrm>
              <a:off x="7203682" y="3429000"/>
              <a:ext cx="187718" cy="45719"/>
            </a:xfrm>
            <a:prstGeom prst="rect">
              <a:avLst/>
            </a:prstGeom>
          </p:spPr>
        </p:pic>
        <p:pic>
          <p:nvPicPr>
            <p:cNvPr id="80" name="Picture 79"/>
            <p:cNvPicPr>
              <a:picLocks noChangeAspect="1"/>
            </p:cNvPicPr>
            <p:nvPr/>
          </p:nvPicPr>
          <p:blipFill rotWithShape="1">
            <a:blip r:embed="rId12" cstate="screen">
              <a:extLst>
                <a:ext uri="{28A0092B-C50C-407E-A947-70E740481C1C}">
                  <a14:useLocalDpi xmlns:a14="http://schemas.microsoft.com/office/drawing/2010/main"/>
                </a:ext>
              </a:extLst>
            </a:blip>
            <a:srcRect r="-1"/>
            <a:stretch/>
          </p:blipFill>
          <p:spPr>
            <a:xfrm flipH="1">
              <a:off x="7162800" y="2590800"/>
              <a:ext cx="267617" cy="850806"/>
            </a:xfrm>
            <a:prstGeom prst="rect">
              <a:avLst/>
            </a:prstGeom>
          </p:spPr>
        </p:pic>
        <p:pic>
          <p:nvPicPr>
            <p:cNvPr id="83" name="Picture 82"/>
            <p:cNvPicPr>
              <a:picLocks noChangeAspect="1"/>
            </p:cNvPicPr>
            <p:nvPr/>
          </p:nvPicPr>
          <p:blipFill>
            <a:blip r:embed="rId11" cstate="screen">
              <a:grayscl/>
              <a:extLst>
                <a:ext uri="{28A0092B-C50C-407E-A947-70E740481C1C}">
                  <a14:useLocalDpi xmlns:a14="http://schemas.microsoft.com/office/drawing/2010/main"/>
                </a:ext>
              </a:extLst>
            </a:blip>
            <a:stretch>
              <a:fillRect/>
            </a:stretch>
          </p:blipFill>
          <p:spPr>
            <a:xfrm>
              <a:off x="7356082" y="3581400"/>
              <a:ext cx="187718" cy="45719"/>
            </a:xfrm>
            <a:prstGeom prst="rect">
              <a:avLst/>
            </a:prstGeom>
          </p:spPr>
        </p:pic>
        <p:pic>
          <p:nvPicPr>
            <p:cNvPr id="84" name="Picture 83"/>
            <p:cNvPicPr>
              <a:picLocks noChangeAspect="1"/>
            </p:cNvPicPr>
            <p:nvPr/>
          </p:nvPicPr>
          <p:blipFill rotWithShape="1">
            <a:blip r:embed="rId12" cstate="screen">
              <a:extLst>
                <a:ext uri="{28A0092B-C50C-407E-A947-70E740481C1C}">
                  <a14:useLocalDpi xmlns:a14="http://schemas.microsoft.com/office/drawing/2010/main"/>
                </a:ext>
              </a:extLst>
            </a:blip>
            <a:srcRect r="-1"/>
            <a:stretch/>
          </p:blipFill>
          <p:spPr>
            <a:xfrm flipH="1">
              <a:off x="7315200" y="2743200"/>
              <a:ext cx="267617" cy="850806"/>
            </a:xfrm>
            <a:prstGeom prst="rect">
              <a:avLst/>
            </a:prstGeom>
          </p:spPr>
        </p:pic>
        <p:sp>
          <p:nvSpPr>
            <p:cNvPr id="14" name="Rectangle 13"/>
            <p:cNvSpPr/>
            <p:nvPr/>
          </p:nvSpPr>
          <p:spPr>
            <a:xfrm>
              <a:off x="5119256" y="4516582"/>
              <a:ext cx="2050286" cy="707886"/>
            </a:xfrm>
            <a:prstGeom prst="rect">
              <a:avLst/>
            </a:prstGeom>
            <a:noFill/>
          </p:spPr>
          <p:txBody>
            <a:bodyPr wrap="none">
              <a:spAutoFit/>
            </a:bodyPr>
            <a:lstStyle/>
            <a:p>
              <a:pPr lvl="1" algn="ctr"/>
              <a:r>
                <a:rPr lang="en-US" sz="2000" b="1" dirty="0">
                  <a:ln w="1905"/>
                  <a:solidFill>
                    <a:schemeClr val="bg2">
                      <a:lumMod val="25000"/>
                    </a:schemeClr>
                  </a:solidFill>
                  <a:effectLst>
                    <a:innerShdw blurRad="69850" dist="43180" dir="5400000">
                      <a:srgbClr val="000000">
                        <a:alpha val="65000"/>
                      </a:srgbClr>
                    </a:innerShdw>
                  </a:effectLst>
                </a:rPr>
                <a:t>Future </a:t>
              </a:r>
              <a:r>
                <a:rPr lang="en-US" sz="2000" b="1" dirty="0" smtClean="0">
                  <a:ln w="1905"/>
                  <a:solidFill>
                    <a:schemeClr val="bg2">
                      <a:lumMod val="25000"/>
                    </a:schemeClr>
                  </a:solidFill>
                  <a:effectLst>
                    <a:innerShdw blurRad="69850" dist="43180" dir="5400000">
                      <a:srgbClr val="000000">
                        <a:alpha val="65000"/>
                      </a:srgbClr>
                    </a:innerShdw>
                  </a:effectLst>
                </a:rPr>
                <a:t>ocean </a:t>
              </a:r>
            </a:p>
            <a:p>
              <a:pPr lvl="1" algn="ctr"/>
              <a:r>
                <a:rPr lang="en-US" sz="2000" b="1" dirty="0" smtClean="0">
                  <a:ln w="1905"/>
                  <a:solidFill>
                    <a:schemeClr val="bg2">
                      <a:lumMod val="25000"/>
                    </a:schemeClr>
                  </a:solidFill>
                  <a:effectLst>
                    <a:innerShdw blurRad="69850" dist="43180" dir="5400000">
                      <a:srgbClr val="000000">
                        <a:alpha val="65000"/>
                      </a:srgbClr>
                    </a:innerShdw>
                  </a:effectLst>
                </a:rPr>
                <a:t>(pH 7.60 ± 0.06)</a:t>
              </a:r>
              <a:endParaRPr lang="en-US" sz="2000" b="1" dirty="0">
                <a:ln w="1905"/>
                <a:solidFill>
                  <a:schemeClr val="bg2">
                    <a:lumMod val="25000"/>
                  </a:schemeClr>
                </a:solidFill>
                <a:effectLst>
                  <a:innerShdw blurRad="69850" dist="43180" dir="5400000">
                    <a:srgbClr val="000000">
                      <a:alpha val="65000"/>
                    </a:srgbClr>
                  </a:innerShdw>
                </a:effectLst>
              </a:endParaRPr>
            </a:p>
          </p:txBody>
        </p:sp>
        <p:sp>
          <p:nvSpPr>
            <p:cNvPr id="67" name="Rectangle 66"/>
            <p:cNvSpPr/>
            <p:nvPr/>
          </p:nvSpPr>
          <p:spPr>
            <a:xfrm>
              <a:off x="1794166" y="4561154"/>
              <a:ext cx="2050286" cy="707886"/>
            </a:xfrm>
            <a:prstGeom prst="rect">
              <a:avLst/>
            </a:prstGeom>
            <a:noFill/>
          </p:spPr>
          <p:txBody>
            <a:bodyPr wrap="none">
              <a:spAutoFit/>
            </a:bodyPr>
            <a:lstStyle/>
            <a:p>
              <a:pPr lvl="1" algn="ctr"/>
              <a:r>
                <a:rPr lang="en-US" sz="2000" b="1" dirty="0" smtClean="0">
                  <a:ln w="1905"/>
                  <a:solidFill>
                    <a:schemeClr val="bg2">
                      <a:lumMod val="25000"/>
                    </a:schemeClr>
                  </a:solidFill>
                  <a:effectLst>
                    <a:innerShdw blurRad="69850" dist="43180" dir="5400000">
                      <a:srgbClr val="000000">
                        <a:alpha val="65000"/>
                      </a:srgbClr>
                    </a:innerShdw>
                  </a:effectLst>
                </a:rPr>
                <a:t>Current ocean</a:t>
              </a:r>
            </a:p>
            <a:p>
              <a:pPr lvl="1" algn="ctr"/>
              <a:r>
                <a:rPr lang="en-US" sz="2000" b="1" dirty="0" smtClean="0">
                  <a:ln w="1905"/>
                  <a:solidFill>
                    <a:schemeClr val="bg2">
                      <a:lumMod val="25000"/>
                    </a:schemeClr>
                  </a:solidFill>
                  <a:effectLst>
                    <a:innerShdw blurRad="69850" dist="43180" dir="5400000">
                      <a:srgbClr val="000000">
                        <a:alpha val="65000"/>
                      </a:srgbClr>
                    </a:innerShdw>
                  </a:effectLst>
                </a:rPr>
                <a:t>(pH 7.96 ± 0.04)</a:t>
              </a:r>
              <a:endParaRPr lang="en-US" sz="2000" b="1" dirty="0">
                <a:ln w="1905"/>
                <a:solidFill>
                  <a:schemeClr val="bg2">
                    <a:lumMod val="25000"/>
                  </a:schemeClr>
                </a:solidFill>
                <a:effectLst>
                  <a:innerShdw blurRad="69850" dist="43180" dir="5400000">
                    <a:srgbClr val="000000">
                      <a:alpha val="65000"/>
                    </a:srgbClr>
                  </a:innerShdw>
                </a:effectLst>
              </a:endParaRPr>
            </a:p>
          </p:txBody>
        </p:sp>
      </p:grpSp>
      <p:sp>
        <p:nvSpPr>
          <p:cNvPr id="68" name="Rectangle 67"/>
          <p:cNvSpPr/>
          <p:nvPr/>
        </p:nvSpPr>
        <p:spPr>
          <a:xfrm>
            <a:off x="2729841" y="6059954"/>
            <a:ext cx="3400565" cy="400110"/>
          </a:xfrm>
          <a:prstGeom prst="rect">
            <a:avLst/>
          </a:prstGeom>
          <a:noFill/>
        </p:spPr>
        <p:txBody>
          <a:bodyPr wrap="none">
            <a:spAutoFit/>
          </a:bodyPr>
          <a:lstStyle/>
          <a:p>
            <a:pPr lvl="1" algn="ctr"/>
            <a:r>
              <a:rPr lang="en-US" sz="2000" b="1" dirty="0" err="1" smtClean="0">
                <a:ln w="1905"/>
                <a:solidFill>
                  <a:schemeClr val="bg2">
                    <a:lumMod val="25000"/>
                  </a:schemeClr>
                </a:solidFill>
                <a:effectLst>
                  <a:innerShdw blurRad="69850" dist="43180" dir="5400000">
                    <a:srgbClr val="000000">
                      <a:alpha val="65000"/>
                    </a:srgbClr>
                  </a:innerShdw>
                </a:effectLst>
              </a:rPr>
              <a:t>Seatable</a:t>
            </a:r>
            <a:r>
              <a:rPr lang="en-US" sz="2000" b="1" dirty="0" smtClean="0">
                <a:ln w="1905"/>
                <a:solidFill>
                  <a:schemeClr val="bg2">
                    <a:lumMod val="25000"/>
                  </a:schemeClr>
                </a:solidFill>
                <a:effectLst>
                  <a:innerShdw blurRad="69850" dist="43180" dir="5400000">
                    <a:srgbClr val="000000">
                      <a:alpha val="65000"/>
                    </a:srgbClr>
                  </a:innerShdw>
                </a:effectLst>
              </a:rPr>
              <a:t> T = 13.2 ± 0.02° C </a:t>
            </a:r>
            <a:endParaRPr lang="en-US" sz="2000" b="1" dirty="0">
              <a:ln w="1905"/>
              <a:solidFill>
                <a:schemeClr val="bg2">
                  <a:lumMod val="25000"/>
                </a:schemeClr>
              </a:solidFill>
              <a:effectLst>
                <a:innerShdw blurRad="69850" dist="43180" dir="5400000">
                  <a:srgbClr val="000000">
                    <a:alpha val="65000"/>
                  </a:srgbClr>
                </a:innerShdw>
              </a:effectLst>
            </a:endParaRPr>
          </a:p>
        </p:txBody>
      </p:sp>
      <p:sp>
        <p:nvSpPr>
          <p:cNvPr id="2" name="TextBox 1"/>
          <p:cNvSpPr txBox="1"/>
          <p:nvPr/>
        </p:nvSpPr>
        <p:spPr>
          <a:xfrm>
            <a:off x="2007734" y="3756776"/>
            <a:ext cx="1575371" cy="523220"/>
          </a:xfrm>
          <a:prstGeom prst="rect">
            <a:avLst/>
          </a:prstGeom>
          <a:noFill/>
        </p:spPr>
        <p:txBody>
          <a:bodyPr wrap="none" rtlCol="0">
            <a:spAutoFit/>
          </a:bodyPr>
          <a:lstStyle/>
          <a:p>
            <a:r>
              <a:rPr lang="en-US" sz="2800" dirty="0" smtClean="0"/>
              <a:t>7-10 days</a:t>
            </a:r>
            <a:endParaRPr lang="en-US" sz="2800" dirty="0"/>
          </a:p>
        </p:txBody>
      </p:sp>
      <p:sp>
        <p:nvSpPr>
          <p:cNvPr id="70" name="TextBox 69"/>
          <p:cNvSpPr txBox="1"/>
          <p:nvPr/>
        </p:nvSpPr>
        <p:spPr>
          <a:xfrm>
            <a:off x="5746752" y="3762263"/>
            <a:ext cx="1575371" cy="523220"/>
          </a:xfrm>
          <a:prstGeom prst="rect">
            <a:avLst/>
          </a:prstGeom>
          <a:noFill/>
        </p:spPr>
        <p:txBody>
          <a:bodyPr wrap="none" rtlCol="0">
            <a:spAutoFit/>
          </a:bodyPr>
          <a:lstStyle/>
          <a:p>
            <a:r>
              <a:rPr lang="en-US" sz="2800" dirty="0" smtClean="0"/>
              <a:t>7-10 days</a:t>
            </a:r>
            <a:endParaRPr lang="en-US" sz="2800" dirty="0"/>
          </a:p>
        </p:txBody>
      </p:sp>
      <p:sp>
        <p:nvSpPr>
          <p:cNvPr id="71" name="TextBox 70"/>
          <p:cNvSpPr txBox="1"/>
          <p:nvPr/>
        </p:nvSpPr>
        <p:spPr>
          <a:xfrm>
            <a:off x="-3654" y="2195544"/>
            <a:ext cx="1755609" cy="523220"/>
          </a:xfrm>
          <a:prstGeom prst="rect">
            <a:avLst/>
          </a:prstGeom>
          <a:noFill/>
        </p:spPr>
        <p:txBody>
          <a:bodyPr wrap="none" rtlCol="0">
            <a:spAutoFit/>
          </a:bodyPr>
          <a:lstStyle/>
          <a:p>
            <a:r>
              <a:rPr lang="en-US" sz="2800" dirty="0" smtClean="0"/>
              <a:t>5-7 broods</a:t>
            </a:r>
          </a:p>
        </p:txBody>
      </p:sp>
    </p:spTree>
    <p:extLst>
      <p:ext uri="{BB962C8B-B14F-4D97-AF65-F5344CB8AC3E}">
        <p14:creationId xmlns:p14="http://schemas.microsoft.com/office/powerpoint/2010/main" val="40967050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12-27-09 00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775200" cy="3581400"/>
          </a:xfrm>
          <a:prstGeom prst="rect">
            <a:avLst/>
          </a:prstGeom>
        </p:spPr>
      </p:pic>
      <p:pic>
        <p:nvPicPr>
          <p:cNvPr id="6" name="Picture 5" descr="12-27-09 00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8800" y="0"/>
            <a:ext cx="4775199" cy="3581400"/>
          </a:xfrm>
          <a:prstGeom prst="rect">
            <a:avLst/>
          </a:prstGeom>
        </p:spPr>
      </p:pic>
      <p:pic>
        <p:nvPicPr>
          <p:cNvPr id="4" name="Content Placeholder 3" descr="larvae room 006.jpg"/>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b="-9221"/>
          <a:stretch/>
        </p:blipFill>
        <p:spPr>
          <a:xfrm>
            <a:off x="4359028" y="3581400"/>
            <a:ext cx="4784972" cy="3618266"/>
          </a:xfrm>
        </p:spPr>
      </p:pic>
      <p:pic>
        <p:nvPicPr>
          <p:cNvPr id="7" name="Picture 6" descr="12-27-09 00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581400"/>
            <a:ext cx="4368800" cy="3276600"/>
          </a:xfrm>
          <a:prstGeom prst="rect">
            <a:avLst/>
          </a:prstGeom>
        </p:spPr>
      </p:pic>
      <p:grpSp>
        <p:nvGrpSpPr>
          <p:cNvPr id="10" name="Group 9"/>
          <p:cNvGrpSpPr/>
          <p:nvPr/>
        </p:nvGrpSpPr>
        <p:grpSpPr>
          <a:xfrm>
            <a:off x="1651000" y="274638"/>
            <a:ext cx="5422900" cy="2951162"/>
            <a:chOff x="1651000" y="274638"/>
            <a:chExt cx="5422900" cy="2951162"/>
          </a:xfrm>
        </p:grpSpPr>
        <p:sp>
          <p:nvSpPr>
            <p:cNvPr id="3" name="Rounded Rectangle 2"/>
            <p:cNvSpPr/>
            <p:nvPr/>
          </p:nvSpPr>
          <p:spPr>
            <a:xfrm>
              <a:off x="1651000" y="274638"/>
              <a:ext cx="5422900" cy="295116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hot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71583" y="575428"/>
              <a:ext cx="3121078" cy="234081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92661" y="274638"/>
              <a:ext cx="1890191" cy="2743200"/>
            </a:xfrm>
            <a:prstGeom prst="rect">
              <a:avLst/>
            </a:prstGeom>
          </p:spPr>
        </p:pic>
      </p:grpSp>
    </p:spTree>
    <p:extLst>
      <p:ext uri="{BB962C8B-B14F-4D97-AF65-F5344CB8AC3E}">
        <p14:creationId xmlns:p14="http://schemas.microsoft.com/office/powerpoint/2010/main" val="3440771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p:cNvGrpSpPr>
            <a:grpSpLocks/>
          </p:cNvGrpSpPr>
          <p:nvPr/>
        </p:nvGrpSpPr>
        <p:grpSpPr bwMode="auto">
          <a:xfrm>
            <a:off x="342900" y="1276350"/>
            <a:ext cx="8496300" cy="5480050"/>
            <a:chOff x="234950" y="1079500"/>
            <a:chExt cx="8350250" cy="5348288"/>
          </a:xfrm>
        </p:grpSpPr>
        <p:sp>
          <p:nvSpPr>
            <p:cNvPr id="3" name="Rectangle 2"/>
            <p:cNvSpPr/>
            <p:nvPr/>
          </p:nvSpPr>
          <p:spPr>
            <a:xfrm>
              <a:off x="234950" y="1079500"/>
              <a:ext cx="8350250" cy="5348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grpSp>
          <p:nvGrpSpPr>
            <p:cNvPr id="34824" name="Group 9"/>
            <p:cNvGrpSpPr>
              <a:grpSpLocks/>
            </p:cNvGrpSpPr>
            <p:nvPr/>
          </p:nvGrpSpPr>
          <p:grpSpPr bwMode="auto">
            <a:xfrm>
              <a:off x="550863" y="5330830"/>
              <a:ext cx="5058976" cy="412834"/>
              <a:chOff x="366876" y="4981129"/>
              <a:chExt cx="5057812" cy="412213"/>
            </a:xfrm>
          </p:grpSpPr>
          <p:sp>
            <p:nvSpPr>
              <p:cNvPr id="34828" name="TextBox 10"/>
              <p:cNvSpPr txBox="1">
                <a:spLocks noChangeArrowheads="1"/>
              </p:cNvSpPr>
              <p:nvPr/>
            </p:nvSpPr>
            <p:spPr bwMode="auto">
              <a:xfrm>
                <a:off x="366876" y="4981129"/>
                <a:ext cx="350691" cy="41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solidFill>
                      <a:srgbClr val="000000"/>
                    </a:solidFill>
                  </a:rPr>
                  <a:t>A</a:t>
                </a:r>
              </a:p>
            </p:txBody>
          </p:sp>
          <p:sp>
            <p:nvSpPr>
              <p:cNvPr id="34829" name="TextBox 11"/>
              <p:cNvSpPr txBox="1">
                <a:spLocks noChangeArrowheads="1"/>
              </p:cNvSpPr>
              <p:nvPr/>
            </p:nvSpPr>
            <p:spPr bwMode="auto">
              <a:xfrm>
                <a:off x="5079863" y="4981129"/>
                <a:ext cx="344825" cy="41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solidFill>
                      <a:srgbClr val="000000"/>
                    </a:solidFill>
                  </a:rPr>
                  <a:t>B</a:t>
                </a:r>
              </a:p>
            </p:txBody>
          </p:sp>
        </p:grpSp>
        <p:pic>
          <p:nvPicPr>
            <p:cNvPr id="34825" name="Picture 1" descr="HS_allfem.pdf"/>
            <p:cNvPicPr>
              <a:picLocks noChangeAspect="1"/>
            </p:cNvPicPr>
            <p:nvPr/>
          </p:nvPicPr>
          <p:blipFill>
            <a:blip r:embed="rId3" cstate="screen">
              <a:extLst>
                <a:ext uri="{28A0092B-C50C-407E-A947-70E740481C1C}">
                  <a14:useLocalDpi xmlns:a14="http://schemas.microsoft.com/office/drawing/2010/main"/>
                </a:ext>
              </a:extLst>
            </a:blip>
            <a:srcRect r="20174"/>
            <a:stretch>
              <a:fillRect/>
            </a:stretch>
          </p:blipFill>
          <p:spPr bwMode="auto">
            <a:xfrm>
              <a:off x="234950" y="1079500"/>
              <a:ext cx="4269317"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 descr="HSdiff_color.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10668" y="1113366"/>
              <a:ext cx="2267214"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 descr="HS_allfem.pdf"/>
            <p:cNvPicPr>
              <a:picLocks noChangeAspect="1"/>
            </p:cNvPicPr>
            <p:nvPr/>
          </p:nvPicPr>
          <p:blipFill>
            <a:blip r:embed="rId3" cstate="screen">
              <a:extLst>
                <a:ext uri="{28A0092B-C50C-407E-A947-70E740481C1C}">
                  <a14:useLocalDpi xmlns:a14="http://schemas.microsoft.com/office/drawing/2010/main"/>
                </a:ext>
              </a:extLst>
            </a:blip>
            <a:srcRect l="78876" t="31740" b="40082"/>
            <a:stretch>
              <a:fillRect/>
            </a:stretch>
          </p:blipFill>
          <p:spPr bwMode="auto">
            <a:xfrm>
              <a:off x="7162799" y="2586567"/>
              <a:ext cx="1129771" cy="150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7436601" y="2757046"/>
            <a:ext cx="916049" cy="369332"/>
          </a:xfrm>
          <a:prstGeom prst="rect">
            <a:avLst/>
          </a:prstGeom>
          <a:solidFill>
            <a:srgbClr val="FFFFFF"/>
          </a:solidFill>
        </p:spPr>
        <p:txBody>
          <a:bodyPr wrap="none" rtlCol="0">
            <a:spAutoFit/>
          </a:bodyPr>
          <a:lstStyle/>
          <a:p>
            <a:r>
              <a:rPr lang="en-US" dirty="0" smtClean="0">
                <a:solidFill>
                  <a:srgbClr val="000000"/>
                </a:solidFill>
                <a:latin typeface="Arial"/>
                <a:cs typeface="Arial"/>
              </a:rPr>
              <a:t>Broods</a:t>
            </a:r>
            <a:endParaRPr lang="en-US" dirty="0">
              <a:solidFill>
                <a:srgbClr val="000000"/>
              </a:solidFill>
              <a:latin typeface="Arial"/>
              <a:cs typeface="Arial"/>
            </a:endParaRPr>
          </a:p>
        </p:txBody>
      </p:sp>
      <p:sp>
        <p:nvSpPr>
          <p:cNvPr id="17" name="TextBox 16"/>
          <p:cNvSpPr txBox="1"/>
          <p:nvPr/>
        </p:nvSpPr>
        <p:spPr bwMode="auto">
          <a:xfrm>
            <a:off x="-406400" y="23813"/>
            <a:ext cx="6070600" cy="523220"/>
          </a:xfrm>
          <a:prstGeom prst="rect">
            <a:avLst/>
          </a:prstGeom>
          <a:noFill/>
        </p:spPr>
        <p:txBody>
          <a:bodyPr wrap="square">
            <a:spAutoFit/>
          </a:bodyPr>
          <a:lstStyle/>
          <a:p>
            <a:pPr marL="800100" lvl="1" indent="-342900">
              <a:defRPr/>
            </a:pPr>
            <a:r>
              <a:rPr lang="en-US" sz="2800"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Embryonic </a:t>
            </a:r>
            <a:r>
              <a:rPr lang="en-US" sz="2800" dirty="0" err="1"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Suvival</a:t>
            </a:r>
            <a:r>
              <a:rPr lang="en-US" sz="2800"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 (hatching)</a:t>
            </a:r>
            <a:endParaRPr lang="en-US" sz="2800" dirty="0">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cxnSp>
        <p:nvCxnSpPr>
          <p:cNvPr id="18" name="Straight Connector 17"/>
          <p:cNvCxnSpPr>
            <a:cxnSpLocks noChangeShapeType="1"/>
          </p:cNvCxnSpPr>
          <p:nvPr/>
        </p:nvCxnSpPr>
        <p:spPr bwMode="auto">
          <a:xfrm>
            <a:off x="0" y="572712"/>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041227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17"/>
          <p:cNvGrpSpPr>
            <a:grpSpLocks/>
          </p:cNvGrpSpPr>
          <p:nvPr/>
        </p:nvGrpSpPr>
        <p:grpSpPr bwMode="auto">
          <a:xfrm>
            <a:off x="366713" y="4981575"/>
            <a:ext cx="4800600" cy="368300"/>
            <a:chOff x="366877" y="4981129"/>
            <a:chExt cx="4800641" cy="369332"/>
          </a:xfrm>
        </p:grpSpPr>
        <p:sp>
          <p:nvSpPr>
            <p:cNvPr id="36886" name="TextBox 16"/>
            <p:cNvSpPr txBox="1">
              <a:spLocks noChangeArrowheads="1"/>
            </p:cNvSpPr>
            <p:nvPr/>
          </p:nvSpPr>
          <p:spPr bwMode="auto">
            <a:xfrm>
              <a:off x="366877" y="4981129"/>
              <a:ext cx="318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solidFill>
                    <a:srgbClr val="000000"/>
                  </a:solidFill>
                </a:rPr>
                <a:t>A</a:t>
              </a:r>
            </a:p>
          </p:txBody>
        </p:sp>
        <p:sp>
          <p:nvSpPr>
            <p:cNvPr id="36887" name="TextBox 23"/>
            <p:cNvSpPr txBox="1">
              <a:spLocks noChangeArrowheads="1"/>
            </p:cNvSpPr>
            <p:nvPr/>
          </p:nvSpPr>
          <p:spPr bwMode="auto">
            <a:xfrm>
              <a:off x="4849289" y="4981129"/>
              <a:ext cx="318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solidFill>
                    <a:srgbClr val="000000"/>
                  </a:solidFill>
                </a:rPr>
                <a:t>B</a:t>
              </a:r>
            </a:p>
          </p:txBody>
        </p:sp>
      </p:grpSp>
      <p:sp>
        <p:nvSpPr>
          <p:cNvPr id="16" name="Rectangle 15"/>
          <p:cNvSpPr/>
          <p:nvPr/>
        </p:nvSpPr>
        <p:spPr bwMode="auto">
          <a:xfrm>
            <a:off x="196850" y="1227138"/>
            <a:ext cx="8756650" cy="4379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grpSp>
        <p:nvGrpSpPr>
          <p:cNvPr id="36868" name="Group 14"/>
          <p:cNvGrpSpPr>
            <a:grpSpLocks/>
          </p:cNvGrpSpPr>
          <p:nvPr/>
        </p:nvGrpSpPr>
        <p:grpSpPr bwMode="auto">
          <a:xfrm>
            <a:off x="197130" y="1455738"/>
            <a:ext cx="9035770" cy="4360862"/>
            <a:chOff x="244016" y="228600"/>
            <a:chExt cx="8754928" cy="4151758"/>
          </a:xfrm>
        </p:grpSpPr>
        <p:grpSp>
          <p:nvGrpSpPr>
            <p:cNvPr id="36879" name="Group 15"/>
            <p:cNvGrpSpPr>
              <a:grpSpLocks/>
            </p:cNvGrpSpPr>
            <p:nvPr/>
          </p:nvGrpSpPr>
          <p:grpSpPr bwMode="auto">
            <a:xfrm>
              <a:off x="613067" y="228600"/>
              <a:ext cx="8385877" cy="3745783"/>
              <a:chOff x="493609" y="228600"/>
              <a:chExt cx="8133110" cy="3538823"/>
            </a:xfrm>
          </p:grpSpPr>
          <p:pic>
            <p:nvPicPr>
              <p:cNvPr id="36882" name="Picture 18" descr="larvsurv.pdf"/>
              <p:cNvPicPr>
                <a:picLocks noChangeAspect="1"/>
              </p:cNvPicPr>
              <p:nvPr/>
            </p:nvPicPr>
            <p:blipFill>
              <a:blip r:embed="rId2" cstate="screen">
                <a:extLst>
                  <a:ext uri="{28A0092B-C50C-407E-A947-70E740481C1C}">
                    <a14:useLocalDpi xmlns:a14="http://schemas.microsoft.com/office/drawing/2010/main"/>
                  </a:ext>
                </a:extLst>
              </a:blip>
              <a:srcRect l="6404" r="23734" b="9239"/>
              <a:stretch>
                <a:fillRect/>
              </a:stretch>
            </p:blipFill>
            <p:spPr bwMode="auto">
              <a:xfrm>
                <a:off x="493609" y="228600"/>
                <a:ext cx="3502272" cy="353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19" descr="juvsurv.pdf"/>
              <p:cNvPicPr>
                <a:picLocks noChangeAspect="1"/>
              </p:cNvPicPr>
              <p:nvPr/>
            </p:nvPicPr>
            <p:blipFill>
              <a:blip r:embed="rId3" cstate="screen">
                <a:extLst>
                  <a:ext uri="{28A0092B-C50C-407E-A947-70E740481C1C}">
                    <a14:useLocalDpi xmlns:a14="http://schemas.microsoft.com/office/drawing/2010/main"/>
                  </a:ext>
                </a:extLst>
              </a:blip>
              <a:srcRect l="6950" r="23534" b="9998"/>
              <a:stretch>
                <a:fillRect/>
              </a:stretch>
            </p:blipFill>
            <p:spPr bwMode="auto">
              <a:xfrm>
                <a:off x="3995881" y="228600"/>
                <a:ext cx="3514187" cy="353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20" descr="juvsurv.pdf"/>
              <p:cNvPicPr>
                <a:picLocks noChangeAspect="1"/>
              </p:cNvPicPr>
              <p:nvPr/>
            </p:nvPicPr>
            <p:blipFill>
              <a:blip r:embed="rId4" cstate="screen">
                <a:extLst>
                  <a:ext uri="{28A0092B-C50C-407E-A947-70E740481C1C}">
                    <a14:useLocalDpi xmlns:a14="http://schemas.microsoft.com/office/drawing/2010/main"/>
                  </a:ext>
                </a:extLst>
              </a:blip>
              <a:srcRect l="76247" t="40550" r="20992" b="47191"/>
              <a:stretch>
                <a:fillRect/>
              </a:stretch>
            </p:blipFill>
            <p:spPr bwMode="auto">
              <a:xfrm>
                <a:off x="7477224" y="834946"/>
                <a:ext cx="284634" cy="98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5" name="TextBox 21"/>
              <p:cNvSpPr txBox="1">
                <a:spLocks noChangeArrowheads="1"/>
              </p:cNvSpPr>
              <p:nvPr/>
            </p:nvSpPr>
            <p:spPr bwMode="auto">
              <a:xfrm>
                <a:off x="7729017" y="1022295"/>
                <a:ext cx="897702" cy="6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120000"/>
                  </a:lnSpc>
                </a:pPr>
                <a:r>
                  <a:rPr lang="en-US" sz="1600" dirty="0">
                    <a:solidFill>
                      <a:srgbClr val="000000"/>
                    </a:solidFill>
                    <a:latin typeface="Arial" charset="0"/>
                    <a:ea typeface="ＭＳ Ｐゴシック" charset="0"/>
                    <a:cs typeface="ＭＳ Ｐゴシック" charset="0"/>
                  </a:rPr>
                  <a:t>pH 7.9</a:t>
                </a:r>
              </a:p>
              <a:p>
                <a:pPr eaLnBrk="1" hangingPunct="1">
                  <a:lnSpc>
                    <a:spcPct val="120000"/>
                  </a:lnSpc>
                </a:pPr>
                <a:r>
                  <a:rPr lang="en-US" sz="1600" dirty="0">
                    <a:solidFill>
                      <a:srgbClr val="000000"/>
                    </a:solidFill>
                    <a:latin typeface="Arial" charset="0"/>
                    <a:ea typeface="ＭＳ Ｐゴシック" charset="0"/>
                    <a:cs typeface="ＭＳ Ｐゴシック" charset="0"/>
                  </a:rPr>
                  <a:t>pH 7.6</a:t>
                </a:r>
              </a:p>
            </p:txBody>
          </p:sp>
        </p:grpSp>
        <p:sp>
          <p:nvSpPr>
            <p:cNvPr id="24" name="TextBox 23"/>
            <p:cNvSpPr txBox="1"/>
            <p:nvPr/>
          </p:nvSpPr>
          <p:spPr>
            <a:xfrm rot="16200000">
              <a:off x="-1331713" y="1824537"/>
              <a:ext cx="3520730" cy="369271"/>
            </a:xfrm>
            <a:prstGeom prst="rect">
              <a:avLst/>
            </a:prstGeom>
            <a:noFill/>
          </p:spPr>
          <p:txBody>
            <a:bodyPr wrap="none">
              <a:spAutoFit/>
            </a:bodyPr>
            <a:lstStyle/>
            <a:p>
              <a:pPr>
                <a:defRPr/>
              </a:pPr>
              <a:r>
                <a:rPr lang="en-US" dirty="0" smtClean="0">
                  <a:solidFill>
                    <a:srgbClr val="000000"/>
                  </a:solidFill>
                  <a:latin typeface="Arial"/>
                  <a:cs typeface="Arial"/>
                </a:rPr>
                <a:t>Kaplan-Meier survival </a:t>
              </a:r>
              <a:r>
                <a:rPr lang="en-US" dirty="0">
                  <a:solidFill>
                    <a:srgbClr val="000000"/>
                  </a:solidFill>
                  <a:latin typeface="Arial"/>
                  <a:cs typeface="Arial"/>
                </a:rPr>
                <a:t>probability</a:t>
              </a:r>
            </a:p>
          </p:txBody>
        </p:sp>
        <p:sp>
          <p:nvSpPr>
            <p:cNvPr id="25" name="TextBox 24"/>
            <p:cNvSpPr txBox="1"/>
            <p:nvPr/>
          </p:nvSpPr>
          <p:spPr>
            <a:xfrm>
              <a:off x="3292822" y="4010431"/>
              <a:ext cx="2212611" cy="369927"/>
            </a:xfrm>
            <a:prstGeom prst="rect">
              <a:avLst/>
            </a:prstGeom>
            <a:noFill/>
          </p:spPr>
          <p:txBody>
            <a:bodyPr wrap="none">
              <a:spAutoFit/>
            </a:bodyPr>
            <a:lstStyle/>
            <a:p>
              <a:pPr>
                <a:defRPr/>
              </a:pPr>
              <a:r>
                <a:rPr lang="en-US" dirty="0">
                  <a:solidFill>
                    <a:srgbClr val="000000"/>
                  </a:solidFill>
                  <a:latin typeface="Arial"/>
                  <a:cs typeface="Arial"/>
                </a:rPr>
                <a:t>Survival time (days)</a:t>
              </a:r>
            </a:p>
          </p:txBody>
        </p:sp>
      </p:grpSp>
      <p:cxnSp>
        <p:nvCxnSpPr>
          <p:cNvPr id="19" name="Straight Connector 18"/>
          <p:cNvCxnSpPr/>
          <p:nvPr/>
        </p:nvCxnSpPr>
        <p:spPr bwMode="auto">
          <a:xfrm flipV="1">
            <a:off x="1004888" y="5108575"/>
            <a:ext cx="3000375" cy="11113"/>
          </a:xfrm>
          <a:prstGeom prst="line">
            <a:avLst/>
          </a:prstGeom>
          <a:ln w="57150" cmpd="sng">
            <a:solidFill>
              <a:srgbClr val="009C00"/>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bwMode="auto">
          <a:xfrm flipV="1">
            <a:off x="4675188" y="5103813"/>
            <a:ext cx="547687" cy="11112"/>
          </a:xfrm>
          <a:prstGeom prst="line">
            <a:avLst/>
          </a:prstGeom>
          <a:ln w="57150" cmpd="sng">
            <a:solidFill>
              <a:srgbClr val="009C00"/>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bwMode="auto">
          <a:xfrm flipV="1">
            <a:off x="5221402" y="5091613"/>
            <a:ext cx="2452687" cy="11112"/>
          </a:xfrm>
          <a:prstGeom prst="line">
            <a:avLst/>
          </a:prstGeom>
          <a:ln w="57150" cmpd="sng">
            <a:gradFill flip="none" rotWithShape="1">
              <a:gsLst>
                <a:gs pos="0">
                  <a:srgbClr val="009C00"/>
                </a:gs>
                <a:gs pos="100000">
                  <a:srgbClr val="FFFF00"/>
                </a:gs>
              </a:gsLst>
              <a:lin ang="0" scaled="1"/>
              <a:tileRect/>
            </a:gradFill>
            <a:prstDash val="sysDash"/>
            <a:headEnd type="oval"/>
            <a:tailEnd type="triangle"/>
          </a:ln>
          <a:effectLst/>
        </p:spPr>
        <p:style>
          <a:lnRef idx="2">
            <a:schemeClr val="accent1"/>
          </a:lnRef>
          <a:fillRef idx="0">
            <a:schemeClr val="accent1"/>
          </a:fillRef>
          <a:effectRef idx="1">
            <a:schemeClr val="accent1"/>
          </a:effectRef>
          <a:fontRef idx="minor">
            <a:schemeClr val="tx1"/>
          </a:fontRef>
        </p:style>
      </p:cxnSp>
      <p:pic>
        <p:nvPicPr>
          <p:cNvPr id="36872"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780967" y="776288"/>
            <a:ext cx="11255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DSC_0089.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6846153" y="733952"/>
            <a:ext cx="1444290" cy="986372"/>
          </a:xfrm>
          <a:prstGeom prst="ellipse">
            <a:avLst/>
          </a:prstGeom>
          <a:ln>
            <a:noFill/>
          </a:ln>
          <a:effectLst>
            <a:softEdge rad="112500"/>
          </a:effectLst>
        </p:spPr>
      </p:pic>
      <p:sp>
        <p:nvSpPr>
          <p:cNvPr id="2" name="TextBox 1"/>
          <p:cNvSpPr txBox="1"/>
          <p:nvPr/>
        </p:nvSpPr>
        <p:spPr>
          <a:xfrm>
            <a:off x="1139825" y="4297363"/>
            <a:ext cx="1801813" cy="307975"/>
          </a:xfrm>
          <a:prstGeom prst="rect">
            <a:avLst/>
          </a:prstGeom>
          <a:noFill/>
        </p:spPr>
        <p:txBody>
          <a:bodyPr wrap="none">
            <a:spAutoFit/>
          </a:bodyPr>
          <a:lstStyle/>
          <a:p>
            <a:pPr>
              <a:defRPr/>
            </a:pPr>
            <a:r>
              <a:rPr lang="en-US" sz="1400" i="1" dirty="0">
                <a:solidFill>
                  <a:srgbClr val="000000"/>
                </a:solidFill>
                <a:latin typeface="Apple Chancery"/>
                <a:cs typeface="Apple Chancery"/>
              </a:rPr>
              <a:t>x </a:t>
            </a:r>
            <a:r>
              <a:rPr lang="en-US" sz="1400" baseline="30000" dirty="0">
                <a:solidFill>
                  <a:srgbClr val="000000"/>
                </a:solidFill>
              </a:rPr>
              <a:t>2</a:t>
            </a:r>
            <a:r>
              <a:rPr lang="en-US" sz="1400" dirty="0">
                <a:solidFill>
                  <a:srgbClr val="000000"/>
                </a:solidFill>
              </a:rPr>
              <a:t> = 2.7, p-value= 0.1</a:t>
            </a:r>
          </a:p>
        </p:txBody>
      </p:sp>
      <p:sp>
        <p:nvSpPr>
          <p:cNvPr id="27" name="TextBox 26"/>
          <p:cNvSpPr txBox="1"/>
          <p:nvPr/>
        </p:nvSpPr>
        <p:spPr>
          <a:xfrm>
            <a:off x="4686300" y="4297363"/>
            <a:ext cx="2001838" cy="307975"/>
          </a:xfrm>
          <a:prstGeom prst="rect">
            <a:avLst/>
          </a:prstGeom>
          <a:noFill/>
        </p:spPr>
        <p:txBody>
          <a:bodyPr wrap="none">
            <a:spAutoFit/>
          </a:bodyPr>
          <a:lstStyle/>
          <a:p>
            <a:pPr>
              <a:defRPr/>
            </a:pPr>
            <a:r>
              <a:rPr lang="en-US" sz="1400" i="1" dirty="0">
                <a:solidFill>
                  <a:srgbClr val="000000"/>
                </a:solidFill>
                <a:latin typeface="Apple Chancery"/>
                <a:cs typeface="Apple Chancery"/>
              </a:rPr>
              <a:t>x </a:t>
            </a:r>
            <a:r>
              <a:rPr lang="en-US" sz="1400" baseline="30000" dirty="0">
                <a:solidFill>
                  <a:srgbClr val="000000"/>
                </a:solidFill>
              </a:rPr>
              <a:t>2</a:t>
            </a:r>
            <a:r>
              <a:rPr lang="en-US" sz="1400" dirty="0">
                <a:solidFill>
                  <a:srgbClr val="000000"/>
                </a:solidFill>
              </a:rPr>
              <a:t> = 7.8</a:t>
            </a:r>
            <a:r>
              <a:rPr lang="en-US" sz="1400" b="1" dirty="0">
                <a:solidFill>
                  <a:srgbClr val="000000"/>
                </a:solidFill>
              </a:rPr>
              <a:t>, p-value= 0.01*</a:t>
            </a:r>
          </a:p>
        </p:txBody>
      </p:sp>
      <p:sp>
        <p:nvSpPr>
          <p:cNvPr id="29" name="TextBox 28"/>
          <p:cNvSpPr txBox="1"/>
          <p:nvPr/>
        </p:nvSpPr>
        <p:spPr bwMode="auto">
          <a:xfrm>
            <a:off x="-406400" y="23813"/>
            <a:ext cx="8293100" cy="523220"/>
          </a:xfrm>
          <a:prstGeom prst="rect">
            <a:avLst/>
          </a:prstGeom>
          <a:noFill/>
        </p:spPr>
        <p:txBody>
          <a:bodyPr wrap="square">
            <a:spAutoFit/>
          </a:bodyPr>
          <a:lstStyle/>
          <a:p>
            <a:pPr marL="800100" lvl="1" indent="-342900">
              <a:defRPr/>
            </a:pPr>
            <a:r>
              <a:rPr lang="en-US" sz="2800"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Larval and Juvenile Survival reduced under OA</a:t>
            </a:r>
            <a:endParaRPr lang="en-US" sz="2800" dirty="0">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cxnSp>
        <p:nvCxnSpPr>
          <p:cNvPr id="30" name="Straight Connector 29"/>
          <p:cNvCxnSpPr>
            <a:cxnSpLocks noChangeShapeType="1"/>
          </p:cNvCxnSpPr>
          <p:nvPr/>
        </p:nvCxnSpPr>
        <p:spPr bwMode="auto">
          <a:xfrm>
            <a:off x="0" y="572712"/>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422597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bwMode="auto">
          <a:xfrm>
            <a:off x="-390525" y="91911"/>
            <a:ext cx="8505825" cy="892552"/>
          </a:xfrm>
          <a:prstGeom prst="rect">
            <a:avLst/>
          </a:prstGeom>
          <a:noFill/>
        </p:spPr>
        <p:txBody>
          <a:bodyPr>
            <a:spAutoFit/>
          </a:bodyPr>
          <a:lstStyle/>
          <a:p>
            <a:pPr marL="800100" lvl="1" indent="-342900">
              <a:defRPr/>
            </a:pPr>
            <a:r>
              <a:rPr lang="en-US" sz="2800" dirty="0" smtClean="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Embryonic Growth Stunted by OA</a:t>
            </a:r>
            <a:endParaRPr lang="en-US" sz="3200" baseline="-25000"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a:p>
            <a:pPr marL="800100" lvl="1" indent="-342900">
              <a:defRPr/>
            </a:pPr>
            <a:endParaRPr lang="en-US" sz="2400" dirty="0">
              <a:solidFill>
                <a:srgbClr val="000000"/>
              </a:solidFill>
              <a:latin typeface="Arial" pitchFamily="34" charset="0"/>
              <a:ea typeface="MS PGothic" pitchFamily="34" charset="-128"/>
              <a:cs typeface="Arial" pitchFamily="34" charset="0"/>
            </a:endParaRPr>
          </a:p>
        </p:txBody>
      </p:sp>
      <p:grpSp>
        <p:nvGrpSpPr>
          <p:cNvPr id="2" name="Group 1"/>
          <p:cNvGrpSpPr/>
          <p:nvPr/>
        </p:nvGrpSpPr>
        <p:grpSpPr>
          <a:xfrm>
            <a:off x="-139699" y="1099402"/>
            <a:ext cx="5410734" cy="4511921"/>
            <a:chOff x="3285800" y="2862656"/>
            <a:chExt cx="4695666" cy="3804761"/>
          </a:xfrm>
        </p:grpSpPr>
        <p:grpSp>
          <p:nvGrpSpPr>
            <p:cNvPr id="44037" name="Group 4"/>
            <p:cNvGrpSpPr>
              <a:grpSpLocks/>
            </p:cNvGrpSpPr>
            <p:nvPr/>
          </p:nvGrpSpPr>
          <p:grpSpPr bwMode="auto">
            <a:xfrm>
              <a:off x="3285800" y="2862656"/>
              <a:ext cx="4695666" cy="3804761"/>
              <a:chOff x="3402257" y="3127491"/>
              <a:chExt cx="4353819" cy="3490275"/>
            </a:xfrm>
          </p:grpSpPr>
          <p:grpSp>
            <p:nvGrpSpPr>
              <p:cNvPr id="50188" name="Group 3"/>
              <p:cNvGrpSpPr>
                <a:grpSpLocks/>
              </p:cNvGrpSpPr>
              <p:nvPr/>
            </p:nvGrpSpPr>
            <p:grpSpPr bwMode="auto">
              <a:xfrm>
                <a:off x="3402257" y="3127491"/>
                <a:ext cx="4353819" cy="3490275"/>
                <a:chOff x="540507" y="1944328"/>
                <a:chExt cx="3473529" cy="2667052"/>
              </a:xfrm>
            </p:grpSpPr>
            <p:pic>
              <p:nvPicPr>
                <p:cNvPr id="50191" name="Picture 1" descr="emb_morpho.pdf"/>
                <p:cNvPicPr>
                  <a:picLocks noChangeAspect="1"/>
                </p:cNvPicPr>
                <p:nvPr/>
              </p:nvPicPr>
              <p:blipFill>
                <a:blip r:embed="rId2" cstate="screen">
                  <a:extLst>
                    <a:ext uri="{28A0092B-C50C-407E-A947-70E740481C1C}">
                      <a14:useLocalDpi xmlns:a14="http://schemas.microsoft.com/office/drawing/2010/main"/>
                    </a:ext>
                  </a:extLst>
                </a:blip>
                <a:srcRect r="48503" b="52248"/>
                <a:stretch>
                  <a:fillRect/>
                </a:stretch>
              </p:blipFill>
              <p:spPr bwMode="auto">
                <a:xfrm>
                  <a:off x="540507" y="1944328"/>
                  <a:ext cx="3473529" cy="237897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41" name="TextBox 40"/>
                <p:cNvSpPr txBox="1"/>
                <p:nvPr/>
              </p:nvSpPr>
              <p:spPr bwMode="auto">
                <a:xfrm>
                  <a:off x="1282451" y="4120167"/>
                  <a:ext cx="2560029" cy="491213"/>
                </a:xfrm>
                <a:prstGeom prst="rect">
                  <a:avLst/>
                </a:prstGeom>
                <a:noFill/>
                <a:ln>
                  <a:noFill/>
                </a:ln>
              </p:spPr>
              <p:txBody>
                <a:bodyPr>
                  <a:spAutoFit/>
                </a:bodyPr>
                <a:lstStyle/>
                <a:p>
                  <a:pPr marL="342900" indent="-342900" algn="ctr">
                    <a:buFontTx/>
                    <a:buAutoNum type="arabicPlain" startAt="6"/>
                    <a:defRPr/>
                  </a:pPr>
                  <a:r>
                    <a:rPr lang="en-US" sz="2400" dirty="0">
                      <a:solidFill>
                        <a:srgbClr val="000000"/>
                      </a:solidFill>
                    </a:rPr>
                    <a:t>      </a:t>
                  </a:r>
                  <a:r>
                    <a:rPr lang="en-US" sz="2400" dirty="0" smtClean="0">
                      <a:solidFill>
                        <a:srgbClr val="000000"/>
                      </a:solidFill>
                    </a:rPr>
                    <a:t>               2</a:t>
                  </a:r>
                  <a:endParaRPr lang="en-US" sz="2400" dirty="0">
                    <a:solidFill>
                      <a:srgbClr val="000000"/>
                    </a:solidFill>
                  </a:endParaRPr>
                </a:p>
                <a:p>
                  <a:pPr algn="ctr">
                    <a:defRPr/>
                  </a:pPr>
                  <a:r>
                    <a:rPr lang="en-US" sz="2400" dirty="0">
                      <a:solidFill>
                        <a:srgbClr val="000000"/>
                      </a:solidFill>
                    </a:rPr>
                    <a:t>Days pre-hatching</a:t>
                  </a:r>
                </a:p>
              </p:txBody>
            </p:sp>
          </p:grpSp>
          <p:sp>
            <p:nvSpPr>
              <p:cNvPr id="50189" name="TextBox 44"/>
              <p:cNvSpPr txBox="1">
                <a:spLocks noChangeArrowheads="1"/>
              </p:cNvSpPr>
              <p:nvPr/>
            </p:nvSpPr>
            <p:spPr bwMode="auto">
              <a:xfrm rot="16200000">
                <a:off x="2774611" y="4277794"/>
                <a:ext cx="1912917" cy="371485"/>
              </a:xfrm>
              <a:prstGeom prst="rect">
                <a:avLst/>
              </a:prstGeom>
              <a:solidFill>
                <a:srgbClr val="FFFFFF"/>
              </a:solidFill>
              <a:ln w="9525">
                <a:noFill/>
                <a:miter lim="800000"/>
                <a:headEnd/>
                <a:tailEnd/>
              </a:ln>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dirty="0">
                    <a:solidFill>
                      <a:srgbClr val="000000"/>
                    </a:solidFill>
                  </a:rPr>
                  <a:t>Volume (mm</a:t>
                </a:r>
                <a:r>
                  <a:rPr lang="en-US" baseline="30000" dirty="0">
                    <a:solidFill>
                      <a:srgbClr val="000000"/>
                    </a:solidFill>
                  </a:rPr>
                  <a:t>3</a:t>
                </a:r>
                <a:r>
                  <a:rPr lang="en-US" dirty="0">
                    <a:solidFill>
                      <a:srgbClr val="000000"/>
                    </a:solidFill>
                  </a:rPr>
                  <a:t>)</a:t>
                </a:r>
              </a:p>
            </p:txBody>
          </p:sp>
        </p:grpSp>
        <p:pic>
          <p:nvPicPr>
            <p:cNvPr id="50186" name="Picture 50" descr="yolk_color.pdf"/>
            <p:cNvPicPr>
              <a:picLocks noChangeAspect="1"/>
            </p:cNvPicPr>
            <p:nvPr/>
          </p:nvPicPr>
          <p:blipFill rotWithShape="1">
            <a:blip r:embed="rId3" cstate="screen">
              <a:extLst>
                <a:ext uri="{28A0092B-C50C-407E-A947-70E740481C1C}">
                  <a14:useLocalDpi xmlns:a14="http://schemas.microsoft.com/office/drawing/2010/main"/>
                </a:ext>
              </a:extLst>
            </a:blip>
            <a:srcRect l="80006" t="44107" r="2885" b="46973"/>
            <a:stretch/>
          </p:blipFill>
          <p:spPr bwMode="auto">
            <a:xfrm>
              <a:off x="5257168" y="3276445"/>
              <a:ext cx="909637" cy="4740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31" name="Straight Connector 30"/>
          <p:cNvCxnSpPr>
            <a:cxnSpLocks noChangeShapeType="1"/>
          </p:cNvCxnSpPr>
          <p:nvPr/>
        </p:nvCxnSpPr>
        <p:spPr bwMode="auto">
          <a:xfrm>
            <a:off x="0" y="622028"/>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l="696" t="6175" r="57565" b="-6175"/>
          <a:stretch/>
        </p:blipFill>
        <p:spPr>
          <a:xfrm>
            <a:off x="5143501" y="1366102"/>
            <a:ext cx="3937000" cy="3886200"/>
          </a:xfrm>
          <a:prstGeom prst="rect">
            <a:avLst/>
          </a:prstGeom>
        </p:spPr>
      </p:pic>
    </p:spTree>
    <p:extLst>
      <p:ext uri="{BB962C8B-B14F-4D97-AF65-F5344CB8AC3E}">
        <p14:creationId xmlns:p14="http://schemas.microsoft.com/office/powerpoint/2010/main" val="11502566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203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Arial"/>
                <a:cs typeface="Arial"/>
              </a:rPr>
              <a:t>Stage dependent growth responses</a:t>
            </a:r>
            <a:endParaRPr lang="en-US" sz="2800" b="1" dirty="0">
              <a:latin typeface="Arial"/>
              <a:cs typeface="Arial"/>
            </a:endParaRPr>
          </a:p>
        </p:txBody>
      </p:sp>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l="9001" r="17498"/>
          <a:stretch/>
        </p:blipFill>
        <p:spPr>
          <a:xfrm>
            <a:off x="685800" y="1523999"/>
            <a:ext cx="7733672" cy="4880707"/>
          </a:xfrm>
          <a:prstGeom prst="rect">
            <a:avLst/>
          </a:prstGeom>
        </p:spPr>
      </p:pic>
      <p:pic>
        <p:nvPicPr>
          <p:cNvPr id="28" name="Picture 27" descr="DSC_0059.JPG"/>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rot="10800000">
            <a:off x="6553200" y="838200"/>
            <a:ext cx="1206689" cy="757377"/>
          </a:xfrm>
          <a:prstGeom prst="rect">
            <a:avLst/>
          </a:prstGeom>
          <a:ln>
            <a:noFill/>
          </a:ln>
          <a:effectLst>
            <a:softEdge rad="112500"/>
          </a:effectLst>
        </p:spPr>
      </p:pic>
      <p:pic>
        <p:nvPicPr>
          <p:cNvPr id="29" name="Picture 28" descr="DSCN1367.jpeg"/>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2003026" y="914400"/>
            <a:ext cx="792067" cy="753617"/>
          </a:xfrm>
          <a:prstGeom prst="rect">
            <a:avLst/>
          </a:prstGeom>
          <a:ln>
            <a:noFill/>
          </a:ln>
          <a:effectLst>
            <a:softEdge rad="112500"/>
          </a:effectLst>
        </p:spPr>
      </p:pic>
      <p:pic>
        <p:nvPicPr>
          <p:cNvPr id="30" name="Picture 29" descr="P.m N 11 days (4).jpg"/>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12270" t="55521" r="31664" b="2034"/>
          <a:stretch/>
        </p:blipFill>
        <p:spPr>
          <a:xfrm flipV="1">
            <a:off x="4355911" y="914400"/>
            <a:ext cx="1059005" cy="741298"/>
          </a:xfrm>
          <a:prstGeom prst="rect">
            <a:avLst/>
          </a:prstGeom>
          <a:ln>
            <a:noFill/>
          </a:ln>
          <a:effectLst>
            <a:softEdge rad="112500"/>
          </a:effectLst>
        </p:spPr>
      </p:pic>
      <p:pic>
        <p:nvPicPr>
          <p:cNvPr id="33" name="Picture 32"/>
          <p:cNvPicPr>
            <a:picLocks noChangeAspect="1"/>
          </p:cNvPicPr>
          <p:nvPr/>
        </p:nvPicPr>
        <p:blipFill rotWithShape="1">
          <a:blip r:embed="rId10" cstate="screen">
            <a:extLst>
              <a:ext uri="{28A0092B-C50C-407E-A947-70E740481C1C}">
                <a14:useLocalDpi xmlns:a14="http://schemas.microsoft.com/office/drawing/2010/main"/>
              </a:ext>
            </a:extLst>
          </a:blip>
          <a:srcRect l="82618" t="41468" r="2273" b="37672"/>
          <a:stretch/>
        </p:blipFill>
        <p:spPr>
          <a:xfrm>
            <a:off x="3810000" y="4114800"/>
            <a:ext cx="1894897" cy="1213446"/>
          </a:xfrm>
          <a:prstGeom prst="rect">
            <a:avLst/>
          </a:prstGeom>
        </p:spPr>
      </p:pic>
      <p:pic>
        <p:nvPicPr>
          <p:cNvPr id="2" name="Picture 1"/>
          <p:cNvPicPr>
            <a:picLocks noChangeAspect="1"/>
          </p:cNvPicPr>
          <p:nvPr/>
        </p:nvPicPr>
        <p:blipFill rotWithShape="1">
          <a:blip r:embed="rId11" cstate="screen">
            <a:extLst>
              <a:ext uri="{28A0092B-C50C-407E-A947-70E740481C1C}">
                <a14:useLocalDpi xmlns:a14="http://schemas.microsoft.com/office/drawing/2010/main"/>
              </a:ext>
            </a:extLst>
          </a:blip>
          <a:srcRect r="91052"/>
          <a:stretch/>
        </p:blipFill>
        <p:spPr>
          <a:xfrm>
            <a:off x="-13305" y="1981200"/>
            <a:ext cx="676124" cy="3505200"/>
          </a:xfrm>
          <a:prstGeom prst="rect">
            <a:avLst/>
          </a:prstGeom>
        </p:spPr>
      </p:pic>
      <p:sp>
        <p:nvSpPr>
          <p:cNvPr id="9" name="Rectangle 8"/>
          <p:cNvSpPr/>
          <p:nvPr/>
        </p:nvSpPr>
        <p:spPr>
          <a:xfrm>
            <a:off x="0" y="6550223"/>
            <a:ext cx="1469742" cy="307777"/>
          </a:xfrm>
          <a:prstGeom prst="rect">
            <a:avLst/>
          </a:prstGeom>
        </p:spPr>
        <p:txBody>
          <a:bodyPr wrap="square">
            <a:spAutoFit/>
          </a:bodyPr>
          <a:lstStyle/>
          <a:p>
            <a:pPr algn="r"/>
            <a:r>
              <a:rPr lang="en-US" sz="1400" dirty="0" smtClean="0">
                <a:solidFill>
                  <a:srgbClr val="000000"/>
                </a:solidFill>
                <a:latin typeface="+mn-lt"/>
              </a:rPr>
              <a:t>Mean values ± SE </a:t>
            </a:r>
            <a:endParaRPr lang="en-US" sz="1400" dirty="0">
              <a:solidFill>
                <a:srgbClr val="000000"/>
              </a:solidFill>
              <a:latin typeface="+mn-lt"/>
            </a:endParaRPr>
          </a:p>
        </p:txBody>
      </p:sp>
      <p:sp>
        <p:nvSpPr>
          <p:cNvPr id="10" name="Rectangle 9"/>
          <p:cNvSpPr/>
          <p:nvPr/>
        </p:nvSpPr>
        <p:spPr>
          <a:xfrm>
            <a:off x="7416302" y="2920424"/>
            <a:ext cx="458304" cy="584776"/>
          </a:xfrm>
          <a:prstGeom prst="rect">
            <a:avLst/>
          </a:prstGeom>
        </p:spPr>
        <p:txBody>
          <a:bodyPr wrap="square">
            <a:spAutoFit/>
          </a:bodyPr>
          <a:lstStyle/>
          <a:p>
            <a:pPr algn="r"/>
            <a:r>
              <a:rPr lang="en-US" sz="3200" dirty="0" smtClean="0">
                <a:solidFill>
                  <a:srgbClr val="000000"/>
                </a:solidFill>
              </a:rPr>
              <a:t>*</a:t>
            </a:r>
            <a:endParaRPr lang="en-US" sz="3200" dirty="0">
              <a:solidFill>
                <a:srgbClr val="000000"/>
              </a:solidFill>
            </a:endParaRPr>
          </a:p>
        </p:txBody>
      </p:sp>
      <p:sp>
        <p:nvSpPr>
          <p:cNvPr id="11" name="Rectangle 10"/>
          <p:cNvSpPr/>
          <p:nvPr/>
        </p:nvSpPr>
        <p:spPr>
          <a:xfrm>
            <a:off x="7618506" y="1841252"/>
            <a:ext cx="751598" cy="523220"/>
          </a:xfrm>
          <a:prstGeom prst="rect">
            <a:avLst/>
          </a:prstGeom>
        </p:spPr>
        <p:txBody>
          <a:bodyPr wrap="none">
            <a:spAutoFit/>
          </a:bodyPr>
          <a:lstStyle/>
          <a:p>
            <a:endParaRPr lang="en-US" sz="1400" dirty="0" smtClean="0"/>
          </a:p>
          <a:p>
            <a:r>
              <a:rPr lang="en-US" sz="1400" i="1" dirty="0" smtClean="0"/>
              <a:t>p</a:t>
            </a:r>
            <a:r>
              <a:rPr lang="en-US" sz="1400" dirty="0"/>
              <a:t>&lt;</a:t>
            </a:r>
            <a:r>
              <a:rPr lang="en-US" sz="1400" dirty="0" smtClean="0"/>
              <a:t>0.05 </a:t>
            </a:r>
            <a:endParaRPr lang="en-US" sz="1400" dirty="0"/>
          </a:p>
        </p:txBody>
      </p:sp>
      <p:sp>
        <p:nvSpPr>
          <p:cNvPr id="12" name="Rectangle 11"/>
          <p:cNvSpPr/>
          <p:nvPr/>
        </p:nvSpPr>
        <p:spPr>
          <a:xfrm>
            <a:off x="1497994" y="2971800"/>
            <a:ext cx="458304" cy="584776"/>
          </a:xfrm>
          <a:prstGeom prst="rect">
            <a:avLst/>
          </a:prstGeom>
        </p:spPr>
        <p:txBody>
          <a:bodyPr wrap="square">
            <a:spAutoFit/>
          </a:bodyPr>
          <a:lstStyle/>
          <a:p>
            <a:pPr algn="r"/>
            <a:r>
              <a:rPr lang="en-US" sz="3200" dirty="0" smtClean="0">
                <a:solidFill>
                  <a:srgbClr val="000000"/>
                </a:solidFill>
              </a:rPr>
              <a:t>*</a:t>
            </a:r>
            <a:endParaRPr lang="en-US" sz="3200" dirty="0">
              <a:solidFill>
                <a:srgbClr val="000000"/>
              </a:solidFill>
            </a:endParaRPr>
          </a:p>
        </p:txBody>
      </p:sp>
      <p:sp>
        <p:nvSpPr>
          <p:cNvPr id="13" name="Rectangle 12"/>
          <p:cNvSpPr/>
          <p:nvPr/>
        </p:nvSpPr>
        <p:spPr>
          <a:xfrm>
            <a:off x="1155451" y="1853704"/>
            <a:ext cx="1046501" cy="523220"/>
          </a:xfrm>
          <a:prstGeom prst="rect">
            <a:avLst/>
          </a:prstGeom>
        </p:spPr>
        <p:txBody>
          <a:bodyPr wrap="none">
            <a:spAutoFit/>
          </a:bodyPr>
          <a:lstStyle/>
          <a:p>
            <a:endParaRPr lang="en-US" sz="1400" dirty="0" smtClean="0"/>
          </a:p>
          <a:p>
            <a:r>
              <a:rPr lang="en-US" sz="1400" i="1" dirty="0" smtClean="0"/>
              <a:t>p</a:t>
            </a:r>
            <a:r>
              <a:rPr lang="en-US" sz="1400" dirty="0"/>
              <a:t>&lt;</a:t>
            </a:r>
            <a:r>
              <a:rPr lang="en-US" sz="1400" dirty="0" smtClean="0"/>
              <a:t>0.00001 </a:t>
            </a:r>
            <a:endParaRPr lang="en-US" sz="1400" dirty="0"/>
          </a:p>
        </p:txBody>
      </p:sp>
      <p:cxnSp>
        <p:nvCxnSpPr>
          <p:cNvPr id="14" name="Straight Connector 13"/>
          <p:cNvCxnSpPr>
            <a:cxnSpLocks noChangeShapeType="1"/>
          </p:cNvCxnSpPr>
          <p:nvPr/>
        </p:nvCxnSpPr>
        <p:spPr bwMode="auto">
          <a:xfrm>
            <a:off x="0" y="622028"/>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813254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6455" r="29601"/>
          <a:stretch/>
        </p:blipFill>
        <p:spPr>
          <a:xfrm>
            <a:off x="5129662" y="1371600"/>
            <a:ext cx="4014337" cy="5289208"/>
          </a:xfrm>
          <a:prstGeom prst="rect">
            <a:avLst/>
          </a:prstGeom>
        </p:spPr>
      </p:pic>
      <p:sp>
        <p:nvSpPr>
          <p:cNvPr id="4" name="Title 1"/>
          <p:cNvSpPr txBox="1">
            <a:spLocks/>
          </p:cNvSpPr>
          <p:nvPr/>
        </p:nvSpPr>
        <p:spPr>
          <a:xfrm>
            <a:off x="0" y="-1905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Lipid content not affected by OA</a:t>
            </a:r>
            <a:endParaRPr lang="en-US" sz="28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30782"/>
          <a:stretch/>
        </p:blipFill>
        <p:spPr>
          <a:xfrm>
            <a:off x="0" y="1371600"/>
            <a:ext cx="4377758" cy="5328476"/>
          </a:xfrm>
          <a:prstGeom prst="rect">
            <a:avLst/>
          </a:prstGeom>
        </p:spPr>
      </p:pic>
      <p:pic>
        <p:nvPicPr>
          <p:cNvPr id="6" name="Picture 5" descr="DSCN1367.jpeg"/>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3060559" y="1740135"/>
            <a:ext cx="1054241" cy="1003065"/>
          </a:xfrm>
          <a:prstGeom prst="rect">
            <a:avLst/>
          </a:prstGeom>
          <a:ln>
            <a:noFill/>
          </a:ln>
          <a:effectLst>
            <a:softEdge rad="112500"/>
          </a:effectLst>
        </p:spPr>
      </p:pic>
      <p:pic>
        <p:nvPicPr>
          <p:cNvPr id="7" name="Picture 6" descr="P.m N 11 days (4).jpg"/>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12270" t="55521" r="31664" b="2034"/>
          <a:stretch/>
        </p:blipFill>
        <p:spPr>
          <a:xfrm flipV="1">
            <a:off x="5741133" y="1756532"/>
            <a:ext cx="1409537" cy="986668"/>
          </a:xfrm>
          <a:prstGeom prst="rect">
            <a:avLst/>
          </a:prstGeom>
          <a:ln>
            <a:noFill/>
          </a:ln>
          <a:effectLst>
            <a:softEdge rad="112500"/>
          </a:effectLst>
        </p:spPr>
      </p:pic>
      <p:cxnSp>
        <p:nvCxnSpPr>
          <p:cNvPr id="8" name="Straight Connector 7"/>
          <p:cNvCxnSpPr/>
          <p:nvPr/>
        </p:nvCxnSpPr>
        <p:spPr>
          <a:xfrm>
            <a:off x="4724400" y="1219200"/>
            <a:ext cx="0" cy="5257800"/>
          </a:xfrm>
          <a:prstGeom prst="line">
            <a:avLst/>
          </a:prstGeom>
          <a:ln w="38100" cmpd="sng">
            <a:prstDash val="dot"/>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4377758" y="1159310"/>
            <a:ext cx="1540506" cy="338554"/>
          </a:xfrm>
          <a:prstGeom prst="rect">
            <a:avLst/>
          </a:prstGeom>
          <a:solidFill>
            <a:srgbClr val="FFFFFF"/>
          </a:solidFill>
        </p:spPr>
        <p:txBody>
          <a:bodyPr wrap="none">
            <a:spAutoFit/>
          </a:bodyPr>
          <a:lstStyle/>
          <a:p>
            <a:pPr lvl="1" algn="ctr"/>
            <a:r>
              <a:rPr lang="en-US" sz="1600" dirty="0" smtClean="0">
                <a:ln w="1905"/>
                <a:solidFill>
                  <a:schemeClr val="bg2">
                    <a:lumMod val="25000"/>
                  </a:schemeClr>
                </a:solidFill>
                <a:effectLst>
                  <a:innerShdw blurRad="69850" dist="43180" dir="5400000">
                    <a:srgbClr val="000000">
                      <a:alpha val="65000"/>
                    </a:srgbClr>
                  </a:innerShdw>
                </a:effectLst>
              </a:rPr>
              <a:t>pH 7.60 ± 0.06</a:t>
            </a:r>
            <a:endParaRPr lang="en-US" sz="1600" dirty="0">
              <a:ln w="1905"/>
              <a:solidFill>
                <a:schemeClr val="bg2">
                  <a:lumMod val="25000"/>
                </a:schemeClr>
              </a:solidFill>
              <a:effectLst>
                <a:innerShdw blurRad="69850" dist="43180" dir="5400000">
                  <a:srgbClr val="000000">
                    <a:alpha val="65000"/>
                  </a:srgbClr>
                </a:innerShdw>
              </a:effectLst>
            </a:endParaRPr>
          </a:p>
        </p:txBody>
      </p:sp>
      <p:sp>
        <p:nvSpPr>
          <p:cNvPr id="14" name="Rectangle 13"/>
          <p:cNvSpPr/>
          <p:nvPr/>
        </p:nvSpPr>
        <p:spPr>
          <a:xfrm>
            <a:off x="4361252" y="790166"/>
            <a:ext cx="1540506" cy="338554"/>
          </a:xfrm>
          <a:prstGeom prst="rect">
            <a:avLst/>
          </a:prstGeom>
          <a:solidFill>
            <a:srgbClr val="FFFFFF"/>
          </a:solidFill>
        </p:spPr>
        <p:txBody>
          <a:bodyPr wrap="none">
            <a:spAutoFit/>
          </a:bodyPr>
          <a:lstStyle/>
          <a:p>
            <a:pPr lvl="1" algn="ctr"/>
            <a:r>
              <a:rPr lang="en-US" sz="1600" dirty="0" smtClean="0">
                <a:ln w="1905"/>
                <a:solidFill>
                  <a:schemeClr val="bg2">
                    <a:lumMod val="25000"/>
                  </a:schemeClr>
                </a:solidFill>
                <a:effectLst>
                  <a:innerShdw blurRad="69850" dist="43180" dir="5400000">
                    <a:srgbClr val="000000">
                      <a:alpha val="65000"/>
                    </a:srgbClr>
                  </a:innerShdw>
                </a:effectLst>
              </a:rPr>
              <a:t>pH 7.96 ± 0.04</a:t>
            </a:r>
            <a:endParaRPr lang="en-US" sz="1600" dirty="0">
              <a:ln w="1905"/>
              <a:solidFill>
                <a:schemeClr val="bg2">
                  <a:lumMod val="25000"/>
                </a:schemeClr>
              </a:solidFill>
              <a:effectLst>
                <a:innerShdw blurRad="69850" dist="43180" dir="5400000">
                  <a:srgbClr val="000000">
                    <a:alpha val="65000"/>
                  </a:srgbClr>
                </a:innerShdw>
              </a:effectLst>
            </a:endParaRPr>
          </a:p>
        </p:txBody>
      </p:sp>
      <p:pic>
        <p:nvPicPr>
          <p:cNvPr id="15" name="Picture 14"/>
          <p:cNvPicPr>
            <a:picLocks noChangeAspect="1"/>
          </p:cNvPicPr>
          <p:nvPr/>
        </p:nvPicPr>
        <p:blipFill rotWithShape="1">
          <a:blip r:embed="rId8" cstate="screen">
            <a:extLst>
              <a:ext uri="{28A0092B-C50C-407E-A947-70E740481C1C}">
                <a14:useLocalDpi xmlns:a14="http://schemas.microsoft.com/office/drawing/2010/main"/>
              </a:ext>
            </a:extLst>
          </a:blip>
          <a:srcRect l="79981" t="44573" r="16436" b="42100"/>
          <a:stretch/>
        </p:blipFill>
        <p:spPr>
          <a:xfrm>
            <a:off x="3980252" y="739366"/>
            <a:ext cx="398835" cy="847869"/>
          </a:xfrm>
          <a:prstGeom prst="rect">
            <a:avLst/>
          </a:prstGeom>
          <a:solidFill>
            <a:srgbClr val="FFFFFF"/>
          </a:solidFill>
        </p:spPr>
      </p:pic>
      <p:cxnSp>
        <p:nvCxnSpPr>
          <p:cNvPr id="16" name="Straight Connector 15"/>
          <p:cNvCxnSpPr>
            <a:cxnSpLocks noChangeShapeType="1"/>
          </p:cNvCxnSpPr>
          <p:nvPr/>
        </p:nvCxnSpPr>
        <p:spPr bwMode="auto">
          <a:xfrm>
            <a:off x="-1" y="695570"/>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844329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p:cNvPicPr>
            <a:picLocks noChangeAspect="1" noChangeArrowheads="1"/>
          </p:cNvPicPr>
          <p:nvPr/>
        </p:nvPicPr>
        <p:blipFill>
          <a:blip r:embed="rId3" cstate="print"/>
          <a:srcRect/>
          <a:stretch>
            <a:fillRect/>
          </a:stretch>
        </p:blipFill>
        <p:spPr bwMode="auto">
          <a:xfrm>
            <a:off x="228599" y="861020"/>
            <a:ext cx="8915401" cy="5781080"/>
          </a:xfrm>
          <a:prstGeom prst="rect">
            <a:avLst/>
          </a:prstGeom>
          <a:noFill/>
          <a:ln w="9525">
            <a:noFill/>
            <a:miter lim="800000"/>
            <a:headEnd/>
            <a:tailEnd/>
          </a:ln>
        </p:spPr>
      </p:pic>
      <p:sp>
        <p:nvSpPr>
          <p:cNvPr id="4" name="TextBox 3"/>
          <p:cNvSpPr txBox="1"/>
          <p:nvPr/>
        </p:nvSpPr>
        <p:spPr bwMode="auto">
          <a:xfrm>
            <a:off x="-406399" y="23813"/>
            <a:ext cx="5099634" cy="523220"/>
          </a:xfrm>
          <a:prstGeom prst="rect">
            <a:avLst/>
          </a:prstGeom>
          <a:noFill/>
        </p:spPr>
        <p:txBody>
          <a:bodyPr wrap="square">
            <a:spAutoFit/>
          </a:bodyPr>
          <a:lstStyle/>
          <a:p>
            <a:pPr marL="800100" lvl="1" indent="-342900">
              <a:defRPr/>
            </a:pPr>
            <a:r>
              <a:rPr lang="en-US" sz="2800"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Heart Rate Measurement</a:t>
            </a:r>
            <a:endParaRPr lang="en-US" sz="2800" dirty="0">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cxnSp>
        <p:nvCxnSpPr>
          <p:cNvPr id="5" name="Straight Connector 4"/>
          <p:cNvCxnSpPr>
            <a:cxnSpLocks noChangeShapeType="1"/>
          </p:cNvCxnSpPr>
          <p:nvPr/>
        </p:nvCxnSpPr>
        <p:spPr bwMode="auto">
          <a:xfrm>
            <a:off x="0" y="572712"/>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021344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normAutofit fontScale="90000"/>
          </a:bodyPr>
          <a:lstStyle/>
          <a:p>
            <a:r>
              <a:rPr lang="en-US" dirty="0" smtClean="0"/>
              <a:t>Responses to </a:t>
            </a:r>
            <a:r>
              <a:rPr lang="en-US" dirty="0"/>
              <a:t>Ocean Acidification: </a:t>
            </a:r>
            <a:br>
              <a:rPr lang="en-US" dirty="0"/>
            </a:br>
            <a:r>
              <a:rPr lang="en-US" dirty="0" smtClean="0"/>
              <a:t>	Taking </a:t>
            </a:r>
            <a:r>
              <a:rPr lang="en-US" dirty="0"/>
              <a:t>the pulse of </a:t>
            </a:r>
            <a:r>
              <a:rPr lang="en-US" dirty="0" smtClean="0"/>
              <a:t>crabs</a:t>
            </a:r>
            <a:endParaRPr lang="en-US" dirty="0"/>
          </a:p>
        </p:txBody>
      </p:sp>
      <p:sp>
        <p:nvSpPr>
          <p:cNvPr id="12" name="TextBox 11"/>
          <p:cNvSpPr txBox="1"/>
          <p:nvPr/>
        </p:nvSpPr>
        <p:spPr>
          <a:xfrm>
            <a:off x="685800" y="1371600"/>
            <a:ext cx="2362200" cy="400110"/>
          </a:xfrm>
          <a:prstGeom prst="rect">
            <a:avLst/>
          </a:prstGeom>
          <a:noFill/>
        </p:spPr>
        <p:txBody>
          <a:bodyPr wrap="square">
            <a:spAutoFit/>
          </a:bodyPr>
          <a:lstStyle/>
          <a:p>
            <a:pPr fontAlgn="auto">
              <a:spcBef>
                <a:spcPts val="0"/>
              </a:spcBef>
              <a:spcAft>
                <a:spcPts val="0"/>
              </a:spcAft>
              <a:defRPr/>
            </a:pPr>
            <a:r>
              <a:rPr lang="en-US" sz="2000" b="1" dirty="0" smtClean="0">
                <a:latin typeface="+mn-lt"/>
                <a:ea typeface="+mn-ea"/>
                <a:cs typeface="+mn-cs"/>
              </a:rPr>
              <a:t>Crab Embryo</a:t>
            </a:r>
            <a:endParaRPr lang="en-US" sz="2000" b="1" dirty="0">
              <a:latin typeface="+mn-lt"/>
              <a:ea typeface="+mn-ea"/>
              <a:cs typeface="+mn-cs"/>
            </a:endParaRPr>
          </a:p>
        </p:txBody>
      </p:sp>
      <p:sp>
        <p:nvSpPr>
          <p:cNvPr id="13" name="TextBox 12"/>
          <p:cNvSpPr txBox="1"/>
          <p:nvPr/>
        </p:nvSpPr>
        <p:spPr>
          <a:xfrm>
            <a:off x="4343400" y="1371600"/>
            <a:ext cx="2362200" cy="400110"/>
          </a:xfrm>
          <a:prstGeom prst="rect">
            <a:avLst/>
          </a:prstGeom>
          <a:noFill/>
        </p:spPr>
        <p:txBody>
          <a:bodyPr wrap="square">
            <a:spAutoFit/>
          </a:bodyPr>
          <a:lstStyle/>
          <a:p>
            <a:pPr fontAlgn="auto">
              <a:spcBef>
                <a:spcPts val="0"/>
              </a:spcBef>
              <a:spcAft>
                <a:spcPts val="0"/>
              </a:spcAft>
              <a:defRPr/>
            </a:pPr>
            <a:r>
              <a:rPr lang="en-US" sz="2000" b="1" dirty="0" smtClean="0">
                <a:latin typeface="+mn-lt"/>
                <a:ea typeface="+mn-ea"/>
                <a:cs typeface="+mn-cs"/>
              </a:rPr>
              <a:t>Crab Larva</a:t>
            </a:r>
            <a:endParaRPr lang="en-US" sz="2000" b="1" dirty="0">
              <a:latin typeface="+mn-lt"/>
              <a:ea typeface="+mn-ea"/>
              <a:cs typeface="+mn-cs"/>
            </a:endParaRPr>
          </a:p>
        </p:txBody>
      </p:sp>
      <p:pic>
        <p:nvPicPr>
          <p:cNvPr id="2" name="Embryo Hea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57150" y="2343150"/>
            <a:ext cx="4114800" cy="3086100"/>
          </a:xfrm>
          <a:prstGeom prst="rect">
            <a:avLst/>
          </a:prstGeom>
        </p:spPr>
      </p:pic>
      <p:pic>
        <p:nvPicPr>
          <p:cNvPr id="5" name="Larval Heart.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rot="16200000">
            <a:off x="3752850" y="2343150"/>
            <a:ext cx="4114800" cy="3086100"/>
          </a:xfrm>
          <a:prstGeom prst="rect">
            <a:avLst/>
          </a:prstGeom>
        </p:spPr>
      </p:pic>
    </p:spTree>
    <p:extLst>
      <p:ext uri="{BB962C8B-B14F-4D97-AF65-F5344CB8AC3E}">
        <p14:creationId xmlns:p14="http://schemas.microsoft.com/office/powerpoint/2010/main" val="3747172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0" fill="hold"/>
                                        <p:tgtEl>
                                          <p:spTgt spid="2"/>
                                        </p:tgtEl>
                                      </p:cBhvr>
                                    </p:cmd>
                                  </p:childTnLst>
                                </p:cTn>
                              </p:par>
                            </p:childTnLst>
                          </p:cTn>
                        </p:par>
                        <p:par>
                          <p:cTn id="7" fill="hold">
                            <p:stCondLst>
                              <p:cond delay="7840"/>
                            </p:stCondLst>
                            <p:childTnLst>
                              <p:par>
                                <p:cTn id="8" presetID="1" presetClass="mediacall" presetSubtype="0" fill="hold" nodeType="afterEffect">
                                  <p:stCondLst>
                                    <p:cond delay="0"/>
                                  </p:stCondLst>
                                  <p:childTnLst>
                                    <p:cmd type="call" cmd="playFrom(0.0)">
                                      <p:cBhvr>
                                        <p:cTn id="9" dur="5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0" y="-127000"/>
            <a:ext cx="9664700" cy="7401666"/>
            <a:chOff x="147638" y="95250"/>
            <a:chExt cx="4584700" cy="3652050"/>
          </a:xfrm>
        </p:grpSpPr>
        <p:sp>
          <p:nvSpPr>
            <p:cNvPr id="11" name="Rectangle 10"/>
            <p:cNvSpPr/>
            <p:nvPr/>
          </p:nvSpPr>
          <p:spPr bwMode="auto">
            <a:xfrm>
              <a:off x="147638" y="95250"/>
              <a:ext cx="4584700" cy="34464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3019" name="Group 9"/>
            <p:cNvGrpSpPr>
              <a:grpSpLocks/>
            </p:cNvGrpSpPr>
            <p:nvPr/>
          </p:nvGrpSpPr>
          <p:grpSpPr bwMode="auto">
            <a:xfrm>
              <a:off x="147638" y="453016"/>
              <a:ext cx="4147325" cy="3294284"/>
              <a:chOff x="147367" y="479904"/>
              <a:chExt cx="4442348" cy="3548002"/>
            </a:xfrm>
          </p:grpSpPr>
          <p:pic>
            <p:nvPicPr>
              <p:cNvPr id="43020" name="Picture 5" descr="HRpooled_color.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7367" y="491511"/>
                <a:ext cx="4442348" cy="353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p:cNvSpPr txBox="1"/>
              <p:nvPr/>
            </p:nvSpPr>
            <p:spPr bwMode="auto">
              <a:xfrm>
                <a:off x="837871" y="495807"/>
                <a:ext cx="1808865" cy="223092"/>
              </a:xfrm>
              <a:prstGeom prst="rect">
                <a:avLst/>
              </a:prstGeom>
              <a:solidFill>
                <a:schemeClr val="bg1">
                  <a:lumMod val="75000"/>
                </a:schemeClr>
              </a:solidFill>
            </p:spPr>
            <p:txBody>
              <a:bodyPr>
                <a:spAutoFit/>
              </a:bodyPr>
              <a:lstStyle/>
              <a:p>
                <a:pPr algn="ctr">
                  <a:defRPr/>
                </a:pPr>
                <a:r>
                  <a:rPr lang="en-US" sz="1600" dirty="0"/>
                  <a:t>Embryo</a:t>
                </a:r>
              </a:p>
            </p:txBody>
          </p:sp>
          <p:sp>
            <p:nvSpPr>
              <p:cNvPr id="45" name="TextBox 44"/>
              <p:cNvSpPr txBox="1"/>
              <p:nvPr/>
            </p:nvSpPr>
            <p:spPr bwMode="auto">
              <a:xfrm>
                <a:off x="2671094" y="479904"/>
                <a:ext cx="1810983" cy="223092"/>
              </a:xfrm>
              <a:prstGeom prst="rect">
                <a:avLst/>
              </a:prstGeom>
              <a:solidFill>
                <a:schemeClr val="bg1">
                  <a:lumMod val="75000"/>
                </a:schemeClr>
              </a:solidFill>
            </p:spPr>
            <p:txBody>
              <a:bodyPr>
                <a:spAutoFit/>
              </a:bodyPr>
              <a:lstStyle/>
              <a:p>
                <a:pPr algn="ctr">
                  <a:defRPr/>
                </a:pPr>
                <a:r>
                  <a:rPr lang="en-US" sz="1600" dirty="0"/>
                  <a:t>Larvae</a:t>
                </a:r>
              </a:p>
            </p:txBody>
          </p:sp>
        </p:grpSp>
      </p:grpSp>
      <p:grpSp>
        <p:nvGrpSpPr>
          <p:cNvPr id="2" name="Group 1"/>
          <p:cNvGrpSpPr>
            <a:grpSpLocks/>
          </p:cNvGrpSpPr>
          <p:nvPr/>
        </p:nvGrpSpPr>
        <p:grpSpPr bwMode="auto">
          <a:xfrm>
            <a:off x="2539253" y="1000125"/>
            <a:ext cx="5251358" cy="4172686"/>
            <a:chOff x="1425782" y="-2133460"/>
            <a:chExt cx="5252269" cy="4174505"/>
          </a:xfrm>
        </p:grpSpPr>
        <p:sp>
          <p:nvSpPr>
            <p:cNvPr id="12" name="TextBox 11"/>
            <p:cNvSpPr txBox="1"/>
            <p:nvPr/>
          </p:nvSpPr>
          <p:spPr bwMode="auto">
            <a:xfrm>
              <a:off x="1425782" y="1209686"/>
              <a:ext cx="1522586" cy="831359"/>
            </a:xfrm>
            <a:prstGeom prst="rect">
              <a:avLst/>
            </a:prstGeom>
            <a:noFill/>
          </p:spPr>
          <p:txBody>
            <a:bodyPr wrap="none">
              <a:spAutoFit/>
            </a:bodyPr>
            <a:lstStyle/>
            <a:p>
              <a:pPr algn="ctr">
                <a:defRPr/>
              </a:pPr>
              <a:r>
                <a:rPr lang="en-US" sz="2400" b="1" dirty="0">
                  <a:solidFill>
                    <a:schemeClr val="tx1">
                      <a:lumMod val="65000"/>
                      <a:lumOff val="35000"/>
                    </a:schemeClr>
                  </a:solidFill>
                </a:rPr>
                <a:t>37% lower </a:t>
              </a:r>
            </a:p>
            <a:p>
              <a:pPr algn="ctr">
                <a:defRPr/>
              </a:pPr>
              <a:r>
                <a:rPr lang="en-US" sz="2400" b="1" dirty="0">
                  <a:solidFill>
                    <a:schemeClr val="tx1">
                      <a:lumMod val="65000"/>
                      <a:lumOff val="35000"/>
                    </a:schemeClr>
                  </a:solidFill>
                </a:rPr>
                <a:t>*</a:t>
              </a:r>
            </a:p>
          </p:txBody>
        </p:sp>
        <p:sp>
          <p:nvSpPr>
            <p:cNvPr id="53" name="TextBox 52"/>
            <p:cNvSpPr txBox="1"/>
            <p:nvPr/>
          </p:nvSpPr>
          <p:spPr bwMode="auto">
            <a:xfrm>
              <a:off x="5155465" y="-2133460"/>
              <a:ext cx="1522586" cy="831359"/>
            </a:xfrm>
            <a:prstGeom prst="rect">
              <a:avLst/>
            </a:prstGeom>
            <a:noFill/>
          </p:spPr>
          <p:txBody>
            <a:bodyPr wrap="none">
              <a:spAutoFit/>
            </a:bodyPr>
            <a:lstStyle/>
            <a:p>
              <a:pPr algn="ctr">
                <a:defRPr/>
              </a:pPr>
              <a:r>
                <a:rPr lang="en-US" sz="2400" b="1" dirty="0">
                  <a:solidFill>
                    <a:schemeClr val="tx1">
                      <a:lumMod val="65000"/>
                      <a:lumOff val="35000"/>
                    </a:schemeClr>
                  </a:solidFill>
                </a:rPr>
                <a:t>21% lower</a:t>
              </a:r>
            </a:p>
            <a:p>
              <a:pPr algn="ctr">
                <a:defRPr/>
              </a:pPr>
              <a:r>
                <a:rPr lang="en-US" sz="2400" b="1" dirty="0">
                  <a:solidFill>
                    <a:schemeClr val="tx1">
                      <a:lumMod val="65000"/>
                      <a:lumOff val="35000"/>
                    </a:schemeClr>
                  </a:solidFill>
                </a:rPr>
                <a:t>*</a:t>
              </a:r>
            </a:p>
          </p:txBody>
        </p:sp>
      </p:grpSp>
      <p:sp>
        <p:nvSpPr>
          <p:cNvPr id="14" name="TextBox 13"/>
          <p:cNvSpPr txBox="1"/>
          <p:nvPr/>
        </p:nvSpPr>
        <p:spPr bwMode="auto">
          <a:xfrm>
            <a:off x="-406400" y="-103187"/>
            <a:ext cx="5981699" cy="523220"/>
          </a:xfrm>
          <a:prstGeom prst="rect">
            <a:avLst/>
          </a:prstGeom>
          <a:noFill/>
        </p:spPr>
        <p:txBody>
          <a:bodyPr wrap="square">
            <a:spAutoFit/>
          </a:bodyPr>
          <a:lstStyle/>
          <a:p>
            <a:pPr marL="800100" lvl="1" indent="-342900">
              <a:defRPr/>
            </a:pPr>
            <a:r>
              <a:rPr lang="en-US" sz="2800"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Acidification reduces heart rate</a:t>
            </a:r>
            <a:endParaRPr lang="en-US" sz="2800" dirty="0">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cxnSp>
        <p:nvCxnSpPr>
          <p:cNvPr id="16" name="Straight Connector 15"/>
          <p:cNvCxnSpPr>
            <a:cxnSpLocks noChangeShapeType="1"/>
          </p:cNvCxnSpPr>
          <p:nvPr/>
        </p:nvCxnSpPr>
        <p:spPr bwMode="auto">
          <a:xfrm>
            <a:off x="0" y="445712"/>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52381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Lake_Vostok_drill_20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84428"/>
            <a:ext cx="9179479" cy="5783072"/>
          </a:xfrm>
          <a:prstGeom prst="rect">
            <a:avLst/>
          </a:prstGeom>
        </p:spPr>
      </p:pic>
      <p:sp>
        <p:nvSpPr>
          <p:cNvPr id="3" name="Title 2"/>
          <p:cNvSpPr>
            <a:spLocks noGrp="1"/>
          </p:cNvSpPr>
          <p:nvPr>
            <p:ph type="title"/>
          </p:nvPr>
        </p:nvSpPr>
        <p:spPr>
          <a:xfrm>
            <a:off x="457200" y="-237934"/>
            <a:ext cx="8229600" cy="1143000"/>
          </a:xfrm>
        </p:spPr>
        <p:txBody>
          <a:bodyPr/>
          <a:lstStyle/>
          <a:p>
            <a:r>
              <a:rPr lang="en-US" dirty="0" smtClean="0"/>
              <a:t>Lake </a:t>
            </a:r>
            <a:r>
              <a:rPr lang="en-US" dirty="0" err="1" smtClean="0"/>
              <a:t>Vostok</a:t>
            </a:r>
            <a:r>
              <a:rPr lang="en-US" dirty="0" smtClean="0"/>
              <a:t>, Antarctica</a:t>
            </a:r>
            <a:endParaRPr lang="en-US" dirty="0"/>
          </a:p>
        </p:txBody>
      </p:sp>
      <p:pic>
        <p:nvPicPr>
          <p:cNvPr id="4" name="Picture 3" descr="0124-coldest-places-vostok-station-antarctica_full_600.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3638"/>
            <a:ext cx="3835401" cy="3039871"/>
          </a:xfrm>
          <a:prstGeom prst="rect">
            <a:avLst/>
          </a:prstGeom>
        </p:spPr>
      </p:pic>
    </p:spTree>
    <p:extLst>
      <p:ext uri="{BB962C8B-B14F-4D97-AF65-F5344CB8AC3E}">
        <p14:creationId xmlns:p14="http://schemas.microsoft.com/office/powerpoint/2010/main" val="42582370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36908" y="-101600"/>
            <a:ext cx="9371407" cy="6959600"/>
            <a:chOff x="1078744" y="1198178"/>
            <a:chExt cx="7673435" cy="5445129"/>
          </a:xfrm>
        </p:grpSpPr>
        <p:sp>
          <p:nvSpPr>
            <p:cNvPr id="48" name="Rectangle 47"/>
            <p:cNvSpPr/>
            <p:nvPr/>
          </p:nvSpPr>
          <p:spPr bwMode="auto">
            <a:xfrm>
              <a:off x="1078744" y="1198178"/>
              <a:ext cx="7673435" cy="544512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4039" name="Group 8"/>
            <p:cNvGrpSpPr>
              <a:grpSpLocks/>
            </p:cNvGrpSpPr>
            <p:nvPr/>
          </p:nvGrpSpPr>
          <p:grpSpPr bwMode="auto">
            <a:xfrm>
              <a:off x="1129687" y="1745027"/>
              <a:ext cx="7546323" cy="4747930"/>
              <a:chOff x="320307" y="3767250"/>
              <a:chExt cx="4475275" cy="3013392"/>
            </a:xfrm>
          </p:grpSpPr>
          <p:grpSp>
            <p:nvGrpSpPr>
              <p:cNvPr id="44040" name="Group 7"/>
              <p:cNvGrpSpPr>
                <a:grpSpLocks/>
              </p:cNvGrpSpPr>
              <p:nvPr/>
            </p:nvGrpSpPr>
            <p:grpSpPr bwMode="auto">
              <a:xfrm>
                <a:off x="320307" y="3795865"/>
                <a:ext cx="4475275" cy="2984777"/>
                <a:chOff x="320307" y="3795865"/>
                <a:chExt cx="4475275" cy="2984777"/>
              </a:xfrm>
            </p:grpSpPr>
            <p:sp>
              <p:nvSpPr>
                <p:cNvPr id="44043" name="TextBox 1"/>
                <p:cNvSpPr txBox="1">
                  <a:spLocks noChangeArrowheads="1"/>
                </p:cNvSpPr>
                <p:nvPr/>
              </p:nvSpPr>
              <p:spPr bwMode="auto">
                <a:xfrm>
                  <a:off x="2519421" y="6565770"/>
                  <a:ext cx="495128" cy="2148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dirty="0" smtClean="0">
                      <a:latin typeface="Arial" charset="0"/>
                      <a:ea typeface="ＭＳ Ｐゴシック" charset="0"/>
                      <a:cs typeface="ＭＳ Ｐゴシック" charset="0"/>
                    </a:rPr>
                    <a:t>Broods</a:t>
                  </a:r>
                  <a:endParaRPr lang="en-US" sz="1600" dirty="0">
                    <a:latin typeface="Arial" charset="0"/>
                    <a:ea typeface="ＭＳ Ｐゴシック" charset="0"/>
                    <a:cs typeface="ＭＳ Ｐゴシック" charset="0"/>
                  </a:endParaRPr>
                </a:p>
              </p:txBody>
            </p:sp>
            <p:pic>
              <p:nvPicPr>
                <p:cNvPr id="44044" name="Picture 4" descr="hrdiff_emb_lar.pdf"/>
                <p:cNvPicPr>
                  <a:picLocks noChangeAspect="1"/>
                </p:cNvPicPr>
                <p:nvPr/>
              </p:nvPicPr>
              <p:blipFill>
                <a:blip r:embed="rId2" cstate="screen">
                  <a:extLst>
                    <a:ext uri="{28A0092B-C50C-407E-A947-70E740481C1C}">
                      <a14:useLocalDpi xmlns:a14="http://schemas.microsoft.com/office/drawing/2010/main"/>
                    </a:ext>
                  </a:extLst>
                </a:blip>
                <a:srcRect b="8005"/>
                <a:stretch>
                  <a:fillRect/>
                </a:stretch>
              </p:blipFill>
              <p:spPr bwMode="auto">
                <a:xfrm>
                  <a:off x="320307" y="3795865"/>
                  <a:ext cx="4475275" cy="280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p:cNvSpPr txBox="1"/>
              <p:nvPr/>
            </p:nvSpPr>
            <p:spPr bwMode="auto">
              <a:xfrm>
                <a:off x="2752896" y="3767250"/>
                <a:ext cx="1915174" cy="214607"/>
              </a:xfrm>
              <a:prstGeom prst="rect">
                <a:avLst/>
              </a:prstGeom>
              <a:solidFill>
                <a:schemeClr val="bg1">
                  <a:lumMod val="75000"/>
                </a:schemeClr>
              </a:solidFill>
            </p:spPr>
            <p:txBody>
              <a:bodyPr>
                <a:spAutoFit/>
              </a:bodyPr>
              <a:lstStyle/>
              <a:p>
                <a:pPr algn="ctr">
                  <a:defRPr/>
                </a:pPr>
                <a:r>
                  <a:rPr lang="en-US" sz="1600" dirty="0"/>
                  <a:t>Larvae</a:t>
                </a:r>
              </a:p>
            </p:txBody>
          </p:sp>
          <p:sp>
            <p:nvSpPr>
              <p:cNvPr id="42" name="TextBox 41"/>
              <p:cNvSpPr txBox="1"/>
              <p:nvPr/>
            </p:nvSpPr>
            <p:spPr bwMode="auto">
              <a:xfrm>
                <a:off x="813758" y="3771280"/>
                <a:ext cx="1916116" cy="215615"/>
              </a:xfrm>
              <a:prstGeom prst="rect">
                <a:avLst/>
              </a:prstGeom>
              <a:solidFill>
                <a:schemeClr val="bg1">
                  <a:lumMod val="75000"/>
                </a:schemeClr>
              </a:solidFill>
            </p:spPr>
            <p:txBody>
              <a:bodyPr>
                <a:spAutoFit/>
              </a:bodyPr>
              <a:lstStyle/>
              <a:p>
                <a:pPr algn="ctr">
                  <a:defRPr/>
                </a:pPr>
                <a:r>
                  <a:rPr lang="en-US" sz="1600" dirty="0"/>
                  <a:t>Embryo</a:t>
                </a:r>
              </a:p>
            </p:txBody>
          </p:sp>
        </p:grpSp>
      </p:grpSp>
      <p:sp>
        <p:nvSpPr>
          <p:cNvPr id="15" name="TextBox 14"/>
          <p:cNvSpPr txBox="1"/>
          <p:nvPr/>
        </p:nvSpPr>
        <p:spPr bwMode="auto">
          <a:xfrm>
            <a:off x="-406400" y="-103187"/>
            <a:ext cx="5981699" cy="523220"/>
          </a:xfrm>
          <a:prstGeom prst="rect">
            <a:avLst/>
          </a:prstGeom>
          <a:noFill/>
        </p:spPr>
        <p:txBody>
          <a:bodyPr wrap="square">
            <a:spAutoFit/>
          </a:bodyPr>
          <a:lstStyle/>
          <a:p>
            <a:pPr marL="800100" lvl="1" indent="-342900">
              <a:defRPr/>
            </a:pPr>
            <a:r>
              <a:rPr lang="en-US" sz="2800"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Acidification reduces heart rate</a:t>
            </a:r>
            <a:endParaRPr lang="en-US" sz="2800" dirty="0">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cxnSp>
        <p:nvCxnSpPr>
          <p:cNvPr id="16" name="Straight Connector 15"/>
          <p:cNvCxnSpPr>
            <a:cxnSpLocks noChangeShapeType="1"/>
          </p:cNvCxnSpPr>
          <p:nvPr/>
        </p:nvCxnSpPr>
        <p:spPr bwMode="auto">
          <a:xfrm>
            <a:off x="0" y="445712"/>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215882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273" y="685800"/>
            <a:ext cx="4107180" cy="3091968"/>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54048" y="1258056"/>
            <a:ext cx="8969005" cy="5275433"/>
            <a:chOff x="990600" y="4114801"/>
            <a:chExt cx="5475101" cy="2585812"/>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4153751" y="5454558"/>
              <a:ext cx="2311950" cy="11613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0600" y="4114801"/>
              <a:ext cx="2937201" cy="2585812"/>
            </a:xfrm>
            <a:prstGeom prst="rect">
              <a:avLst/>
            </a:prstGeom>
            <a:ln>
              <a:noFill/>
            </a:ln>
            <a:effectLst>
              <a:outerShdw blurRad="292100" dist="139700" dir="2700000" algn="tl" rotWithShape="0">
                <a:srgbClr val="333333">
                  <a:alpha val="65000"/>
                </a:srgbClr>
              </a:outerShdw>
            </a:effectLst>
          </p:spPr>
        </p:pic>
        <p:sp>
          <p:nvSpPr>
            <p:cNvPr id="17" name="Bent Arrow 16"/>
            <p:cNvSpPr/>
            <p:nvPr/>
          </p:nvSpPr>
          <p:spPr>
            <a:xfrm rot="10800000">
              <a:off x="3048000" y="5638800"/>
              <a:ext cx="1105751" cy="533400"/>
            </a:xfrm>
            <a:prstGeom prst="bentArrow">
              <a:avLst>
                <a:gd name="adj1" fmla="val 12162"/>
                <a:gd name="adj2" fmla="val 33752"/>
                <a:gd name="adj3" fmla="val 50000"/>
                <a:gd name="adj4" fmla="val 4841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1465304" y="4824676"/>
              <a:ext cx="1206500" cy="316806"/>
            </a:xfrm>
            <a:prstGeom prst="rect">
              <a:avLst/>
            </a:prstGeom>
          </p:spPr>
          <p:txBody>
            <a:bodyPr wrap="square">
              <a:spAutoFit/>
            </a:bodyPr>
            <a:lstStyle/>
            <a:p>
              <a:pPr algn="r"/>
              <a:r>
                <a:rPr lang="en-US" sz="3600" b="1" dirty="0" smtClean="0">
                  <a:solidFill>
                    <a:srgbClr val="FFFFFF"/>
                  </a:solidFill>
                  <a:latin typeface="+mn-lt"/>
                </a:rPr>
                <a:t>0.3 mL </a:t>
              </a:r>
              <a:endParaRPr lang="en-US" sz="3600" b="1" dirty="0">
                <a:solidFill>
                  <a:srgbClr val="FFFFFF"/>
                </a:solidFill>
                <a:latin typeface="+mn-lt"/>
              </a:endParaRPr>
            </a:p>
          </p:txBody>
        </p:sp>
      </p:grpSp>
      <p:sp>
        <p:nvSpPr>
          <p:cNvPr id="23" name="TextBox 22"/>
          <p:cNvSpPr txBox="1"/>
          <p:nvPr/>
        </p:nvSpPr>
        <p:spPr bwMode="auto">
          <a:xfrm>
            <a:off x="-406399" y="23813"/>
            <a:ext cx="5347672" cy="523220"/>
          </a:xfrm>
          <a:prstGeom prst="rect">
            <a:avLst/>
          </a:prstGeom>
          <a:noFill/>
        </p:spPr>
        <p:txBody>
          <a:bodyPr wrap="square">
            <a:spAutoFit/>
          </a:bodyPr>
          <a:lstStyle/>
          <a:p>
            <a:pPr marL="800100" lvl="1" indent="-342900">
              <a:defRPr/>
            </a:pPr>
            <a:r>
              <a:rPr lang="en-US" sz="2800"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Metabolic Rate: </a:t>
            </a:r>
            <a:r>
              <a:rPr lang="en-US" sz="2800" dirty="0" err="1"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Respirometry</a:t>
            </a:r>
            <a:endParaRPr lang="en-US" sz="2800" dirty="0">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cxnSp>
        <p:nvCxnSpPr>
          <p:cNvPr id="24" name="Straight Connector 23"/>
          <p:cNvCxnSpPr>
            <a:cxnSpLocks noChangeShapeType="1"/>
          </p:cNvCxnSpPr>
          <p:nvPr/>
        </p:nvCxnSpPr>
        <p:spPr bwMode="auto">
          <a:xfrm>
            <a:off x="0" y="572712"/>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9814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l="11108" r="30653"/>
          <a:stretch/>
        </p:blipFill>
        <p:spPr>
          <a:xfrm>
            <a:off x="4724400" y="1112503"/>
            <a:ext cx="4314303" cy="5504070"/>
          </a:xfrm>
          <a:prstGeom prst="rect">
            <a:avLst/>
          </a:prstGeom>
        </p:spPr>
      </p:pic>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l="11412" r="30473"/>
          <a:stretch/>
        </p:blipFill>
        <p:spPr>
          <a:xfrm>
            <a:off x="476637" y="1088500"/>
            <a:ext cx="4279641" cy="5471501"/>
          </a:xfrm>
          <a:prstGeom prst="rect">
            <a:avLst/>
          </a:prstGeom>
        </p:spPr>
      </p:pic>
      <p:pic>
        <p:nvPicPr>
          <p:cNvPr id="10" name="Picture 9" descr="P.m N 11 days (4).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12270" t="55521" r="31664" b="2034"/>
          <a:stretch/>
        </p:blipFill>
        <p:spPr>
          <a:xfrm flipV="1">
            <a:off x="7073900" y="815745"/>
            <a:ext cx="1409537" cy="986668"/>
          </a:xfrm>
          <a:prstGeom prst="rect">
            <a:avLst/>
          </a:prstGeom>
          <a:ln>
            <a:noFill/>
          </a:ln>
          <a:effectLst>
            <a:softEdge rad="112500"/>
          </a:effectLst>
        </p:spPr>
      </p:pic>
      <p:pic>
        <p:nvPicPr>
          <p:cNvPr id="9" name="Picture 8" descr="DSCN1367.jpeg"/>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1641273" y="787400"/>
            <a:ext cx="1066800" cy="1015013"/>
          </a:xfrm>
          <a:prstGeom prst="rect">
            <a:avLst/>
          </a:prstGeom>
          <a:ln>
            <a:noFill/>
          </a:ln>
          <a:effectLst>
            <a:softEdge rad="112500"/>
          </a:effectLst>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l="81843" t="38311" r="903" b="54977"/>
          <a:stretch/>
        </p:blipFill>
        <p:spPr>
          <a:xfrm>
            <a:off x="6454421" y="6563990"/>
            <a:ext cx="2232379" cy="259645"/>
          </a:xfrm>
          <a:prstGeom prst="rect">
            <a:avLst/>
          </a:prstGeom>
        </p:spPr>
      </p:pic>
      <p:pic>
        <p:nvPicPr>
          <p:cNvPr id="34" name="Picture 33"/>
          <p:cNvPicPr>
            <a:picLocks noChangeAspect="1"/>
          </p:cNvPicPr>
          <p:nvPr/>
        </p:nvPicPr>
        <p:blipFill rotWithShape="1">
          <a:blip r:embed="rId10" cstate="screen">
            <a:extLst>
              <a:ext uri="{28A0092B-C50C-407E-A947-70E740481C1C}">
                <a14:useLocalDpi xmlns:a14="http://schemas.microsoft.com/office/drawing/2010/main"/>
              </a:ext>
            </a:extLst>
          </a:blip>
          <a:srcRect l="1324" t="3376" r="90926" b="3679"/>
          <a:stretch/>
        </p:blipFill>
        <p:spPr>
          <a:xfrm>
            <a:off x="-1" y="1109686"/>
            <a:ext cx="476637" cy="5421956"/>
          </a:xfrm>
          <a:prstGeom prst="rect">
            <a:avLst/>
          </a:prstGeom>
        </p:spPr>
      </p:pic>
      <p:pic>
        <p:nvPicPr>
          <p:cNvPr id="35" name="Picture 34"/>
          <p:cNvPicPr>
            <a:picLocks noChangeAspect="1"/>
          </p:cNvPicPr>
          <p:nvPr/>
        </p:nvPicPr>
        <p:blipFill rotWithShape="1">
          <a:blip r:embed="rId9" cstate="screen">
            <a:extLst>
              <a:ext uri="{28A0092B-C50C-407E-A947-70E740481C1C}">
                <a14:useLocalDpi xmlns:a14="http://schemas.microsoft.com/office/drawing/2010/main"/>
              </a:ext>
            </a:extLst>
          </a:blip>
          <a:srcRect l="81843" t="38311" r="903" b="54977"/>
          <a:stretch/>
        </p:blipFill>
        <p:spPr>
          <a:xfrm>
            <a:off x="2057400" y="6523649"/>
            <a:ext cx="2232379" cy="259645"/>
          </a:xfrm>
          <a:prstGeom prst="rect">
            <a:avLst/>
          </a:prstGeom>
        </p:spPr>
      </p:pic>
      <p:sp>
        <p:nvSpPr>
          <p:cNvPr id="47" name="Rectangle 46"/>
          <p:cNvSpPr/>
          <p:nvPr/>
        </p:nvSpPr>
        <p:spPr>
          <a:xfrm>
            <a:off x="5952287" y="5280884"/>
            <a:ext cx="298341" cy="230832"/>
          </a:xfrm>
          <a:prstGeom prst="rect">
            <a:avLst/>
          </a:prstGeom>
        </p:spPr>
        <p:txBody>
          <a:bodyPr wrap="none">
            <a:spAutoFit/>
          </a:bodyPr>
          <a:lstStyle/>
          <a:p>
            <a:r>
              <a:rPr lang="en-US" sz="900" i="1" dirty="0" smtClean="0"/>
              <a:t> d </a:t>
            </a:r>
            <a:endParaRPr lang="en-US" sz="900" i="1" dirty="0"/>
          </a:p>
        </p:txBody>
      </p:sp>
      <p:sp>
        <p:nvSpPr>
          <p:cNvPr id="55" name="TextBox 54"/>
          <p:cNvSpPr txBox="1"/>
          <p:nvPr/>
        </p:nvSpPr>
        <p:spPr bwMode="auto">
          <a:xfrm>
            <a:off x="-406400" y="23813"/>
            <a:ext cx="9550400" cy="523220"/>
          </a:xfrm>
          <a:prstGeom prst="rect">
            <a:avLst/>
          </a:prstGeom>
          <a:noFill/>
        </p:spPr>
        <p:txBody>
          <a:bodyPr wrap="square">
            <a:spAutoFit/>
          </a:bodyPr>
          <a:lstStyle/>
          <a:p>
            <a:pPr marL="800100" lvl="1" indent="-342900">
              <a:defRPr/>
            </a:pPr>
            <a:r>
              <a:rPr lang="en-US" sz="2800" dirty="0" smtClean="0">
                <a:effectLst>
                  <a:outerShdw blurRad="38100" dist="38100" dir="2700000" algn="tl">
                    <a:srgbClr val="000000">
                      <a:alpha val="43137"/>
                    </a:srgbClr>
                  </a:outerShdw>
                </a:effectLst>
                <a:latin typeface="Arial" pitchFamily="34" charset="0"/>
                <a:ea typeface="MS PGothic" pitchFamily="34" charset="-128"/>
                <a:cs typeface="Arial" pitchFamily="34" charset="0"/>
              </a:rPr>
              <a:t>Respiration rate response to OA varies among broods</a:t>
            </a:r>
            <a:endParaRPr lang="en-US" sz="2800" dirty="0">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cxnSp>
        <p:nvCxnSpPr>
          <p:cNvPr id="57" name="Straight Connector 56"/>
          <p:cNvCxnSpPr>
            <a:cxnSpLocks noChangeShapeType="1"/>
          </p:cNvCxnSpPr>
          <p:nvPr/>
        </p:nvCxnSpPr>
        <p:spPr bwMode="auto">
          <a:xfrm>
            <a:off x="0" y="572712"/>
            <a:ext cx="9144000" cy="0"/>
          </a:xfrm>
          <a:prstGeom prst="line">
            <a:avLst/>
          </a:prstGeom>
          <a:noFill/>
          <a:ln w="25400">
            <a:gradFill flip="none" rotWithShape="1">
              <a:gsLst>
                <a:gs pos="100000">
                  <a:schemeClr val="bg1">
                    <a:lumMod val="50000"/>
                  </a:schemeClr>
                </a:gs>
                <a:gs pos="0">
                  <a:srgbClr val="000000"/>
                </a:gs>
              </a:gsLst>
              <a:lin ang="0" scaled="1"/>
              <a:tileRect/>
            </a:gra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00271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a:spLocks noGrp="1" noChangeArrowheads="1"/>
          </p:cNvSpPr>
          <p:nvPr>
            <p:ph type="title"/>
          </p:nvPr>
        </p:nvSpPr>
        <p:spPr>
          <a:xfrm>
            <a:off x="507999" y="93133"/>
            <a:ext cx="2552701" cy="605367"/>
          </a:xfrm>
          <a:solidFill>
            <a:schemeClr val="bg1"/>
          </a:solidFill>
        </p:spPr>
        <p:txBody>
          <a:bodyPr anchor="b">
            <a:noAutofit/>
          </a:bodyPr>
          <a:lstStyle/>
          <a:p>
            <a:pPr>
              <a:lnSpc>
                <a:spcPct val="60000"/>
              </a:lnSpc>
              <a:defRPr/>
            </a:pPr>
            <a:r>
              <a:rPr lang="en-US" i="1" dirty="0" smtClean="0"/>
              <a:t>Summary</a:t>
            </a:r>
          </a:p>
        </p:txBody>
      </p:sp>
      <p:graphicFrame>
        <p:nvGraphicFramePr>
          <p:cNvPr id="6" name="Table 5"/>
          <p:cNvGraphicFramePr>
            <a:graphicFrameLocks noGrp="1"/>
          </p:cNvGraphicFramePr>
          <p:nvPr>
            <p:extLst>
              <p:ext uri="{D42A27DB-BD31-4B8C-83A1-F6EECF244321}">
                <p14:modId xmlns:p14="http://schemas.microsoft.com/office/powerpoint/2010/main" val="1032682099"/>
              </p:ext>
            </p:extLst>
          </p:nvPr>
        </p:nvGraphicFramePr>
        <p:xfrm>
          <a:off x="508001" y="63500"/>
          <a:ext cx="8064500" cy="6687635"/>
        </p:xfrm>
        <a:graphic>
          <a:graphicData uri="http://schemas.openxmlformats.org/drawingml/2006/table">
            <a:tbl>
              <a:tblPr firstRow="1" bandRow="1">
                <a:tableStyleId>{5940675A-B579-460E-94D1-54222C63F5DA}</a:tableStyleId>
              </a:tblPr>
              <a:tblGrid>
                <a:gridCol w="2613495"/>
                <a:gridCol w="1723076"/>
                <a:gridCol w="1960603"/>
                <a:gridCol w="1767326"/>
              </a:tblGrid>
              <a:tr h="632834">
                <a:tc>
                  <a:txBody>
                    <a:bodyPr/>
                    <a:lstStyle/>
                    <a:p>
                      <a:endParaRPr lang="en-US" sz="800" b="1" dirty="0">
                        <a:latin typeface="Arial"/>
                        <a:cs typeface="Arial"/>
                      </a:endParaRP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FFFFFF"/>
                    </a:solidFill>
                  </a:tcPr>
                </a:tc>
                <a:tc>
                  <a:txBody>
                    <a:bodyPr/>
                    <a:lstStyle/>
                    <a:p>
                      <a:endParaRPr lang="en-US" sz="14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FFFFFF"/>
                    </a:solidFill>
                  </a:tcPr>
                </a:tc>
                <a:tc>
                  <a:txBody>
                    <a:bodyPr/>
                    <a:lstStyle/>
                    <a:p>
                      <a:endParaRPr lang="en-US" sz="14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FFFFFF"/>
                    </a:solidFill>
                  </a:tcPr>
                </a:tc>
              </a:tr>
              <a:tr h="467747">
                <a:tc>
                  <a:txBody>
                    <a:bodyPr/>
                    <a:lstStyle/>
                    <a:p>
                      <a:r>
                        <a:rPr lang="en-US" sz="2000" b="1" cap="none"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Rate Processes</a:t>
                      </a: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r h="523143">
                <a:tc>
                  <a:txBody>
                    <a:bodyPr/>
                    <a:lstStyle/>
                    <a:p>
                      <a:pPr algn="r"/>
                      <a:r>
                        <a:rPr lang="en-US" sz="2000" b="1" dirty="0" smtClean="0">
                          <a:latin typeface="Arial"/>
                          <a:cs typeface="Arial"/>
                        </a:rPr>
                        <a:t>Respiration</a:t>
                      </a:r>
                      <a:r>
                        <a:rPr lang="en-US" sz="2000" b="1" baseline="0" dirty="0" smtClean="0">
                          <a:latin typeface="Arial"/>
                          <a:cs typeface="Arial"/>
                        </a:rPr>
                        <a:t> Rate</a:t>
                      </a: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23143">
                <a:tc>
                  <a:txBody>
                    <a:bodyPr/>
                    <a:lstStyle/>
                    <a:p>
                      <a:pPr algn="r"/>
                      <a:r>
                        <a:rPr lang="en-US" sz="2000" b="1" dirty="0" smtClean="0">
                          <a:latin typeface="Arial"/>
                          <a:cs typeface="Arial"/>
                        </a:rPr>
                        <a:t>Heart Rate &amp; Output</a:t>
                      </a:r>
                      <a:endParaRPr lang="en-US" sz="2000" b="1" dirty="0">
                        <a:latin typeface="Arial"/>
                        <a:cs typeface="Arial"/>
                      </a:endParaRP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100" b="1" dirty="0" smtClean="0">
                          <a:latin typeface="Arial"/>
                          <a:cs typeface="Arial"/>
                        </a:rPr>
                        <a:t>n/d</a:t>
                      </a:r>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23143">
                <a:tc>
                  <a:txBody>
                    <a:bodyPr/>
                    <a:lstStyle/>
                    <a:p>
                      <a:pPr algn="r"/>
                      <a:r>
                        <a:rPr lang="en-US" sz="2000" b="1" dirty="0" err="1" smtClean="0">
                          <a:latin typeface="Arial"/>
                          <a:cs typeface="Arial"/>
                        </a:rPr>
                        <a:t>Maxilliped</a:t>
                      </a:r>
                      <a:r>
                        <a:rPr lang="en-US" sz="2000" b="1" dirty="0" smtClean="0">
                          <a:latin typeface="Arial"/>
                          <a:cs typeface="Arial"/>
                        </a:rPr>
                        <a:t> Rate</a:t>
                      </a:r>
                      <a:endParaRPr lang="en-US" sz="2000" b="1" dirty="0">
                        <a:latin typeface="Arial"/>
                        <a:cs typeface="Arial"/>
                      </a:endParaRP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100" b="1" dirty="0" smtClean="0">
                          <a:latin typeface="Arial"/>
                          <a:cs typeface="Arial"/>
                        </a:rPr>
                        <a:t>n/a</a:t>
                      </a:r>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100" b="1" dirty="0" smtClean="0">
                          <a:latin typeface="Arial"/>
                          <a:cs typeface="Arial"/>
                        </a:rPr>
                        <a:t>n/a</a:t>
                      </a:r>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23143">
                <a:tc>
                  <a:txBody>
                    <a:bodyPr/>
                    <a:lstStyle/>
                    <a:p>
                      <a:r>
                        <a:rPr lang="en-US" sz="2000" b="1" cap="none"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Growth</a:t>
                      </a: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r>
              <a:tr h="626392">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rPr>
                        <a:t>Size &amp; Shape</a:t>
                      </a: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23143">
                <a:tc>
                  <a:txBody>
                    <a:bodyPr/>
                    <a:lstStyle/>
                    <a:p>
                      <a:r>
                        <a:rPr lang="en-US" sz="2000" b="1" cap="none" spc="3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Energetics</a:t>
                      </a:r>
                      <a:endParaRPr lang="en-US" sz="2000" b="1" cap="none"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ctr"/>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r>
              <a:tr h="607268">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rPr>
                        <a:t>Dry Weight</a:t>
                      </a: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07268">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rPr>
                        <a:t>C</a:t>
                      </a:r>
                      <a:r>
                        <a:rPr lang="en-US" sz="2000" b="1" baseline="0" dirty="0" smtClean="0">
                          <a:latin typeface="Arial"/>
                          <a:cs typeface="Arial"/>
                        </a:rPr>
                        <a:t> &amp; N content</a:t>
                      </a:r>
                      <a:endParaRPr lang="en-US" sz="2000" b="1" dirty="0" smtClean="0">
                        <a:latin typeface="Arial"/>
                        <a:cs typeface="Arial"/>
                      </a:endParaRP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07268">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rPr>
                        <a:t>Protein Content</a:t>
                      </a: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23143">
                <a:tc>
                  <a:txBody>
                    <a:bodyPr/>
                    <a:lstStyle/>
                    <a:p>
                      <a:pPr algn="r"/>
                      <a:r>
                        <a:rPr lang="en-US" sz="2000" b="1" dirty="0" smtClean="0">
                          <a:latin typeface="Arial"/>
                          <a:cs typeface="Arial"/>
                        </a:rPr>
                        <a:t>Total Lipids</a:t>
                      </a:r>
                      <a:endParaRPr lang="en-US" sz="2000" b="1" dirty="0">
                        <a:latin typeface="Arial"/>
                        <a:cs typeface="Arial"/>
                      </a:endParaRPr>
                    </a:p>
                  </a:txBody>
                  <a:tcPr anchor="ctr">
                    <a:lnL w="38100" cap="flat" cmpd="sng" algn="ctr">
                      <a:no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1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600" b="1" dirty="0" err="1" smtClean="0">
                          <a:latin typeface="Arial"/>
                          <a:cs typeface="Arial"/>
                        </a:rPr>
                        <a:t>nd</a:t>
                      </a:r>
                      <a:endParaRPr lang="en-US" sz="1600" b="1" dirty="0">
                        <a:latin typeface="Arial"/>
                        <a:cs typeface="Aria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16" name="TextBox 15"/>
          <p:cNvSpPr txBox="1"/>
          <p:nvPr/>
        </p:nvSpPr>
        <p:spPr>
          <a:xfrm>
            <a:off x="546101" y="-1426519"/>
            <a:ext cx="137944" cy="325846"/>
          </a:xfrm>
          <a:prstGeom prst="rect">
            <a:avLst/>
          </a:prstGeom>
          <a:noFill/>
        </p:spPr>
        <p:txBody>
          <a:bodyPr wrap="square" rtlCol="0">
            <a:spAutoFit/>
          </a:bodyPr>
          <a:lstStyle/>
          <a:p>
            <a:endParaRPr lang="en-US" dirty="0"/>
          </a:p>
        </p:txBody>
      </p:sp>
      <p:sp>
        <p:nvSpPr>
          <p:cNvPr id="19" name="Up Arrow 18"/>
          <p:cNvSpPr/>
          <p:nvPr/>
        </p:nvSpPr>
        <p:spPr>
          <a:xfrm flipV="1">
            <a:off x="3839191" y="1248228"/>
            <a:ext cx="370161" cy="356393"/>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Equal 19"/>
          <p:cNvSpPr/>
          <p:nvPr/>
        </p:nvSpPr>
        <p:spPr>
          <a:xfrm>
            <a:off x="5628547" y="1281352"/>
            <a:ext cx="333429" cy="298539"/>
          </a:xfrm>
          <a:prstGeom prst="mathEqual">
            <a:avLst>
              <a:gd name="adj1" fmla="val 17878"/>
              <a:gd name="adj2" fmla="val 17401"/>
            </a:avLst>
          </a:prstGeom>
          <a:solidFill>
            <a:srgbClr val="00000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1" name="Equal 20"/>
          <p:cNvSpPr/>
          <p:nvPr/>
        </p:nvSpPr>
        <p:spPr>
          <a:xfrm>
            <a:off x="7524618" y="1273701"/>
            <a:ext cx="333429" cy="298539"/>
          </a:xfrm>
          <a:prstGeom prst="mathEqual">
            <a:avLst>
              <a:gd name="adj1" fmla="val 17878"/>
              <a:gd name="adj2" fmla="val 17401"/>
            </a:avLst>
          </a:prstGeom>
          <a:solidFill>
            <a:schemeClr val="tx1"/>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30" name="Up Arrow 29"/>
          <p:cNvSpPr/>
          <p:nvPr/>
        </p:nvSpPr>
        <p:spPr>
          <a:xfrm flipV="1">
            <a:off x="5136351" y="5218398"/>
            <a:ext cx="252825" cy="294540"/>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 name="Rectangle 30"/>
          <p:cNvSpPr/>
          <p:nvPr/>
        </p:nvSpPr>
        <p:spPr>
          <a:xfrm>
            <a:off x="5362800" y="5164456"/>
            <a:ext cx="367762" cy="348482"/>
          </a:xfrm>
          <a:prstGeom prst="rect">
            <a:avLst/>
          </a:prstGeom>
        </p:spPr>
        <p:txBody>
          <a:bodyPr wrap="square">
            <a:spAutoFit/>
          </a:bodyPr>
          <a:lstStyle/>
          <a:p>
            <a:r>
              <a:rPr lang="en-US" sz="2000" b="1" dirty="0" smtClean="0"/>
              <a:t>N</a:t>
            </a:r>
            <a:endParaRPr lang="en-US" sz="2000" b="1" dirty="0"/>
          </a:p>
        </p:txBody>
      </p:sp>
      <p:sp>
        <p:nvSpPr>
          <p:cNvPr id="32" name="Rectangle 31"/>
          <p:cNvSpPr/>
          <p:nvPr/>
        </p:nvSpPr>
        <p:spPr>
          <a:xfrm>
            <a:off x="6117388" y="5164456"/>
            <a:ext cx="622766" cy="348482"/>
          </a:xfrm>
          <a:prstGeom prst="rect">
            <a:avLst/>
          </a:prstGeom>
        </p:spPr>
        <p:txBody>
          <a:bodyPr wrap="square">
            <a:spAutoFit/>
          </a:bodyPr>
          <a:lstStyle/>
          <a:p>
            <a:r>
              <a:rPr lang="en-US" sz="2000" b="1" dirty="0" smtClean="0"/>
              <a:t>C/N</a:t>
            </a:r>
            <a:endParaRPr lang="en-US" sz="2000" b="1" dirty="0"/>
          </a:p>
        </p:txBody>
      </p:sp>
      <p:sp>
        <p:nvSpPr>
          <p:cNvPr id="33" name="Up Arrow 32"/>
          <p:cNvSpPr/>
          <p:nvPr/>
        </p:nvSpPr>
        <p:spPr>
          <a:xfrm rot="10800000" flipV="1">
            <a:off x="5942242" y="5218398"/>
            <a:ext cx="252825" cy="294540"/>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37" name="Picture 36" descr="DSC_005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958519" y="101914"/>
            <a:ext cx="1492894" cy="9146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37" descr="DSCN1367.jpe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3485619" y="85959"/>
            <a:ext cx="1035581" cy="961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Picture 3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4904911" y="105054"/>
            <a:ext cx="1828081" cy="896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 name="Equal 42"/>
          <p:cNvSpPr/>
          <p:nvPr/>
        </p:nvSpPr>
        <p:spPr>
          <a:xfrm>
            <a:off x="3843242" y="5813558"/>
            <a:ext cx="333429" cy="246726"/>
          </a:xfrm>
          <a:prstGeom prst="mathEqual">
            <a:avLst>
              <a:gd name="adj1" fmla="val 17878"/>
              <a:gd name="adj2" fmla="val 17401"/>
            </a:avLst>
          </a:prstGeom>
          <a:solidFill>
            <a:srgbClr val="00000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44" name="Equal 43"/>
          <p:cNvSpPr/>
          <p:nvPr/>
        </p:nvSpPr>
        <p:spPr>
          <a:xfrm>
            <a:off x="5614232" y="5805907"/>
            <a:ext cx="333429" cy="246726"/>
          </a:xfrm>
          <a:prstGeom prst="mathEqual">
            <a:avLst>
              <a:gd name="adj1" fmla="val 17878"/>
              <a:gd name="adj2" fmla="val 17401"/>
            </a:avLst>
          </a:prstGeom>
          <a:solidFill>
            <a:schemeClr val="tx1"/>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45" name="Up Arrow 44"/>
          <p:cNvSpPr/>
          <p:nvPr/>
        </p:nvSpPr>
        <p:spPr>
          <a:xfrm flipV="1">
            <a:off x="7491937" y="5814160"/>
            <a:ext cx="370161" cy="294540"/>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6" name="Equal 45"/>
          <p:cNvSpPr/>
          <p:nvPr/>
        </p:nvSpPr>
        <p:spPr>
          <a:xfrm>
            <a:off x="5610181" y="4638500"/>
            <a:ext cx="333429" cy="246726"/>
          </a:xfrm>
          <a:prstGeom prst="mathEqual">
            <a:avLst>
              <a:gd name="adj1" fmla="val 17878"/>
              <a:gd name="adj2" fmla="val 17401"/>
            </a:avLst>
          </a:prstGeom>
          <a:solidFill>
            <a:schemeClr val="tx1"/>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47" name="Up Arrow 46"/>
          <p:cNvSpPr/>
          <p:nvPr/>
        </p:nvSpPr>
        <p:spPr>
          <a:xfrm flipV="1">
            <a:off x="3820825" y="4613674"/>
            <a:ext cx="370161" cy="294540"/>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8" name="Equal 47"/>
          <p:cNvSpPr/>
          <p:nvPr/>
        </p:nvSpPr>
        <p:spPr>
          <a:xfrm>
            <a:off x="3844857" y="5189428"/>
            <a:ext cx="333429" cy="298539"/>
          </a:xfrm>
          <a:prstGeom prst="mathEqual">
            <a:avLst>
              <a:gd name="adj1" fmla="val 17878"/>
              <a:gd name="adj2" fmla="val 17401"/>
            </a:avLst>
          </a:prstGeom>
          <a:solidFill>
            <a:srgbClr val="00000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49" name="Equal 48"/>
          <p:cNvSpPr/>
          <p:nvPr/>
        </p:nvSpPr>
        <p:spPr>
          <a:xfrm>
            <a:off x="7511918" y="5189428"/>
            <a:ext cx="333429" cy="298539"/>
          </a:xfrm>
          <a:prstGeom prst="mathEqual">
            <a:avLst>
              <a:gd name="adj1" fmla="val 17878"/>
              <a:gd name="adj2" fmla="val 17401"/>
            </a:avLst>
          </a:prstGeom>
          <a:solidFill>
            <a:schemeClr val="tx1"/>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51" name="Equal 50"/>
          <p:cNvSpPr/>
          <p:nvPr/>
        </p:nvSpPr>
        <p:spPr>
          <a:xfrm>
            <a:off x="5628547" y="6373136"/>
            <a:ext cx="333429" cy="298539"/>
          </a:xfrm>
          <a:prstGeom prst="mathEqual">
            <a:avLst>
              <a:gd name="adj1" fmla="val 17878"/>
              <a:gd name="adj2" fmla="val 17401"/>
            </a:avLst>
          </a:prstGeom>
          <a:solidFill>
            <a:schemeClr val="tx1"/>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7" name="Up Arrow 26"/>
          <p:cNvSpPr/>
          <p:nvPr/>
        </p:nvSpPr>
        <p:spPr>
          <a:xfrm flipV="1">
            <a:off x="3839191" y="1761142"/>
            <a:ext cx="370161" cy="356393"/>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8" name="Up Arrow 27"/>
          <p:cNvSpPr/>
          <p:nvPr/>
        </p:nvSpPr>
        <p:spPr>
          <a:xfrm flipV="1">
            <a:off x="5610181" y="1761142"/>
            <a:ext cx="370161" cy="356393"/>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9" name="Up Arrow 28"/>
          <p:cNvSpPr/>
          <p:nvPr/>
        </p:nvSpPr>
        <p:spPr>
          <a:xfrm flipV="1">
            <a:off x="5610181" y="2297469"/>
            <a:ext cx="370161" cy="356393"/>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4" name="Equal 33"/>
          <p:cNvSpPr/>
          <p:nvPr/>
        </p:nvSpPr>
        <p:spPr>
          <a:xfrm>
            <a:off x="3843242" y="6373136"/>
            <a:ext cx="333429" cy="298539"/>
          </a:xfrm>
          <a:prstGeom prst="mathEqual">
            <a:avLst>
              <a:gd name="adj1" fmla="val 17878"/>
              <a:gd name="adj2" fmla="val 17401"/>
            </a:avLst>
          </a:prstGeom>
          <a:solidFill>
            <a:srgbClr val="000000"/>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35" name="Equal 34"/>
          <p:cNvSpPr/>
          <p:nvPr/>
        </p:nvSpPr>
        <p:spPr>
          <a:xfrm>
            <a:off x="7506262" y="4638500"/>
            <a:ext cx="333429" cy="246726"/>
          </a:xfrm>
          <a:prstGeom prst="mathEqual">
            <a:avLst>
              <a:gd name="adj1" fmla="val 17878"/>
              <a:gd name="adj2" fmla="val 17401"/>
            </a:avLst>
          </a:prstGeom>
          <a:solidFill>
            <a:schemeClr val="tx1"/>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36" name="Equal 35"/>
          <p:cNvSpPr/>
          <p:nvPr/>
        </p:nvSpPr>
        <p:spPr>
          <a:xfrm>
            <a:off x="5577500" y="3444700"/>
            <a:ext cx="333429" cy="246726"/>
          </a:xfrm>
          <a:prstGeom prst="mathEqual">
            <a:avLst>
              <a:gd name="adj1" fmla="val 17878"/>
              <a:gd name="adj2" fmla="val 17401"/>
            </a:avLst>
          </a:prstGeom>
          <a:solidFill>
            <a:schemeClr val="tx1"/>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40" name="Up Arrow 39"/>
          <p:cNvSpPr/>
          <p:nvPr/>
        </p:nvSpPr>
        <p:spPr>
          <a:xfrm flipV="1">
            <a:off x="3788144" y="3419874"/>
            <a:ext cx="370161" cy="294540"/>
          </a:xfrm>
          <a:prstGeom prst="upArrow">
            <a:avLst>
              <a:gd name="adj1" fmla="val 37803"/>
              <a:gd name="adj2"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1" name="Equal 40"/>
          <p:cNvSpPr/>
          <p:nvPr/>
        </p:nvSpPr>
        <p:spPr>
          <a:xfrm>
            <a:off x="7473581" y="3444700"/>
            <a:ext cx="333429" cy="246726"/>
          </a:xfrm>
          <a:prstGeom prst="mathEqual">
            <a:avLst>
              <a:gd name="adj1" fmla="val 17878"/>
              <a:gd name="adj2" fmla="val 17401"/>
            </a:avLst>
          </a:prstGeom>
          <a:solidFill>
            <a:schemeClr val="tx1"/>
          </a:solidFill>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194790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dirty="0" smtClean="0"/>
              <a:t>Model systems inform research on economically-important species</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22" y="1295400"/>
            <a:ext cx="4038600" cy="2566194"/>
          </a:xfrm>
        </p:spPr>
      </p:pic>
      <p:pic>
        <p:nvPicPr>
          <p:cNvPr id="5" name="Picture 4"/>
          <p:cNvPicPr>
            <a:picLocks noChangeAspect="1"/>
          </p:cNvPicPr>
          <p:nvPr/>
        </p:nvPicPr>
        <p:blipFill>
          <a:blip r:embed="rId4"/>
          <a:stretch>
            <a:fillRect/>
          </a:stretch>
        </p:blipFill>
        <p:spPr>
          <a:xfrm>
            <a:off x="2822" y="3834077"/>
            <a:ext cx="4027311" cy="264292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67333" y="1314375"/>
            <a:ext cx="4238467" cy="3943425"/>
          </a:xfrm>
          <a:prstGeom prst="rect">
            <a:avLst/>
          </a:prstGeom>
        </p:spPr>
      </p:pic>
    </p:spTree>
    <p:extLst>
      <p:ext uri="{BB962C8B-B14F-4D97-AF65-F5344CB8AC3E}">
        <p14:creationId xmlns:p14="http://schemas.microsoft.com/office/powerpoint/2010/main" val="36695057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abLegs on a Pla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62290"/>
          </a:xfrm>
          <a:prstGeom prst="rect">
            <a:avLst/>
          </a:prstGeom>
        </p:spPr>
      </p:pic>
      <p:pic>
        <p:nvPicPr>
          <p:cNvPr id="4" name="Picture 3" descr="Deadliest-Catch-Sea-of-Chaos-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1845" y="0"/>
            <a:ext cx="4872155" cy="6858000"/>
          </a:xfrm>
          <a:prstGeom prst="rect">
            <a:avLst/>
          </a:prstGeom>
        </p:spPr>
      </p:pic>
    </p:spTree>
    <p:extLst>
      <p:ext uri="{BB962C8B-B14F-4D97-AF65-F5344CB8AC3E}">
        <p14:creationId xmlns:p14="http://schemas.microsoft.com/office/powerpoint/2010/main" val="3428060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d-king-juvenile-and-dime.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144002" cy="6912549"/>
          </a:xfrm>
        </p:spPr>
      </p:pic>
      <p:sp>
        <p:nvSpPr>
          <p:cNvPr id="5" name="TextBox 4"/>
          <p:cNvSpPr txBox="1"/>
          <p:nvPr/>
        </p:nvSpPr>
        <p:spPr>
          <a:xfrm>
            <a:off x="1559847" y="6457121"/>
            <a:ext cx="7584153" cy="369332"/>
          </a:xfrm>
          <a:prstGeom prst="rect">
            <a:avLst/>
          </a:prstGeom>
          <a:noFill/>
        </p:spPr>
        <p:txBody>
          <a:bodyPr wrap="none" rtlCol="0">
            <a:spAutoFit/>
          </a:bodyPr>
          <a:lstStyle/>
          <a:p>
            <a:r>
              <a:rPr lang="en-US" dirty="0">
                <a:solidFill>
                  <a:srgbClr val="FFFFFF"/>
                </a:solidFill>
              </a:rPr>
              <a:t>http://</a:t>
            </a:r>
            <a:r>
              <a:rPr lang="en-US" dirty="0" err="1">
                <a:solidFill>
                  <a:srgbClr val="FFFFFF"/>
                </a:solidFill>
              </a:rPr>
              <a:t>seagrant.uaf.edu</a:t>
            </a:r>
            <a:r>
              <a:rPr lang="en-US" dirty="0">
                <a:solidFill>
                  <a:srgbClr val="FFFFFF"/>
                </a:solidFill>
              </a:rPr>
              <a:t>/research/projects/initiatives/king-crab/</a:t>
            </a:r>
            <a:r>
              <a:rPr lang="en-US" dirty="0" err="1">
                <a:solidFill>
                  <a:srgbClr val="FFFFFF"/>
                </a:solidFill>
              </a:rPr>
              <a:t>photo_gallery</a:t>
            </a:r>
            <a:r>
              <a:rPr lang="en-US" dirty="0">
                <a:solidFill>
                  <a:srgbClr val="FFFFFF"/>
                </a:solidFill>
              </a:rPr>
              <a:t>/</a:t>
            </a:r>
          </a:p>
        </p:txBody>
      </p:sp>
      <p:sp>
        <p:nvSpPr>
          <p:cNvPr id="2" name="Title 1"/>
          <p:cNvSpPr>
            <a:spLocks noGrp="1"/>
          </p:cNvSpPr>
          <p:nvPr>
            <p:ph type="title"/>
          </p:nvPr>
        </p:nvSpPr>
        <p:spPr>
          <a:xfrm>
            <a:off x="3078498" y="5554663"/>
            <a:ext cx="6065503" cy="1143000"/>
          </a:xfrm>
        </p:spPr>
        <p:txBody>
          <a:bodyPr>
            <a:noAutofit/>
          </a:bodyPr>
          <a:lstStyle/>
          <a:p>
            <a:pPr algn="r"/>
            <a:r>
              <a:rPr lang="en-US" sz="2400" dirty="0">
                <a:solidFill>
                  <a:srgbClr val="FFFFFF"/>
                </a:solidFill>
              </a:rPr>
              <a:t>This juvenile king crab </a:t>
            </a:r>
            <a:r>
              <a:rPr lang="en-US" sz="2400" dirty="0" smtClean="0">
                <a:solidFill>
                  <a:srgbClr val="FFFFFF"/>
                </a:solidFill>
              </a:rPr>
              <a:t>is </a:t>
            </a:r>
            <a:r>
              <a:rPr lang="en-US" sz="2400" dirty="0">
                <a:solidFill>
                  <a:srgbClr val="FFFFFF"/>
                </a:solidFill>
              </a:rPr>
              <a:t>approximately five months old. (Photo by Ben Daly.)</a:t>
            </a:r>
          </a:p>
        </p:txBody>
      </p:sp>
    </p:spTree>
    <p:extLst>
      <p:ext uri="{BB962C8B-B14F-4D97-AF65-F5344CB8AC3E}">
        <p14:creationId xmlns:p14="http://schemas.microsoft.com/office/powerpoint/2010/main" val="26913907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14714" y="2238463"/>
            <a:ext cx="4629286" cy="4111537"/>
            <a:chOff x="2895600" y="-275984"/>
            <a:chExt cx="4279900" cy="4214022"/>
          </a:xfrm>
        </p:grpSpPr>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67624" y="863600"/>
              <a:ext cx="3895175" cy="2497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95600" y="3429000"/>
              <a:ext cx="4279900" cy="5090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95600" y="-275984"/>
              <a:ext cx="294240" cy="355258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457200" y="194709"/>
            <a:ext cx="8229600" cy="1143000"/>
          </a:xfrm>
        </p:spPr>
        <p:txBody>
          <a:bodyPr>
            <a:noAutofit/>
          </a:bodyPr>
          <a:lstStyle/>
          <a:p>
            <a:r>
              <a:rPr lang="en-US" sz="3600" dirty="0" smtClean="0">
                <a:latin typeface="Arial"/>
                <a:cs typeface="Arial"/>
              </a:rPr>
              <a:t>Juvenile Red king crab (RKC) response </a:t>
            </a:r>
            <a:br>
              <a:rPr lang="en-US" sz="3600" dirty="0" smtClean="0">
                <a:latin typeface="Arial"/>
                <a:cs typeface="Arial"/>
              </a:rPr>
            </a:br>
            <a:r>
              <a:rPr lang="en-US" sz="3600" dirty="0" smtClean="0">
                <a:latin typeface="Arial"/>
                <a:cs typeface="Arial"/>
              </a:rPr>
              <a:t>to ocean acidification (OA)</a:t>
            </a:r>
            <a:endParaRPr lang="en-US" sz="3600" dirty="0">
              <a:latin typeface="Arial"/>
              <a:cs typeface="Arial"/>
            </a:endParaRPr>
          </a:p>
        </p:txBody>
      </p:sp>
      <p:sp>
        <p:nvSpPr>
          <p:cNvPr id="3" name="Content Placeholder 2"/>
          <p:cNvSpPr>
            <a:spLocks noGrp="1"/>
          </p:cNvSpPr>
          <p:nvPr>
            <p:ph idx="1"/>
          </p:nvPr>
        </p:nvSpPr>
        <p:spPr>
          <a:xfrm>
            <a:off x="0" y="1918202"/>
            <a:ext cx="9131431" cy="793790"/>
          </a:xfrm>
        </p:spPr>
        <p:txBody>
          <a:bodyPr>
            <a:normAutofit fontScale="92500"/>
          </a:bodyPr>
          <a:lstStyle/>
          <a:p>
            <a:pPr marL="0" indent="0" algn="ctr">
              <a:buNone/>
            </a:pPr>
            <a:r>
              <a:rPr lang="en-US" b="1" dirty="0" smtClean="0">
                <a:latin typeface="Arial"/>
                <a:cs typeface="Arial"/>
              </a:rPr>
              <a:t>In acidified water (pH 7.8, 7.5) </a:t>
            </a:r>
            <a:r>
              <a:rPr lang="en-US" b="1" dirty="0" err="1" smtClean="0">
                <a:latin typeface="Arial"/>
                <a:cs typeface="Arial"/>
              </a:rPr>
              <a:t>vs</a:t>
            </a:r>
            <a:r>
              <a:rPr lang="en-US" b="1" dirty="0" smtClean="0">
                <a:latin typeface="Arial"/>
                <a:cs typeface="Arial"/>
              </a:rPr>
              <a:t> control (pH 8.0)</a:t>
            </a:r>
          </a:p>
        </p:txBody>
      </p:sp>
      <p:sp>
        <p:nvSpPr>
          <p:cNvPr id="5" name="TextBox 4"/>
          <p:cNvSpPr txBox="1"/>
          <p:nvPr/>
        </p:nvSpPr>
        <p:spPr>
          <a:xfrm>
            <a:off x="1600252" y="1326612"/>
            <a:ext cx="6078279" cy="338554"/>
          </a:xfrm>
          <a:prstGeom prst="rect">
            <a:avLst/>
          </a:prstGeom>
          <a:noFill/>
        </p:spPr>
        <p:txBody>
          <a:bodyPr wrap="square" rtlCol="0">
            <a:spAutoFit/>
          </a:bodyPr>
          <a:lstStyle/>
          <a:p>
            <a:r>
              <a:rPr lang="en-US" sz="1600" dirty="0" smtClean="0">
                <a:latin typeface="Arial"/>
                <a:cs typeface="Arial"/>
              </a:rPr>
              <a:t>Long et al. </a:t>
            </a:r>
            <a:r>
              <a:rPr lang="en-US" sz="1600" dirty="0" err="1" smtClean="0">
                <a:latin typeface="Arial"/>
                <a:cs typeface="Arial"/>
              </a:rPr>
              <a:t>PLoS</a:t>
            </a:r>
            <a:r>
              <a:rPr lang="en-US" sz="1600" dirty="0" smtClean="0">
                <a:latin typeface="Arial"/>
                <a:cs typeface="Arial"/>
              </a:rPr>
              <a:t> ONE 2013, </a:t>
            </a:r>
            <a:r>
              <a:rPr lang="fr-FR" sz="1600" dirty="0">
                <a:latin typeface="Arial"/>
                <a:cs typeface="Arial"/>
              </a:rPr>
              <a:t>doi:10.1371/journal.pone.</a:t>
            </a:r>
            <a:r>
              <a:rPr lang="fr-FR" sz="1600" dirty="0" smtClean="0">
                <a:latin typeface="Arial"/>
                <a:cs typeface="Arial"/>
              </a:rPr>
              <a:t>0060959</a:t>
            </a:r>
            <a:endParaRPr lang="en-US" sz="1600" dirty="0">
              <a:latin typeface="Arial"/>
              <a:cs typeface="Arial"/>
            </a:endParaRPr>
          </a:p>
        </p:txBody>
      </p:sp>
      <p:sp>
        <p:nvSpPr>
          <p:cNvPr id="6" name="TextBox 5"/>
          <p:cNvSpPr txBox="1"/>
          <p:nvPr/>
        </p:nvSpPr>
        <p:spPr>
          <a:xfrm>
            <a:off x="5479784" y="2794117"/>
            <a:ext cx="3410215" cy="523220"/>
          </a:xfrm>
          <a:prstGeom prst="rect">
            <a:avLst/>
          </a:prstGeom>
          <a:noFill/>
        </p:spPr>
        <p:txBody>
          <a:bodyPr wrap="square" rtlCol="0">
            <a:spAutoFit/>
          </a:bodyPr>
          <a:lstStyle/>
          <a:p>
            <a:r>
              <a:rPr lang="en-US" sz="2800" u="sng" dirty="0">
                <a:latin typeface="Arial"/>
                <a:cs typeface="Arial"/>
              </a:rPr>
              <a:t>Increased mortality</a:t>
            </a:r>
          </a:p>
        </p:txBody>
      </p:sp>
      <p:sp>
        <p:nvSpPr>
          <p:cNvPr id="14" name="TextBox 13"/>
          <p:cNvSpPr txBox="1"/>
          <p:nvPr/>
        </p:nvSpPr>
        <p:spPr>
          <a:xfrm>
            <a:off x="753478" y="2768625"/>
            <a:ext cx="3817121" cy="523220"/>
          </a:xfrm>
          <a:prstGeom prst="rect">
            <a:avLst/>
          </a:prstGeom>
          <a:noFill/>
        </p:spPr>
        <p:txBody>
          <a:bodyPr wrap="none" rtlCol="0">
            <a:spAutoFit/>
          </a:bodyPr>
          <a:lstStyle/>
          <a:p>
            <a:pPr marL="0" lvl="1"/>
            <a:r>
              <a:rPr lang="en-US" sz="2800" u="sng" dirty="0">
                <a:latin typeface="Arial"/>
                <a:cs typeface="Arial"/>
              </a:rPr>
              <a:t>Decreased growth </a:t>
            </a:r>
            <a:r>
              <a:rPr lang="en-US" sz="2800" u="sng" dirty="0" smtClean="0">
                <a:latin typeface="Arial"/>
                <a:cs typeface="Arial"/>
              </a:rPr>
              <a:t>rate</a:t>
            </a:r>
            <a:endParaRPr lang="en-US" sz="2800" u="sng" dirty="0">
              <a:latin typeface="Arial"/>
              <a:cs typeface="Arial"/>
            </a:endParaRPr>
          </a:p>
        </p:txBody>
      </p:sp>
      <p:pic>
        <p:nvPicPr>
          <p:cNvPr id="15"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3317337"/>
            <a:ext cx="4364018" cy="32158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25793" y="3611919"/>
            <a:ext cx="1433824" cy="108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30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495320" y="14112"/>
            <a:ext cx="2648680" cy="3697111"/>
            <a:chOff x="6495320" y="14112"/>
            <a:chExt cx="2648680" cy="3697111"/>
          </a:xfrm>
        </p:grpSpPr>
        <p:pic>
          <p:nvPicPr>
            <p:cNvPr id="5" name="Picture 4" descr="Post0219_-_Flickr_-_NOAA_Photo_Library.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5320" y="14112"/>
              <a:ext cx="2648680" cy="3697111"/>
            </a:xfrm>
            <a:prstGeom prst="rect">
              <a:avLst/>
            </a:prstGeom>
          </p:spPr>
        </p:pic>
        <p:sp>
          <p:nvSpPr>
            <p:cNvPr id="8" name="TextBox 7"/>
            <p:cNvSpPr txBox="1"/>
            <p:nvPr/>
          </p:nvSpPr>
          <p:spPr>
            <a:xfrm>
              <a:off x="6495320" y="47221"/>
              <a:ext cx="1583186" cy="369332"/>
            </a:xfrm>
            <a:prstGeom prst="rect">
              <a:avLst/>
            </a:prstGeom>
            <a:noFill/>
          </p:spPr>
          <p:txBody>
            <a:bodyPr wrap="none" rtlCol="0">
              <a:spAutoFit/>
            </a:bodyPr>
            <a:lstStyle/>
            <a:p>
              <a:r>
                <a:rPr lang="en-US" dirty="0" smtClean="0">
                  <a:latin typeface="Arial"/>
                  <a:cs typeface="Arial"/>
                </a:rPr>
                <a:t>Kathy </a:t>
              </a:r>
              <a:r>
                <a:rPr lang="en-US" dirty="0" err="1" smtClean="0">
                  <a:latin typeface="Arial"/>
                  <a:cs typeface="Arial"/>
                </a:rPr>
                <a:t>Swiney</a:t>
              </a:r>
              <a:endParaRPr lang="en-US" dirty="0">
                <a:latin typeface="Arial"/>
                <a:cs typeface="Arial"/>
              </a:endParaRPr>
            </a:p>
          </p:txBody>
        </p:sp>
      </p:grpSp>
      <p:grpSp>
        <p:nvGrpSpPr>
          <p:cNvPr id="18" name="Group 17"/>
          <p:cNvGrpSpPr/>
          <p:nvPr/>
        </p:nvGrpSpPr>
        <p:grpSpPr>
          <a:xfrm>
            <a:off x="5697877" y="3160889"/>
            <a:ext cx="3446123" cy="3697111"/>
            <a:chOff x="5697877" y="3160889"/>
            <a:chExt cx="3446123" cy="3697111"/>
          </a:xfrm>
        </p:grpSpPr>
        <p:pic>
          <p:nvPicPr>
            <p:cNvPr id="6" name="Picture 5" descr="fo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97877" y="3160889"/>
              <a:ext cx="3446123" cy="3697111"/>
            </a:xfrm>
            <a:prstGeom prst="rect">
              <a:avLst/>
            </a:prstGeom>
          </p:spPr>
        </p:pic>
        <p:sp>
          <p:nvSpPr>
            <p:cNvPr id="9" name="TextBox 8"/>
            <p:cNvSpPr txBox="1"/>
            <p:nvPr/>
          </p:nvSpPr>
          <p:spPr>
            <a:xfrm>
              <a:off x="6674555" y="3453930"/>
              <a:ext cx="1044314" cy="369332"/>
            </a:xfrm>
            <a:prstGeom prst="rect">
              <a:avLst/>
            </a:prstGeom>
            <a:noFill/>
          </p:spPr>
          <p:txBody>
            <a:bodyPr wrap="none" rtlCol="0">
              <a:spAutoFit/>
            </a:bodyPr>
            <a:lstStyle/>
            <a:p>
              <a:r>
                <a:rPr lang="en-US" dirty="0" smtClean="0">
                  <a:latin typeface="Arial"/>
                  <a:cs typeface="Arial"/>
                </a:rPr>
                <a:t>Bob Foy</a:t>
              </a:r>
              <a:endParaRPr lang="en-US" dirty="0">
                <a:latin typeface="Arial"/>
                <a:cs typeface="Arial"/>
              </a:endParaRPr>
            </a:p>
          </p:txBody>
        </p:sp>
      </p:grpSp>
      <p:grpSp>
        <p:nvGrpSpPr>
          <p:cNvPr id="16" name="Group 15"/>
          <p:cNvGrpSpPr/>
          <p:nvPr/>
        </p:nvGrpSpPr>
        <p:grpSpPr>
          <a:xfrm>
            <a:off x="0" y="3160889"/>
            <a:ext cx="2568795" cy="3711223"/>
            <a:chOff x="-41495" y="0"/>
            <a:chExt cx="3278291" cy="4656667"/>
          </a:xfrm>
        </p:grpSpPr>
        <p:pic>
          <p:nvPicPr>
            <p:cNvPr id="11" name="Picture 10" descr="IMG_232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495" y="0"/>
              <a:ext cx="3278291" cy="4656667"/>
            </a:xfrm>
            <a:prstGeom prst="rect">
              <a:avLst/>
            </a:prstGeom>
          </p:spPr>
        </p:pic>
        <p:sp>
          <p:nvSpPr>
            <p:cNvPr id="12" name="TextBox 11"/>
            <p:cNvSpPr txBox="1"/>
            <p:nvPr/>
          </p:nvSpPr>
          <p:spPr>
            <a:xfrm>
              <a:off x="1152862" y="25534"/>
              <a:ext cx="1401841" cy="431136"/>
            </a:xfrm>
            <a:prstGeom prst="rect">
              <a:avLst/>
            </a:prstGeom>
            <a:noFill/>
          </p:spPr>
          <p:txBody>
            <a:bodyPr wrap="none" rtlCol="0">
              <a:spAutoFit/>
            </a:bodyPr>
            <a:lstStyle/>
            <a:p>
              <a:r>
                <a:rPr lang="en-US" sz="2800" dirty="0" smtClean="0">
                  <a:solidFill>
                    <a:srgbClr val="FFFFFF"/>
                  </a:solidFill>
                  <a:latin typeface="Arial"/>
                  <a:cs typeface="Arial"/>
                </a:rPr>
                <a:t>Scott Fay</a:t>
              </a:r>
              <a:endParaRPr lang="en-US" sz="2800" dirty="0">
                <a:solidFill>
                  <a:srgbClr val="FFFFFF"/>
                </a:solidFill>
                <a:latin typeface="Arial"/>
                <a:cs typeface="Arial"/>
              </a:endParaRPr>
            </a:p>
          </p:txBody>
        </p:sp>
      </p:grpSp>
      <p:grpSp>
        <p:nvGrpSpPr>
          <p:cNvPr id="15" name="Group 14"/>
          <p:cNvGrpSpPr/>
          <p:nvPr/>
        </p:nvGrpSpPr>
        <p:grpSpPr>
          <a:xfrm>
            <a:off x="2568795" y="3059301"/>
            <a:ext cx="2898499" cy="3798699"/>
            <a:chOff x="2568795" y="3059301"/>
            <a:chExt cx="2898499" cy="3798699"/>
          </a:xfrm>
        </p:grpSpPr>
        <p:pic>
          <p:nvPicPr>
            <p:cNvPr id="10" name="Picture 9" descr="IMG_303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68795" y="3139539"/>
              <a:ext cx="2461081" cy="3718461"/>
            </a:xfrm>
            <a:prstGeom prst="rect">
              <a:avLst/>
            </a:prstGeom>
          </p:spPr>
        </p:pic>
        <p:sp>
          <p:nvSpPr>
            <p:cNvPr id="13" name="TextBox 12"/>
            <p:cNvSpPr txBox="1"/>
            <p:nvPr/>
          </p:nvSpPr>
          <p:spPr>
            <a:xfrm>
              <a:off x="3614616" y="3059301"/>
              <a:ext cx="1852678" cy="369332"/>
            </a:xfrm>
            <a:prstGeom prst="rect">
              <a:avLst/>
            </a:prstGeom>
            <a:noFill/>
          </p:spPr>
          <p:txBody>
            <a:bodyPr wrap="none" rtlCol="0">
              <a:spAutoFit/>
            </a:bodyPr>
            <a:lstStyle/>
            <a:p>
              <a:r>
                <a:rPr lang="en-US" dirty="0" err="1" smtClean="0">
                  <a:latin typeface="Arial"/>
                  <a:cs typeface="Arial"/>
                </a:rPr>
                <a:t>Mudasir</a:t>
              </a:r>
              <a:r>
                <a:rPr lang="en-US" dirty="0" smtClean="0">
                  <a:latin typeface="Arial"/>
                  <a:cs typeface="Arial"/>
                </a:rPr>
                <a:t> </a:t>
              </a:r>
              <a:r>
                <a:rPr lang="en-US" dirty="0" err="1" smtClean="0">
                  <a:latin typeface="Arial"/>
                  <a:cs typeface="Arial"/>
                </a:rPr>
                <a:t>Andrabi</a:t>
              </a:r>
              <a:endParaRPr lang="en-US" dirty="0">
                <a:latin typeface="Arial"/>
                <a:cs typeface="Arial"/>
              </a:endParaRPr>
            </a:p>
          </p:txBody>
        </p:sp>
      </p:grpSp>
      <p:pic>
        <p:nvPicPr>
          <p:cNvPr id="7" name="Picture 6" descr="noaa-logo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25774"/>
            <a:ext cx="6307446" cy="2310173"/>
          </a:xfrm>
          <a:prstGeom prst="rect">
            <a:avLst/>
          </a:prstGeom>
        </p:spPr>
      </p:pic>
    </p:spTree>
    <p:extLst>
      <p:ext uri="{BB962C8B-B14F-4D97-AF65-F5344CB8AC3E}">
        <p14:creationId xmlns:p14="http://schemas.microsoft.com/office/powerpoint/2010/main" val="52807284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6853"/>
            <a:ext cx="9144000" cy="2912887"/>
          </a:xfrm>
          <a:prstGeom prst="rect">
            <a:avLst/>
          </a:prstGeom>
        </p:spPr>
      </p:pic>
      <p:sp>
        <p:nvSpPr>
          <p:cNvPr id="9" name="TextBox 8"/>
          <p:cNvSpPr txBox="1"/>
          <p:nvPr/>
        </p:nvSpPr>
        <p:spPr>
          <a:xfrm>
            <a:off x="0" y="2676882"/>
            <a:ext cx="9187917" cy="4093429"/>
          </a:xfrm>
          <a:prstGeom prst="rect">
            <a:avLst/>
          </a:prstGeom>
          <a:noFill/>
        </p:spPr>
        <p:txBody>
          <a:bodyPr wrap="square" rtlCol="0">
            <a:spAutoFit/>
          </a:bodyPr>
          <a:lstStyle/>
          <a:p>
            <a:pPr algn="r"/>
            <a:r>
              <a:rPr lang="en-US" dirty="0" smtClean="0">
                <a:latin typeface="Arial"/>
                <a:cs typeface="Arial"/>
              </a:rPr>
              <a:t>Experiments conducted in NOAA NMFS OA laboratory: Kodiak, Alaska</a:t>
            </a:r>
            <a:endParaRPr lang="en-US" sz="1400" dirty="0" smtClean="0">
              <a:latin typeface="Arial"/>
              <a:cs typeface="Arial"/>
            </a:endParaRPr>
          </a:p>
          <a:p>
            <a:endParaRPr lang="en-US" sz="2800" u="sng" dirty="0" smtClean="0">
              <a:latin typeface="Arial"/>
              <a:cs typeface="Arial"/>
            </a:endParaRPr>
          </a:p>
          <a:p>
            <a:r>
              <a:rPr lang="en-US" sz="2800" u="sng" dirty="0" smtClean="0">
                <a:latin typeface="Arial"/>
                <a:cs typeface="Arial"/>
              </a:rPr>
              <a:t>INTERACTIVE EFFECTS OF T°C and CO</a:t>
            </a:r>
            <a:r>
              <a:rPr lang="en-US" sz="2800" u="sng" baseline="-25000" dirty="0" smtClean="0">
                <a:latin typeface="Arial"/>
                <a:cs typeface="Arial"/>
              </a:rPr>
              <a:t>2</a:t>
            </a:r>
            <a:r>
              <a:rPr lang="en-US" sz="2800" u="sng" dirty="0" smtClean="0">
                <a:latin typeface="Arial"/>
                <a:cs typeface="Arial"/>
              </a:rPr>
              <a:t>?</a:t>
            </a:r>
          </a:p>
          <a:p>
            <a:pPr marL="457200" indent="-457200">
              <a:buFont typeface="Arial"/>
              <a:buChar char="•"/>
            </a:pPr>
            <a:endParaRPr lang="en-US" sz="2800" dirty="0" smtClean="0">
              <a:latin typeface="Arial"/>
              <a:cs typeface="Arial"/>
            </a:endParaRPr>
          </a:p>
          <a:p>
            <a:pPr marL="457200" indent="-457200">
              <a:buFont typeface="Arial"/>
              <a:buChar char="•"/>
            </a:pPr>
            <a:r>
              <a:rPr lang="en-US" sz="2800" dirty="0" smtClean="0">
                <a:latin typeface="Arial"/>
                <a:cs typeface="Arial"/>
              </a:rPr>
              <a:t>9 Treatments</a:t>
            </a:r>
          </a:p>
          <a:p>
            <a:pPr marL="914400" lvl="1" indent="-457200">
              <a:buFont typeface="Wingdings" charset="2"/>
              <a:buChar char="Ø"/>
            </a:pPr>
            <a:r>
              <a:rPr lang="en-US" sz="2800" dirty="0" smtClean="0">
                <a:latin typeface="Arial"/>
                <a:cs typeface="Arial"/>
              </a:rPr>
              <a:t>3 levels of pH: 8.0, 7.8, and 7.6</a:t>
            </a:r>
          </a:p>
          <a:p>
            <a:pPr marL="914400" lvl="1" indent="-457200">
              <a:buFont typeface="Wingdings" charset="2"/>
              <a:buChar char="Ø"/>
            </a:pPr>
            <a:r>
              <a:rPr lang="en-US" sz="2800" dirty="0" smtClean="0">
                <a:latin typeface="Arial"/>
                <a:cs typeface="Arial"/>
              </a:rPr>
              <a:t>3 temperatures: 11, 13, and 14°C</a:t>
            </a:r>
          </a:p>
          <a:p>
            <a:pPr marL="457200" indent="-457200">
              <a:buFont typeface="Arial"/>
              <a:buChar char="•"/>
            </a:pPr>
            <a:r>
              <a:rPr lang="en-US" sz="2800" dirty="0" smtClean="0">
                <a:latin typeface="Arial"/>
                <a:cs typeface="Arial"/>
              </a:rPr>
              <a:t>N=12 RKC juveniles/treatment in individual chambers</a:t>
            </a:r>
          </a:p>
          <a:p>
            <a:pPr marL="457200" indent="-457200">
              <a:buFont typeface="Arial"/>
              <a:buChar char="•"/>
            </a:pPr>
            <a:r>
              <a:rPr lang="en-US" sz="2800" dirty="0" smtClean="0">
                <a:latin typeface="Arial"/>
                <a:cs typeface="Arial"/>
              </a:rPr>
              <a:t>20 d exposure </a:t>
            </a:r>
            <a:r>
              <a:rPr lang="en-US" sz="2800" dirty="0" smtClean="0">
                <a:latin typeface="Arial"/>
                <a:cs typeface="Arial"/>
                <a:sym typeface="Wingdings"/>
              </a:rPr>
              <a:t> </a:t>
            </a:r>
            <a:r>
              <a:rPr lang="en-US" sz="2800" dirty="0" smtClean="0">
                <a:latin typeface="Arial"/>
                <a:cs typeface="Arial"/>
              </a:rPr>
              <a:t>preserved specimens in </a:t>
            </a:r>
            <a:r>
              <a:rPr lang="en-US" sz="2800" dirty="0" err="1" smtClean="0">
                <a:latin typeface="Arial"/>
                <a:cs typeface="Arial"/>
              </a:rPr>
              <a:t>RNAlater</a:t>
            </a:r>
            <a:endParaRPr lang="en-US" sz="2800" dirty="0" smtClean="0">
              <a:latin typeface="Arial"/>
              <a:cs typeface="Arial"/>
            </a:endParaRPr>
          </a:p>
          <a:p>
            <a:r>
              <a:rPr lang="en-US" dirty="0" smtClean="0">
                <a:latin typeface="Arial"/>
                <a:cs typeface="Arial"/>
              </a:rPr>
              <a:t> </a:t>
            </a:r>
            <a:endParaRPr lang="en-US" dirty="0">
              <a:latin typeface="Arial"/>
              <a:cs typeface="Arial"/>
            </a:endParaRPr>
          </a:p>
        </p:txBody>
      </p:sp>
    </p:spTree>
    <p:extLst>
      <p:ext uri="{BB962C8B-B14F-4D97-AF65-F5344CB8AC3E}">
        <p14:creationId xmlns:p14="http://schemas.microsoft.com/office/powerpoint/2010/main" val="3805736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0" y="-228600"/>
            <a:ext cx="9143999" cy="1143000"/>
          </a:xfrm>
        </p:spPr>
        <p:txBody>
          <a:bodyPr>
            <a:normAutofit/>
          </a:bodyPr>
          <a:lstStyle/>
          <a:p>
            <a:r>
              <a:rPr lang="en-US" dirty="0" smtClean="0">
                <a:solidFill>
                  <a:srgbClr val="000000"/>
                </a:solidFill>
              </a:rPr>
              <a:t>Gas bubbles in ice are trapped air</a:t>
            </a:r>
          </a:p>
        </p:txBody>
      </p:sp>
      <p:graphicFrame>
        <p:nvGraphicFramePr>
          <p:cNvPr id="21506" name="Object 2"/>
          <p:cNvGraphicFramePr>
            <a:graphicFrameLocks noChangeAspect="1"/>
          </p:cNvGraphicFramePr>
          <p:nvPr>
            <p:extLst>
              <p:ext uri="{D42A27DB-BD31-4B8C-83A1-F6EECF244321}">
                <p14:modId xmlns:p14="http://schemas.microsoft.com/office/powerpoint/2010/main" val="1976662558"/>
              </p:ext>
            </p:extLst>
          </p:nvPr>
        </p:nvGraphicFramePr>
        <p:xfrm>
          <a:off x="2790712" y="3677909"/>
          <a:ext cx="4956175" cy="2495550"/>
        </p:xfrm>
        <a:graphic>
          <a:graphicData uri="http://schemas.openxmlformats.org/presentationml/2006/ole">
            <mc:AlternateContent xmlns:mc="http://schemas.openxmlformats.org/markup-compatibility/2006">
              <mc:Choice xmlns:v="urn:schemas-microsoft-com:vml" Requires="v">
                <p:oleObj spid="_x0000_s1063" name="Worksheet" r:id="rId5" imgW="5880100" imgH="2959100" progId="Excel.Sheet.8">
                  <p:embed/>
                </p:oleObj>
              </mc:Choice>
              <mc:Fallback>
                <p:oleObj name="Worksheet" r:id="rId5" imgW="5880100" imgH="29591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0712" y="3677909"/>
                        <a:ext cx="4956175" cy="2495550"/>
                      </a:xfrm>
                      <a:prstGeom prst="rect">
                        <a:avLst/>
                      </a:prstGeom>
                      <a:noFill/>
                      <a:ln>
                        <a:noFill/>
                      </a:ln>
                      <a:effectLst/>
                    </p:spPr>
                  </p:pic>
                </p:oleObj>
              </mc:Fallback>
            </mc:AlternateContent>
          </a:graphicData>
        </a:graphic>
      </p:graphicFrame>
      <p:grpSp>
        <p:nvGrpSpPr>
          <p:cNvPr id="2" name="Group 150"/>
          <p:cNvGrpSpPr>
            <a:grpSpLocks/>
          </p:cNvGrpSpPr>
          <p:nvPr/>
        </p:nvGrpSpPr>
        <p:grpSpPr bwMode="auto">
          <a:xfrm>
            <a:off x="2527187" y="3811259"/>
            <a:ext cx="371475" cy="2320925"/>
            <a:chOff x="158" y="2121"/>
            <a:chExt cx="234" cy="1462"/>
          </a:xfrm>
        </p:grpSpPr>
        <p:sp>
          <p:nvSpPr>
            <p:cNvPr id="21544" name="Text Box 151"/>
            <p:cNvSpPr txBox="1">
              <a:spLocks noChangeArrowheads="1"/>
            </p:cNvSpPr>
            <p:nvPr/>
          </p:nvSpPr>
          <p:spPr bwMode="auto">
            <a:xfrm>
              <a:off x="158" y="3429"/>
              <a:ext cx="234" cy="154"/>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a:solidFill>
                    <a:srgbClr val="000000"/>
                  </a:solidFill>
                  <a:latin typeface="Calibri" charset="0"/>
                </a:rPr>
                <a:t>-10</a:t>
              </a:r>
            </a:p>
          </p:txBody>
        </p:sp>
        <p:sp>
          <p:nvSpPr>
            <p:cNvPr id="21545" name="Text Box 152"/>
            <p:cNvSpPr txBox="1">
              <a:spLocks noChangeArrowheads="1"/>
            </p:cNvSpPr>
            <p:nvPr/>
          </p:nvSpPr>
          <p:spPr bwMode="auto">
            <a:xfrm>
              <a:off x="178" y="2121"/>
              <a:ext cx="214" cy="154"/>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a:solidFill>
                    <a:srgbClr val="000000"/>
                  </a:solidFill>
                  <a:latin typeface="Calibri" charset="0"/>
                </a:rPr>
                <a:t>20</a:t>
              </a:r>
            </a:p>
          </p:txBody>
        </p:sp>
        <p:sp>
          <p:nvSpPr>
            <p:cNvPr id="21546" name="Text Box 153"/>
            <p:cNvSpPr txBox="1">
              <a:spLocks noChangeArrowheads="1"/>
            </p:cNvSpPr>
            <p:nvPr/>
          </p:nvSpPr>
          <p:spPr bwMode="auto">
            <a:xfrm>
              <a:off x="191" y="2339"/>
              <a:ext cx="201" cy="154"/>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a:solidFill>
                    <a:srgbClr val="000000"/>
                  </a:solidFill>
                  <a:latin typeface="Calibri" charset="0"/>
                </a:rPr>
                <a:t>15</a:t>
              </a:r>
            </a:p>
          </p:txBody>
        </p:sp>
        <p:sp>
          <p:nvSpPr>
            <p:cNvPr id="21547" name="Text Box 154"/>
            <p:cNvSpPr txBox="1">
              <a:spLocks noChangeArrowheads="1"/>
            </p:cNvSpPr>
            <p:nvPr/>
          </p:nvSpPr>
          <p:spPr bwMode="auto">
            <a:xfrm>
              <a:off x="191" y="2557"/>
              <a:ext cx="201" cy="154"/>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a:solidFill>
                    <a:srgbClr val="000000"/>
                  </a:solidFill>
                  <a:latin typeface="Calibri" charset="0"/>
                </a:rPr>
                <a:t>10</a:t>
              </a:r>
            </a:p>
          </p:txBody>
        </p:sp>
        <p:sp>
          <p:nvSpPr>
            <p:cNvPr id="21548" name="Text Box 155"/>
            <p:cNvSpPr txBox="1">
              <a:spLocks noChangeArrowheads="1"/>
            </p:cNvSpPr>
            <p:nvPr/>
          </p:nvSpPr>
          <p:spPr bwMode="auto">
            <a:xfrm>
              <a:off x="227" y="2775"/>
              <a:ext cx="165" cy="154"/>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a:solidFill>
                    <a:srgbClr val="000000"/>
                  </a:solidFill>
                  <a:latin typeface="Calibri" charset="0"/>
                </a:rPr>
                <a:t>5</a:t>
              </a:r>
            </a:p>
          </p:txBody>
        </p:sp>
        <p:sp>
          <p:nvSpPr>
            <p:cNvPr id="21549" name="Text Box 156"/>
            <p:cNvSpPr txBox="1">
              <a:spLocks noChangeArrowheads="1"/>
            </p:cNvSpPr>
            <p:nvPr/>
          </p:nvSpPr>
          <p:spPr bwMode="auto">
            <a:xfrm>
              <a:off x="227" y="2993"/>
              <a:ext cx="165" cy="154"/>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a:solidFill>
                    <a:srgbClr val="000000"/>
                  </a:solidFill>
                  <a:latin typeface="Calibri" charset="0"/>
                </a:rPr>
                <a:t>0</a:t>
              </a:r>
            </a:p>
          </p:txBody>
        </p:sp>
        <p:sp>
          <p:nvSpPr>
            <p:cNvPr id="21550" name="Text Box 157"/>
            <p:cNvSpPr txBox="1">
              <a:spLocks noChangeArrowheads="1"/>
            </p:cNvSpPr>
            <p:nvPr/>
          </p:nvSpPr>
          <p:spPr bwMode="auto">
            <a:xfrm>
              <a:off x="194" y="3211"/>
              <a:ext cx="198" cy="154"/>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a:solidFill>
                    <a:srgbClr val="000000"/>
                  </a:solidFill>
                  <a:latin typeface="Calibri" charset="0"/>
                </a:rPr>
                <a:t>-5</a:t>
              </a:r>
            </a:p>
          </p:txBody>
        </p:sp>
      </p:grpSp>
      <p:grpSp>
        <p:nvGrpSpPr>
          <p:cNvPr id="3" name="Group 158"/>
          <p:cNvGrpSpPr>
            <a:grpSpLocks/>
          </p:cNvGrpSpPr>
          <p:nvPr/>
        </p:nvGrpSpPr>
        <p:grpSpPr bwMode="auto">
          <a:xfrm>
            <a:off x="2698637" y="6044871"/>
            <a:ext cx="5068888" cy="274638"/>
            <a:chOff x="224" y="3798"/>
            <a:chExt cx="3193" cy="173"/>
          </a:xfrm>
        </p:grpSpPr>
        <p:sp>
          <p:nvSpPr>
            <p:cNvPr id="21534" name="Text Box 159"/>
            <p:cNvSpPr txBox="1">
              <a:spLocks noChangeArrowheads="1"/>
            </p:cNvSpPr>
            <p:nvPr/>
          </p:nvSpPr>
          <p:spPr bwMode="auto">
            <a:xfrm>
              <a:off x="224" y="3798"/>
              <a:ext cx="292"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450</a:t>
              </a:r>
            </a:p>
          </p:txBody>
        </p:sp>
        <p:sp>
          <p:nvSpPr>
            <p:cNvPr id="21535" name="Text Box 160"/>
            <p:cNvSpPr txBox="1">
              <a:spLocks noChangeArrowheads="1"/>
            </p:cNvSpPr>
            <p:nvPr/>
          </p:nvSpPr>
          <p:spPr bwMode="auto">
            <a:xfrm>
              <a:off x="556" y="3798"/>
              <a:ext cx="292"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400</a:t>
              </a:r>
            </a:p>
          </p:txBody>
        </p:sp>
        <p:sp>
          <p:nvSpPr>
            <p:cNvPr id="21536" name="Text Box 161"/>
            <p:cNvSpPr txBox="1">
              <a:spLocks noChangeArrowheads="1"/>
            </p:cNvSpPr>
            <p:nvPr/>
          </p:nvSpPr>
          <p:spPr bwMode="auto">
            <a:xfrm>
              <a:off x="889" y="3798"/>
              <a:ext cx="292"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350</a:t>
              </a:r>
            </a:p>
          </p:txBody>
        </p:sp>
        <p:sp>
          <p:nvSpPr>
            <p:cNvPr id="21537" name="Text Box 162"/>
            <p:cNvSpPr txBox="1">
              <a:spLocks noChangeArrowheads="1"/>
            </p:cNvSpPr>
            <p:nvPr/>
          </p:nvSpPr>
          <p:spPr bwMode="auto">
            <a:xfrm>
              <a:off x="1222" y="3798"/>
              <a:ext cx="292"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300</a:t>
              </a:r>
            </a:p>
          </p:txBody>
        </p:sp>
        <p:sp>
          <p:nvSpPr>
            <p:cNvPr id="21538" name="Text Box 163"/>
            <p:cNvSpPr txBox="1">
              <a:spLocks noChangeArrowheads="1"/>
            </p:cNvSpPr>
            <p:nvPr/>
          </p:nvSpPr>
          <p:spPr bwMode="auto">
            <a:xfrm>
              <a:off x="1555" y="3798"/>
              <a:ext cx="292"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250</a:t>
              </a:r>
            </a:p>
          </p:txBody>
        </p:sp>
        <p:sp>
          <p:nvSpPr>
            <p:cNvPr id="21539" name="Text Box 164"/>
            <p:cNvSpPr txBox="1">
              <a:spLocks noChangeArrowheads="1"/>
            </p:cNvSpPr>
            <p:nvPr/>
          </p:nvSpPr>
          <p:spPr bwMode="auto">
            <a:xfrm>
              <a:off x="1888" y="3798"/>
              <a:ext cx="292"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200</a:t>
              </a:r>
            </a:p>
          </p:txBody>
        </p:sp>
        <p:sp>
          <p:nvSpPr>
            <p:cNvPr id="21540" name="Text Box 165"/>
            <p:cNvSpPr txBox="1">
              <a:spLocks noChangeArrowheads="1"/>
            </p:cNvSpPr>
            <p:nvPr/>
          </p:nvSpPr>
          <p:spPr bwMode="auto">
            <a:xfrm>
              <a:off x="2221" y="3798"/>
              <a:ext cx="276"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150</a:t>
              </a:r>
            </a:p>
          </p:txBody>
        </p:sp>
        <p:sp>
          <p:nvSpPr>
            <p:cNvPr id="21541" name="Text Box 166"/>
            <p:cNvSpPr txBox="1">
              <a:spLocks noChangeArrowheads="1"/>
            </p:cNvSpPr>
            <p:nvPr/>
          </p:nvSpPr>
          <p:spPr bwMode="auto">
            <a:xfrm>
              <a:off x="2538" y="3798"/>
              <a:ext cx="276"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100</a:t>
              </a:r>
            </a:p>
          </p:txBody>
        </p:sp>
        <p:sp>
          <p:nvSpPr>
            <p:cNvPr id="21542" name="Text Box 167"/>
            <p:cNvSpPr txBox="1">
              <a:spLocks noChangeArrowheads="1"/>
            </p:cNvSpPr>
            <p:nvPr/>
          </p:nvSpPr>
          <p:spPr bwMode="auto">
            <a:xfrm>
              <a:off x="2879" y="3798"/>
              <a:ext cx="233"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50</a:t>
              </a:r>
            </a:p>
          </p:txBody>
        </p:sp>
        <p:sp>
          <p:nvSpPr>
            <p:cNvPr id="21543" name="Text Box 168"/>
            <p:cNvSpPr txBox="1">
              <a:spLocks noChangeArrowheads="1"/>
            </p:cNvSpPr>
            <p:nvPr/>
          </p:nvSpPr>
          <p:spPr bwMode="auto">
            <a:xfrm>
              <a:off x="3242" y="3798"/>
              <a:ext cx="175" cy="17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0</a:t>
              </a:r>
            </a:p>
          </p:txBody>
        </p:sp>
      </p:grpSp>
      <p:sp>
        <p:nvSpPr>
          <p:cNvPr id="21512" name="Text Box 169"/>
          <p:cNvSpPr txBox="1">
            <a:spLocks noChangeArrowheads="1"/>
          </p:cNvSpPr>
          <p:nvPr/>
        </p:nvSpPr>
        <p:spPr bwMode="auto">
          <a:xfrm>
            <a:off x="4128344" y="6312604"/>
            <a:ext cx="2423786" cy="369332"/>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dirty="0">
                <a:solidFill>
                  <a:srgbClr val="000000"/>
                </a:solidFill>
                <a:latin typeface="Calibri" charset="0"/>
              </a:rPr>
              <a:t>Thousands of years </a:t>
            </a:r>
            <a:r>
              <a:rPr lang="en-US" b="1" dirty="0" smtClean="0">
                <a:solidFill>
                  <a:srgbClr val="000000"/>
                </a:solidFill>
                <a:latin typeface="Calibri" charset="0"/>
              </a:rPr>
              <a:t>ago</a:t>
            </a:r>
            <a:endParaRPr lang="en-US" b="1" dirty="0">
              <a:solidFill>
                <a:srgbClr val="000000"/>
              </a:solidFill>
              <a:latin typeface="Calibri" charset="0"/>
            </a:endParaRPr>
          </a:p>
        </p:txBody>
      </p:sp>
      <p:sp>
        <p:nvSpPr>
          <p:cNvPr id="21513" name="Text Box 170"/>
          <p:cNvSpPr txBox="1">
            <a:spLocks noChangeArrowheads="1"/>
          </p:cNvSpPr>
          <p:nvPr/>
        </p:nvSpPr>
        <p:spPr bwMode="auto">
          <a:xfrm rot="16200000">
            <a:off x="1163989" y="4779912"/>
            <a:ext cx="2542245" cy="369332"/>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dirty="0">
                <a:solidFill>
                  <a:srgbClr val="000000"/>
                </a:solidFill>
                <a:latin typeface="Calibri" charset="0"/>
              </a:rPr>
              <a:t>Temperature change (°C)</a:t>
            </a:r>
          </a:p>
        </p:txBody>
      </p:sp>
      <p:sp>
        <p:nvSpPr>
          <p:cNvPr id="21516" name="Text Box 174"/>
          <p:cNvSpPr txBox="1">
            <a:spLocks noChangeArrowheads="1"/>
          </p:cNvSpPr>
          <p:nvPr/>
        </p:nvSpPr>
        <p:spPr bwMode="auto">
          <a:xfrm>
            <a:off x="7616712" y="4873296"/>
            <a:ext cx="463550" cy="274638"/>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DF020D"/>
                </a:solidFill>
                <a:latin typeface="Calibri" charset="0"/>
              </a:rPr>
              <a:t>200</a:t>
            </a:r>
          </a:p>
        </p:txBody>
      </p:sp>
      <p:sp>
        <p:nvSpPr>
          <p:cNvPr id="21517" name="Text Box 175"/>
          <p:cNvSpPr txBox="1">
            <a:spLocks noChangeArrowheads="1"/>
          </p:cNvSpPr>
          <p:nvPr/>
        </p:nvSpPr>
        <p:spPr bwMode="auto">
          <a:xfrm>
            <a:off x="7616712" y="3641396"/>
            <a:ext cx="463550" cy="274638"/>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DF020D"/>
                </a:solidFill>
                <a:latin typeface="Calibri" charset="0"/>
              </a:rPr>
              <a:t>400</a:t>
            </a:r>
          </a:p>
        </p:txBody>
      </p:sp>
      <p:sp>
        <p:nvSpPr>
          <p:cNvPr id="21518" name="Text Box 176"/>
          <p:cNvSpPr txBox="1">
            <a:spLocks noChangeArrowheads="1"/>
          </p:cNvSpPr>
          <p:nvPr/>
        </p:nvSpPr>
        <p:spPr bwMode="auto">
          <a:xfrm rot="16200000">
            <a:off x="6724812" y="4845793"/>
            <a:ext cx="2685501" cy="369332"/>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dirty="0">
                <a:solidFill>
                  <a:srgbClr val="FF0000"/>
                </a:solidFill>
                <a:latin typeface="Calibri" charset="0"/>
              </a:rPr>
              <a:t>CO</a:t>
            </a:r>
            <a:r>
              <a:rPr lang="en-US" b="1" baseline="-25000" dirty="0">
                <a:solidFill>
                  <a:srgbClr val="FF0000"/>
                </a:solidFill>
                <a:latin typeface="Calibri" charset="0"/>
              </a:rPr>
              <a:t>2</a:t>
            </a:r>
            <a:r>
              <a:rPr lang="en-US" b="1" dirty="0">
                <a:solidFill>
                  <a:srgbClr val="FF0000"/>
                </a:solidFill>
                <a:latin typeface="Calibri" charset="0"/>
              </a:rPr>
              <a:t> Concentration (</a:t>
            </a:r>
            <a:r>
              <a:rPr lang="en-US" b="1" dirty="0" err="1">
                <a:solidFill>
                  <a:srgbClr val="FF0000"/>
                </a:solidFill>
                <a:latin typeface="Calibri" charset="0"/>
              </a:rPr>
              <a:t>ppmv</a:t>
            </a:r>
            <a:r>
              <a:rPr lang="en-US" b="1" dirty="0">
                <a:solidFill>
                  <a:srgbClr val="FF0000"/>
                </a:solidFill>
                <a:latin typeface="Calibri" charset="0"/>
              </a:rPr>
              <a:t>)</a:t>
            </a:r>
          </a:p>
        </p:txBody>
      </p:sp>
      <p:sp>
        <p:nvSpPr>
          <p:cNvPr id="21519" name="Text Box 177"/>
          <p:cNvSpPr txBox="1">
            <a:spLocks noChangeArrowheads="1"/>
          </p:cNvSpPr>
          <p:nvPr/>
        </p:nvSpPr>
        <p:spPr bwMode="auto">
          <a:xfrm>
            <a:off x="7616712" y="5863896"/>
            <a:ext cx="277813" cy="274638"/>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DF020D"/>
                </a:solidFill>
                <a:latin typeface="Calibri" charset="0"/>
              </a:rPr>
              <a:t>0</a:t>
            </a:r>
          </a:p>
        </p:txBody>
      </p:sp>
      <p:sp>
        <p:nvSpPr>
          <p:cNvPr id="33" name="Text Box 178"/>
          <p:cNvSpPr txBox="1">
            <a:spLocks noChangeArrowheads="1"/>
          </p:cNvSpPr>
          <p:nvPr/>
        </p:nvSpPr>
        <p:spPr bwMode="auto">
          <a:xfrm>
            <a:off x="7616712" y="2469821"/>
            <a:ext cx="463550" cy="274638"/>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DF020D"/>
                </a:solidFill>
                <a:latin typeface="Calibri" charset="0"/>
              </a:rPr>
              <a:t>550</a:t>
            </a:r>
          </a:p>
        </p:txBody>
      </p:sp>
      <p:sp>
        <p:nvSpPr>
          <p:cNvPr id="34" name="Text Box 179"/>
          <p:cNvSpPr txBox="1">
            <a:spLocks noChangeArrowheads="1"/>
          </p:cNvSpPr>
          <p:nvPr/>
        </p:nvSpPr>
        <p:spPr bwMode="auto">
          <a:xfrm>
            <a:off x="7616712" y="1372859"/>
            <a:ext cx="463550" cy="274637"/>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DF020D"/>
                </a:solidFill>
                <a:latin typeface="Calibri" charset="0"/>
              </a:rPr>
              <a:t>800</a:t>
            </a:r>
          </a:p>
        </p:txBody>
      </p:sp>
      <p:sp>
        <p:nvSpPr>
          <p:cNvPr id="35" name="Text Box 180"/>
          <p:cNvSpPr txBox="1">
            <a:spLocks noChangeArrowheads="1"/>
          </p:cNvSpPr>
          <p:nvPr/>
        </p:nvSpPr>
        <p:spPr bwMode="auto">
          <a:xfrm>
            <a:off x="7026162" y="2469821"/>
            <a:ext cx="555625" cy="274638"/>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2050</a:t>
            </a:r>
          </a:p>
        </p:txBody>
      </p:sp>
      <p:sp>
        <p:nvSpPr>
          <p:cNvPr id="36" name="Text Box 181"/>
          <p:cNvSpPr txBox="1">
            <a:spLocks noChangeArrowheads="1"/>
          </p:cNvSpPr>
          <p:nvPr/>
        </p:nvSpPr>
        <p:spPr bwMode="auto">
          <a:xfrm>
            <a:off x="7051562" y="1372859"/>
            <a:ext cx="531813" cy="274637"/>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200">
                <a:solidFill>
                  <a:srgbClr val="000000"/>
                </a:solidFill>
                <a:latin typeface="Calibri" charset="0"/>
              </a:rPr>
              <a:t>2100</a:t>
            </a:r>
          </a:p>
        </p:txBody>
      </p:sp>
      <p:grpSp>
        <p:nvGrpSpPr>
          <p:cNvPr id="4" name="Group 182"/>
          <p:cNvGrpSpPr>
            <a:grpSpLocks/>
          </p:cNvGrpSpPr>
          <p:nvPr/>
        </p:nvGrpSpPr>
        <p:grpSpPr bwMode="auto">
          <a:xfrm>
            <a:off x="7607187" y="1482396"/>
            <a:ext cx="42863" cy="2389188"/>
            <a:chOff x="3330" y="924"/>
            <a:chExt cx="27" cy="1505"/>
          </a:xfrm>
        </p:grpSpPr>
        <p:sp>
          <p:nvSpPr>
            <p:cNvPr id="21532" name="Line 183"/>
            <p:cNvSpPr>
              <a:spLocks noChangeShapeType="1"/>
            </p:cNvSpPr>
            <p:nvPr/>
          </p:nvSpPr>
          <p:spPr bwMode="auto">
            <a:xfrm flipV="1">
              <a:off x="3336" y="947"/>
              <a:ext cx="6" cy="1482"/>
            </a:xfrm>
            <a:prstGeom prst="line">
              <a:avLst/>
            </a:prstGeom>
            <a:noFill/>
            <a:ln w="28575" cap="sq">
              <a:solidFill>
                <a:srgbClr val="F9000B"/>
              </a:solidFill>
              <a:round/>
              <a:headEnd type="none" w="sm" len="sm"/>
              <a:tailEnd type="none" w="sm" len="sm"/>
            </a:ln>
          </p:spPr>
          <p:txBody>
            <a:bodyPr>
              <a:prstTxWarp prst="textNoShape">
                <a:avLst/>
              </a:prstTxWarp>
            </a:bodyPr>
            <a:lstStyle/>
            <a:p>
              <a:endParaRPr lang="en-US"/>
            </a:p>
          </p:txBody>
        </p:sp>
        <p:sp>
          <p:nvSpPr>
            <p:cNvPr id="21533" name="AutoShape 184"/>
            <p:cNvSpPr>
              <a:spLocks noChangeArrowheads="1"/>
            </p:cNvSpPr>
            <p:nvPr/>
          </p:nvSpPr>
          <p:spPr bwMode="auto">
            <a:xfrm>
              <a:off x="3330" y="924"/>
              <a:ext cx="27" cy="27"/>
            </a:xfrm>
            <a:prstGeom prst="diamond">
              <a:avLst/>
            </a:prstGeom>
            <a:solidFill>
              <a:srgbClr val="F9000B"/>
            </a:solidFill>
            <a:ln w="28575" cap="sq">
              <a:solidFill>
                <a:srgbClr val="F9000B"/>
              </a:solidFill>
              <a:miter lim="800000"/>
              <a:headEnd type="none" w="sm" len="sm"/>
              <a:tailEnd type="none" w="sm" len="sm"/>
            </a:ln>
          </p:spPr>
          <p:txBody>
            <a:bodyPr wrap="none" anchor="ctr">
              <a:prstTxWarp prst="textNoShape">
                <a:avLst/>
              </a:prstTxWarp>
            </a:bodyPr>
            <a:lstStyle/>
            <a:p>
              <a:endParaRPr lang="en-US" sz="1400">
                <a:latin typeface="Calibri" charset="0"/>
              </a:endParaRPr>
            </a:p>
          </p:txBody>
        </p:sp>
      </p:grpSp>
      <p:grpSp>
        <p:nvGrpSpPr>
          <p:cNvPr id="5" name="Group 185"/>
          <p:cNvGrpSpPr>
            <a:grpSpLocks/>
          </p:cNvGrpSpPr>
          <p:nvPr/>
        </p:nvGrpSpPr>
        <p:grpSpPr bwMode="auto">
          <a:xfrm>
            <a:off x="7600837" y="2511096"/>
            <a:ext cx="42863" cy="1293813"/>
            <a:chOff x="3326" y="1614"/>
            <a:chExt cx="27" cy="815"/>
          </a:xfrm>
        </p:grpSpPr>
        <p:sp>
          <p:nvSpPr>
            <p:cNvPr id="21530" name="Line 186"/>
            <p:cNvSpPr>
              <a:spLocks noChangeShapeType="1"/>
            </p:cNvSpPr>
            <p:nvPr/>
          </p:nvSpPr>
          <p:spPr bwMode="auto">
            <a:xfrm flipV="1">
              <a:off x="3336" y="1632"/>
              <a:ext cx="3" cy="797"/>
            </a:xfrm>
            <a:prstGeom prst="line">
              <a:avLst/>
            </a:prstGeom>
            <a:noFill/>
            <a:ln w="28575" cap="sq">
              <a:solidFill>
                <a:srgbClr val="F9000B"/>
              </a:solidFill>
              <a:round/>
              <a:headEnd type="none" w="sm" len="sm"/>
              <a:tailEnd type="none" w="sm" len="sm"/>
            </a:ln>
          </p:spPr>
          <p:txBody>
            <a:bodyPr>
              <a:prstTxWarp prst="textNoShape">
                <a:avLst/>
              </a:prstTxWarp>
            </a:bodyPr>
            <a:lstStyle/>
            <a:p>
              <a:endParaRPr lang="en-US"/>
            </a:p>
          </p:txBody>
        </p:sp>
        <p:sp>
          <p:nvSpPr>
            <p:cNvPr id="21531" name="AutoShape 187"/>
            <p:cNvSpPr>
              <a:spLocks noChangeArrowheads="1"/>
            </p:cNvSpPr>
            <p:nvPr/>
          </p:nvSpPr>
          <p:spPr bwMode="auto">
            <a:xfrm>
              <a:off x="3326" y="1614"/>
              <a:ext cx="27" cy="27"/>
            </a:xfrm>
            <a:prstGeom prst="diamond">
              <a:avLst/>
            </a:prstGeom>
            <a:solidFill>
              <a:srgbClr val="F9000B"/>
            </a:solidFill>
            <a:ln w="28575" cap="sq">
              <a:solidFill>
                <a:srgbClr val="F9000B"/>
              </a:solidFill>
              <a:miter lim="800000"/>
              <a:headEnd type="none" w="sm" len="sm"/>
              <a:tailEnd type="none" w="sm" len="sm"/>
            </a:ln>
          </p:spPr>
          <p:txBody>
            <a:bodyPr wrap="none" anchor="ctr">
              <a:prstTxWarp prst="textNoShape">
                <a:avLst/>
              </a:prstTxWarp>
            </a:bodyPr>
            <a:lstStyle/>
            <a:p>
              <a:endParaRPr lang="en-US" sz="1400">
                <a:latin typeface="Calibri" charset="0"/>
              </a:endParaRPr>
            </a:p>
          </p:txBody>
        </p:sp>
      </p:grpSp>
      <p:sp>
        <p:nvSpPr>
          <p:cNvPr id="43" name="Line 188"/>
          <p:cNvSpPr>
            <a:spLocks noChangeShapeType="1"/>
          </p:cNvSpPr>
          <p:nvPr/>
        </p:nvSpPr>
        <p:spPr bwMode="auto">
          <a:xfrm flipV="1">
            <a:off x="7616712" y="4909809"/>
            <a:ext cx="0" cy="177800"/>
          </a:xfrm>
          <a:prstGeom prst="line">
            <a:avLst/>
          </a:prstGeom>
          <a:noFill/>
          <a:ln w="57150" cap="sq">
            <a:solidFill>
              <a:srgbClr val="000000"/>
            </a:solidFill>
            <a:round/>
            <a:headEnd/>
            <a:tailEnd type="triangle" w="sm" len="sm"/>
          </a:ln>
        </p:spPr>
        <p:txBody>
          <a:bodyPr>
            <a:prstTxWarp prst="textNoShape">
              <a:avLst/>
            </a:prstTxWarp>
          </a:bodyPr>
          <a:lstStyle/>
          <a:p>
            <a:endParaRPr lang="en-US"/>
          </a:p>
        </p:txBody>
      </p:sp>
      <p:pic>
        <p:nvPicPr>
          <p:cNvPr id="21528" name="Picture 44" descr="Ice Core Image.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32" y="682270"/>
            <a:ext cx="3946195" cy="2959126"/>
          </a:xfrm>
          <a:prstGeom prst="rect">
            <a:avLst/>
          </a:prstGeom>
          <a:noFill/>
          <a:ln w="9525">
            <a:noFill/>
            <a:miter lim="800000"/>
            <a:headEnd/>
            <a:tailEnd/>
          </a:ln>
        </p:spPr>
      </p:pic>
      <p:sp>
        <p:nvSpPr>
          <p:cNvPr id="46" name="TextBox 45"/>
          <p:cNvSpPr txBox="1"/>
          <p:nvPr/>
        </p:nvSpPr>
        <p:spPr>
          <a:xfrm>
            <a:off x="4036900" y="914400"/>
            <a:ext cx="2135300" cy="2369880"/>
          </a:xfrm>
          <a:prstGeom prst="rect">
            <a:avLst/>
          </a:prstGeom>
          <a:noFill/>
        </p:spPr>
        <p:txBody>
          <a:bodyPr wrap="square">
            <a:spAutoFit/>
          </a:bodyPr>
          <a:lstStyle/>
          <a:p>
            <a:pPr fontAlgn="auto">
              <a:spcBef>
                <a:spcPts val="0"/>
              </a:spcBef>
              <a:spcAft>
                <a:spcPts val="0"/>
              </a:spcAft>
              <a:defRPr/>
            </a:pPr>
            <a:r>
              <a:rPr lang="en-US" sz="2000" b="1" dirty="0" err="1" smtClean="0">
                <a:latin typeface="+mn-lt"/>
                <a:ea typeface="+mn-ea"/>
                <a:cs typeface="+mn-cs"/>
              </a:rPr>
              <a:t>Vostok</a:t>
            </a:r>
            <a:r>
              <a:rPr lang="en-US" sz="2000" b="1" dirty="0" smtClean="0">
                <a:latin typeface="+mn-lt"/>
                <a:ea typeface="+mn-ea"/>
                <a:cs typeface="+mn-cs"/>
              </a:rPr>
              <a:t> </a:t>
            </a:r>
            <a:r>
              <a:rPr lang="en-US" sz="2000" b="1" dirty="0">
                <a:latin typeface="+mn-lt"/>
                <a:ea typeface="+mn-ea"/>
                <a:cs typeface="+mn-cs"/>
              </a:rPr>
              <a:t>Ice Core</a:t>
            </a:r>
          </a:p>
          <a:p>
            <a:pPr fontAlgn="auto">
              <a:spcBef>
                <a:spcPts val="0"/>
              </a:spcBef>
              <a:spcAft>
                <a:spcPts val="0"/>
              </a:spcAft>
              <a:defRPr/>
            </a:pPr>
            <a:endParaRPr lang="en-US" sz="1600" dirty="0">
              <a:solidFill>
                <a:schemeClr val="tx1">
                  <a:lumMod val="65000"/>
                  <a:lumOff val="35000"/>
                </a:schemeClr>
              </a:solidFill>
              <a:latin typeface="+mn-lt"/>
              <a:ea typeface="+mn-ea"/>
              <a:cs typeface="+mn-cs"/>
            </a:endParaRPr>
          </a:p>
          <a:p>
            <a:pPr fontAlgn="auto">
              <a:spcBef>
                <a:spcPts val="0"/>
              </a:spcBef>
              <a:spcAft>
                <a:spcPts val="0"/>
              </a:spcAft>
              <a:defRPr/>
            </a:pPr>
            <a:r>
              <a:rPr lang="en-US" sz="1600" dirty="0">
                <a:solidFill>
                  <a:schemeClr val="tx1">
                    <a:lumMod val="65000"/>
                    <a:lumOff val="35000"/>
                  </a:schemeClr>
                </a:solidFill>
                <a:latin typeface="+mn-lt"/>
                <a:ea typeface="+mn-ea"/>
                <a:cs typeface="+mn-cs"/>
              </a:rPr>
              <a:t>Petit, J. R. </a:t>
            </a:r>
            <a:r>
              <a:rPr lang="en-US" sz="1600" i="1" dirty="0">
                <a:solidFill>
                  <a:schemeClr val="tx1">
                    <a:lumMod val="65000"/>
                    <a:lumOff val="35000"/>
                  </a:schemeClr>
                </a:solidFill>
                <a:latin typeface="+mn-lt"/>
                <a:ea typeface="+mn-ea"/>
                <a:cs typeface="+mn-cs"/>
              </a:rPr>
              <a:t>et al</a:t>
            </a:r>
            <a:r>
              <a:rPr lang="en-US" sz="1600" dirty="0">
                <a:solidFill>
                  <a:schemeClr val="tx1">
                    <a:lumMod val="65000"/>
                    <a:lumOff val="35000"/>
                  </a:schemeClr>
                </a:solidFill>
                <a:latin typeface="+mn-lt"/>
                <a:ea typeface="+mn-ea"/>
                <a:cs typeface="+mn-cs"/>
              </a:rPr>
              <a:t>. (1999) Climate and atmospheric history of the past 420,000 years from the </a:t>
            </a:r>
            <a:r>
              <a:rPr lang="en-US" sz="1600" dirty="0" err="1">
                <a:solidFill>
                  <a:schemeClr val="tx1">
                    <a:lumMod val="65000"/>
                    <a:lumOff val="35000"/>
                  </a:schemeClr>
                </a:solidFill>
                <a:latin typeface="+mn-lt"/>
                <a:ea typeface="+mn-ea"/>
                <a:cs typeface="+mn-cs"/>
              </a:rPr>
              <a:t>Vostok</a:t>
            </a:r>
            <a:r>
              <a:rPr lang="en-US" sz="1600" dirty="0">
                <a:solidFill>
                  <a:schemeClr val="tx1">
                    <a:lumMod val="65000"/>
                    <a:lumOff val="35000"/>
                  </a:schemeClr>
                </a:solidFill>
                <a:latin typeface="+mn-lt"/>
                <a:ea typeface="+mn-ea"/>
                <a:cs typeface="+mn-cs"/>
              </a:rPr>
              <a:t> ice core, Antarctica. </a:t>
            </a:r>
            <a:r>
              <a:rPr lang="en-US" sz="1600" i="1" dirty="0">
                <a:solidFill>
                  <a:schemeClr val="tx1">
                    <a:lumMod val="65000"/>
                    <a:lumOff val="35000"/>
                  </a:schemeClr>
                </a:solidFill>
                <a:latin typeface="+mn-lt"/>
                <a:ea typeface="+mn-ea"/>
                <a:cs typeface="+mn-cs"/>
              </a:rPr>
              <a:t>Nature</a:t>
            </a:r>
            <a:r>
              <a:rPr lang="en-US" sz="1600" dirty="0">
                <a:solidFill>
                  <a:schemeClr val="tx1">
                    <a:lumMod val="65000"/>
                    <a:lumOff val="35000"/>
                  </a:schemeClr>
                </a:solidFill>
                <a:latin typeface="+mn-lt"/>
                <a:ea typeface="+mn-ea"/>
                <a:cs typeface="+mn-cs"/>
              </a:rPr>
              <a:t> </a:t>
            </a:r>
            <a:r>
              <a:rPr lang="en-US" sz="1600" b="1" dirty="0">
                <a:solidFill>
                  <a:schemeClr val="tx1">
                    <a:lumMod val="65000"/>
                    <a:lumOff val="35000"/>
                  </a:schemeClr>
                </a:solidFill>
                <a:latin typeface="+mn-lt"/>
                <a:ea typeface="+mn-ea"/>
                <a:cs typeface="+mn-cs"/>
              </a:rPr>
              <a:t>399</a:t>
            </a:r>
            <a:r>
              <a:rPr lang="en-US" sz="1600" dirty="0">
                <a:solidFill>
                  <a:schemeClr val="tx1">
                    <a:lumMod val="65000"/>
                    <a:lumOff val="35000"/>
                  </a:schemeClr>
                </a:solidFill>
                <a:latin typeface="+mn-lt"/>
                <a:ea typeface="+mn-ea"/>
                <a:cs typeface="+mn-cs"/>
              </a:rPr>
              <a:t>, 429-436.</a:t>
            </a:r>
          </a:p>
        </p:txBody>
      </p:sp>
      <p:grpSp>
        <p:nvGrpSpPr>
          <p:cNvPr id="8" name="Group 7"/>
          <p:cNvGrpSpPr/>
          <p:nvPr/>
        </p:nvGrpSpPr>
        <p:grpSpPr>
          <a:xfrm>
            <a:off x="3098743" y="4766934"/>
            <a:ext cx="4517969" cy="365125"/>
            <a:chOff x="3098743" y="4766934"/>
            <a:chExt cx="4517969" cy="365125"/>
          </a:xfrm>
        </p:grpSpPr>
        <p:sp>
          <p:nvSpPr>
            <p:cNvPr id="44" name="Line 189"/>
            <p:cNvSpPr>
              <a:spLocks noChangeShapeType="1"/>
            </p:cNvSpPr>
            <p:nvPr/>
          </p:nvSpPr>
          <p:spPr bwMode="auto">
            <a:xfrm flipV="1">
              <a:off x="7616712" y="4766934"/>
              <a:ext cx="0" cy="365125"/>
            </a:xfrm>
            <a:prstGeom prst="line">
              <a:avLst/>
            </a:prstGeom>
            <a:noFill/>
            <a:ln w="57150" cap="sq">
              <a:solidFill>
                <a:srgbClr val="000000"/>
              </a:solidFill>
              <a:round/>
              <a:headEnd/>
              <a:tailEnd type="triangle" w="sm" len="sm"/>
            </a:ln>
          </p:spPr>
          <p:txBody>
            <a:bodyPr>
              <a:prstTxWarp prst="textNoShape">
                <a:avLst/>
              </a:prstTxWarp>
            </a:bodyPr>
            <a:lstStyle/>
            <a:p>
              <a:endParaRPr lang="en-US"/>
            </a:p>
          </p:txBody>
        </p:sp>
        <p:cxnSp>
          <p:nvCxnSpPr>
            <p:cNvPr id="7" name="Straight Connector 6"/>
            <p:cNvCxnSpPr/>
            <p:nvPr/>
          </p:nvCxnSpPr>
          <p:spPr>
            <a:xfrm>
              <a:off x="3098743" y="4812643"/>
              <a:ext cx="4482987"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62922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par>
                                <p:cTn id="26" presetID="10" presetClass="exit" presetSubtype="0" fill="hold" grpId="1" nodeType="with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43" grpId="0" animBg="1"/>
      <p:bldP spid="4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32" y="0"/>
            <a:ext cx="7069008" cy="6938790"/>
            <a:chOff x="3878518" y="1642136"/>
            <a:chExt cx="5109132" cy="5015014"/>
          </a:xfrm>
        </p:grpSpPr>
        <p:pic>
          <p:nvPicPr>
            <p:cNvPr id="4" name="Picture 3" descr="MDS_group_labe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78518" y="1642136"/>
              <a:ext cx="5109132" cy="5015014"/>
            </a:xfrm>
            <a:prstGeom prst="rect">
              <a:avLst/>
            </a:prstGeom>
          </p:spPr>
        </p:pic>
        <p:sp>
          <p:nvSpPr>
            <p:cNvPr id="7" name="Oval 6"/>
            <p:cNvSpPr/>
            <p:nvPr/>
          </p:nvSpPr>
          <p:spPr>
            <a:xfrm>
              <a:off x="5079995" y="4040365"/>
              <a:ext cx="342605" cy="342605"/>
            </a:xfrm>
            <a:prstGeom prst="ellipse">
              <a:avLst/>
            </a:prstGeom>
            <a:solidFill>
              <a:srgbClr val="66CC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59492" y="3697761"/>
              <a:ext cx="342605" cy="342605"/>
            </a:xfrm>
            <a:prstGeom prst="ellipse">
              <a:avLst/>
            </a:prstGeom>
            <a:solidFill>
              <a:srgbClr val="6666F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775936" y="2197392"/>
              <a:ext cx="342605" cy="342605"/>
            </a:xfrm>
            <a:prstGeom prst="ellipse">
              <a:avLst/>
            </a:prstGeom>
            <a:solidFill>
              <a:srgbClr val="0000F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433331" y="5510019"/>
              <a:ext cx="342605" cy="342605"/>
            </a:xfrm>
            <a:prstGeom prst="ellipse">
              <a:avLst/>
            </a:prstGeom>
            <a:solidFill>
              <a:srgbClr val="CCFF6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2" name="Oval 21"/>
            <p:cNvSpPr/>
            <p:nvPr/>
          </p:nvSpPr>
          <p:spPr>
            <a:xfrm>
              <a:off x="8058289" y="3413046"/>
              <a:ext cx="342605" cy="342605"/>
            </a:xfrm>
            <a:prstGeom prst="ellipse">
              <a:avLst/>
            </a:prstGeom>
            <a:solidFill>
              <a:srgbClr val="00FF0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3" name="Oval 22"/>
            <p:cNvSpPr/>
            <p:nvPr/>
          </p:nvSpPr>
          <p:spPr>
            <a:xfrm>
              <a:off x="7160429" y="5570269"/>
              <a:ext cx="342605" cy="342605"/>
            </a:xfrm>
            <a:prstGeom prst="ellipse">
              <a:avLst/>
            </a:prstGeom>
            <a:solidFill>
              <a:srgbClr val="40800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4" name="Oval 23"/>
            <p:cNvSpPr/>
            <p:nvPr/>
          </p:nvSpPr>
          <p:spPr>
            <a:xfrm>
              <a:off x="7433331" y="4966578"/>
              <a:ext cx="342605" cy="342605"/>
            </a:xfrm>
            <a:prstGeom prst="ellipse">
              <a:avLst/>
            </a:prstGeom>
            <a:solidFill>
              <a:srgbClr val="FF000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5" name="Oval 24"/>
            <p:cNvSpPr/>
            <p:nvPr/>
          </p:nvSpPr>
          <p:spPr>
            <a:xfrm>
              <a:off x="7987407" y="4305001"/>
              <a:ext cx="342605" cy="342605"/>
            </a:xfrm>
            <a:prstGeom prst="ellipse">
              <a:avLst/>
            </a:prstGeom>
            <a:solidFill>
              <a:srgbClr val="FFCC6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6" name="Oval 25"/>
            <p:cNvSpPr/>
            <p:nvPr/>
          </p:nvSpPr>
          <p:spPr>
            <a:xfrm>
              <a:off x="8330019" y="4085264"/>
              <a:ext cx="342605" cy="342605"/>
            </a:xfrm>
            <a:prstGeom prst="ellipse">
              <a:avLst/>
            </a:prstGeom>
            <a:solidFill>
              <a:srgbClr val="FF800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grpSp>
      <p:graphicFrame>
        <p:nvGraphicFramePr>
          <p:cNvPr id="6" name="Table 5"/>
          <p:cNvGraphicFramePr>
            <a:graphicFrameLocks noGrp="1"/>
          </p:cNvGraphicFramePr>
          <p:nvPr>
            <p:extLst>
              <p:ext uri="{D42A27DB-BD31-4B8C-83A1-F6EECF244321}">
                <p14:modId xmlns:p14="http://schemas.microsoft.com/office/powerpoint/2010/main" val="225453802"/>
              </p:ext>
            </p:extLst>
          </p:nvPr>
        </p:nvGraphicFramePr>
        <p:xfrm>
          <a:off x="385097" y="407375"/>
          <a:ext cx="2682318" cy="2064949"/>
        </p:xfrm>
        <a:graphic>
          <a:graphicData uri="http://schemas.openxmlformats.org/drawingml/2006/table">
            <a:tbl>
              <a:tblPr firstRow="1" bandRow="1">
                <a:tableStyleId>{2D5ABB26-0587-4C30-8999-92F81FD0307C}</a:tableStyleId>
              </a:tblPr>
              <a:tblGrid>
                <a:gridCol w="406438"/>
                <a:gridCol w="646967"/>
                <a:gridCol w="542971"/>
                <a:gridCol w="542971"/>
                <a:gridCol w="542971"/>
              </a:tblGrid>
              <a:tr h="384707">
                <a:tc>
                  <a:txBody>
                    <a:bodyPr/>
                    <a:lstStyle/>
                    <a:p>
                      <a:endParaRPr lang="en-US" sz="1200" dirty="0">
                        <a:latin typeface="Arial"/>
                        <a:cs typeface="Arial"/>
                      </a:endParaRPr>
                    </a:p>
                  </a:txBody>
                  <a:tcPr marL="68519" marR="68519" marT="34259" marB="34259"/>
                </a:tc>
                <a:tc>
                  <a:txBody>
                    <a:bodyPr/>
                    <a:lstStyle/>
                    <a:p>
                      <a:endParaRPr lang="en-US" sz="1200">
                        <a:latin typeface="Arial"/>
                        <a:cs typeface="Arial"/>
                      </a:endParaRPr>
                    </a:p>
                  </a:txBody>
                  <a:tcPr marL="68519" marR="68519" marT="34259" marB="34259">
                    <a:lnB w="12700" cap="flat" cmpd="sng" algn="ctr">
                      <a:noFill/>
                      <a:prstDash val="solid"/>
                      <a:round/>
                      <a:headEnd type="none" w="med" len="med"/>
                      <a:tailEnd type="none" w="med" len="med"/>
                    </a:lnB>
                  </a:tcPr>
                </a:tc>
                <a:tc gridSpan="3">
                  <a:txBody>
                    <a:bodyPr/>
                    <a:lstStyle/>
                    <a:p>
                      <a:pPr algn="ctr"/>
                      <a:endParaRPr lang="en-US" sz="1200" dirty="0">
                        <a:latin typeface="Arial"/>
                        <a:cs typeface="Arial"/>
                      </a:endParaRPr>
                    </a:p>
                  </a:txBody>
                  <a:tcPr marL="68519" marR="68519" marT="34259" marB="34259">
                    <a:lnB w="12700" cap="flat" cmpd="sng" algn="ctr">
                      <a:solidFill>
                        <a:scrgbClr r="0" g="0" b="0"/>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r>
              <a:tr h="384707">
                <a:tc>
                  <a:txBody>
                    <a:bodyPr/>
                    <a:lstStyle/>
                    <a:p>
                      <a:endParaRPr lang="en-US" sz="1200" dirty="0">
                        <a:latin typeface="Arial"/>
                        <a:cs typeface="Arial"/>
                      </a:endParaRPr>
                    </a:p>
                  </a:txBody>
                  <a:tcPr marL="68519" marR="68519" marT="34259" marB="34259">
                    <a:lnR w="12700" cap="flat" cmpd="sng" algn="ctr">
                      <a:noFill/>
                      <a:prstDash val="solid"/>
                      <a:round/>
                      <a:headEnd type="none" w="med" len="med"/>
                      <a:tailEnd type="none" w="med" len="med"/>
                    </a:lnR>
                  </a:tcPr>
                </a:tc>
                <a:tc>
                  <a:txBody>
                    <a:bodyPr/>
                    <a:lstStyle/>
                    <a:p>
                      <a:pPr algn="r"/>
                      <a:r>
                        <a:rPr lang="en-US" sz="2000" dirty="0" smtClean="0">
                          <a:latin typeface="Arial"/>
                          <a:cs typeface="Arial"/>
                        </a:rPr>
                        <a:t>pH</a:t>
                      </a:r>
                      <a:endParaRPr lang="en-US" sz="2000" dirty="0">
                        <a:latin typeface="Arial"/>
                        <a:cs typeface="Arial"/>
                      </a:endParaRPr>
                    </a:p>
                  </a:txBody>
                  <a:tcPr marL="68519" marR="68519" marT="34259" marB="34259">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latin typeface="Arial"/>
                          <a:cs typeface="Arial"/>
                        </a:rPr>
                        <a:t>8.0</a:t>
                      </a:r>
                      <a:endParaRPr lang="en-US" sz="18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latin typeface="Arial"/>
                          <a:cs typeface="Arial"/>
                        </a:rPr>
                        <a:t>7.8</a:t>
                      </a:r>
                      <a:endParaRPr lang="en-US" sz="18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latin typeface="Arial"/>
                          <a:cs typeface="Arial"/>
                        </a:rPr>
                        <a:t>7.6</a:t>
                      </a:r>
                      <a:endParaRPr lang="en-US" sz="18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43895">
                <a:tc rowSpan="3">
                  <a:txBody>
                    <a:bodyPr/>
                    <a:lstStyle/>
                    <a:p>
                      <a:pPr algn="ctr"/>
                      <a:endParaRPr lang="en-US" sz="1200" dirty="0">
                        <a:latin typeface="Arial"/>
                        <a:cs typeface="Arial"/>
                      </a:endParaRPr>
                    </a:p>
                  </a:txBody>
                  <a:tcPr marL="68519" marR="68519" marT="34259" marB="34259" vert="vert270">
                    <a:lnR w="12700" cap="flat" cmpd="sng" algn="ctr">
                      <a:solidFill>
                        <a:scrgbClr r="0" g="0" b="0"/>
                      </a:solidFill>
                      <a:prstDash val="solid"/>
                      <a:round/>
                      <a:headEnd type="none" w="med" len="med"/>
                      <a:tailEnd type="none" w="med" len="med"/>
                    </a:lnR>
                  </a:tcPr>
                </a:tc>
                <a:tc>
                  <a:txBody>
                    <a:bodyPr/>
                    <a:lstStyle/>
                    <a:p>
                      <a:pPr algn="ctr"/>
                      <a:r>
                        <a:rPr lang="en-US" sz="1800" dirty="0" smtClean="0">
                          <a:latin typeface="Arial"/>
                          <a:cs typeface="Arial"/>
                        </a:rPr>
                        <a:t>11°C</a:t>
                      </a:r>
                      <a:endParaRPr lang="en-US" sz="18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CCFF"/>
                    </a:solidFill>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66FF"/>
                    </a:solidFill>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FF"/>
                    </a:solidFill>
                  </a:tcPr>
                </a:tc>
              </a:tr>
              <a:tr h="415742">
                <a:tc vMerge="1">
                  <a:txBody>
                    <a:bodyPr/>
                    <a:lstStyle/>
                    <a:p>
                      <a:endParaRPr lang="en-US"/>
                    </a:p>
                  </a:txBody>
                  <a:tcPr/>
                </a:tc>
                <a:tc>
                  <a:txBody>
                    <a:bodyPr/>
                    <a:lstStyle/>
                    <a:p>
                      <a:pPr algn="ctr"/>
                      <a:r>
                        <a:rPr lang="en-US" sz="1800" dirty="0" smtClean="0">
                          <a:latin typeface="Arial"/>
                          <a:cs typeface="Arial"/>
                        </a:rPr>
                        <a:t>13°C</a:t>
                      </a:r>
                      <a:endParaRPr lang="en-US" sz="18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66"/>
                    </a:solidFill>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08000"/>
                    </a:solidFill>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tr>
              <a:tr h="435898">
                <a:tc vMerge="1">
                  <a:txBody>
                    <a:bodyPr/>
                    <a:lstStyle/>
                    <a:p>
                      <a:endParaRPr lang="en-US"/>
                    </a:p>
                  </a:txBody>
                  <a:tcPr/>
                </a:tc>
                <a:tc>
                  <a:txBody>
                    <a:bodyPr/>
                    <a:lstStyle/>
                    <a:p>
                      <a:pPr algn="ctr"/>
                      <a:r>
                        <a:rPr lang="en-US" sz="1800" dirty="0" smtClean="0">
                          <a:latin typeface="Arial"/>
                          <a:cs typeface="Arial"/>
                        </a:rPr>
                        <a:t>14°C</a:t>
                      </a:r>
                      <a:endParaRPr lang="en-US" sz="18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8000"/>
                    </a:solidFill>
                  </a:tcPr>
                </a:tc>
                <a:tc>
                  <a:txBody>
                    <a:bodyPr/>
                    <a:lstStyle/>
                    <a:p>
                      <a:endParaRPr lang="en-US" sz="900" dirty="0">
                        <a:latin typeface="Arial"/>
                        <a:cs typeface="Arial"/>
                      </a:endParaRPr>
                    </a:p>
                  </a:txBody>
                  <a:tcPr marL="68519" marR="68519" marT="34259" marB="3425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solidFill>
                  </a:tcPr>
                </a:tc>
              </a:tr>
            </a:tbl>
          </a:graphicData>
        </a:graphic>
      </p:graphicFrame>
      <p:sp>
        <p:nvSpPr>
          <p:cNvPr id="3" name="TextBox 2"/>
          <p:cNvSpPr txBox="1"/>
          <p:nvPr/>
        </p:nvSpPr>
        <p:spPr>
          <a:xfrm>
            <a:off x="6801556" y="533386"/>
            <a:ext cx="2384778" cy="5693867"/>
          </a:xfrm>
          <a:prstGeom prst="rect">
            <a:avLst/>
          </a:prstGeom>
          <a:noFill/>
        </p:spPr>
        <p:txBody>
          <a:bodyPr wrap="square" rtlCol="0">
            <a:spAutoFit/>
          </a:bodyPr>
          <a:lstStyle/>
          <a:p>
            <a:r>
              <a:rPr lang="en-US" sz="2800" dirty="0" smtClean="0">
                <a:latin typeface="Arial"/>
                <a:cs typeface="Arial"/>
              </a:rPr>
              <a:t>Temperature increases always influenced gene expression.</a:t>
            </a:r>
          </a:p>
          <a:p>
            <a:pPr marL="457200" indent="-457200">
              <a:buFont typeface="Arial"/>
              <a:buChar char="•"/>
            </a:pPr>
            <a:endParaRPr lang="en-US" sz="2800" dirty="0">
              <a:latin typeface="Arial"/>
              <a:cs typeface="Arial"/>
            </a:endParaRPr>
          </a:p>
          <a:p>
            <a:r>
              <a:rPr lang="en-US" sz="2800" dirty="0" smtClean="0">
                <a:latin typeface="Arial"/>
                <a:cs typeface="Arial"/>
              </a:rPr>
              <a:t>pH 8.0 and 7.8 overall similar.</a:t>
            </a:r>
          </a:p>
          <a:p>
            <a:pPr marL="457200" indent="-457200">
              <a:buFont typeface="Arial"/>
              <a:buChar char="•"/>
            </a:pPr>
            <a:endParaRPr lang="en-US" sz="2800" dirty="0">
              <a:latin typeface="Arial"/>
              <a:cs typeface="Arial"/>
            </a:endParaRPr>
          </a:p>
          <a:p>
            <a:r>
              <a:rPr lang="en-US" sz="2800" dirty="0" smtClean="0">
                <a:latin typeface="Arial"/>
                <a:cs typeface="Arial"/>
              </a:rPr>
              <a:t>pH 7.6 distinct. </a:t>
            </a:r>
            <a:endParaRPr lang="en-US" sz="2800" dirty="0">
              <a:latin typeface="Arial"/>
              <a:cs typeface="Arial"/>
            </a:endParaRPr>
          </a:p>
        </p:txBody>
      </p:sp>
      <p:sp>
        <p:nvSpPr>
          <p:cNvPr id="17" name="TextBox 16"/>
          <p:cNvSpPr txBox="1"/>
          <p:nvPr/>
        </p:nvSpPr>
        <p:spPr>
          <a:xfrm>
            <a:off x="5245281" y="5398892"/>
            <a:ext cx="872354" cy="461665"/>
          </a:xfrm>
          <a:prstGeom prst="rect">
            <a:avLst/>
          </a:prstGeom>
          <a:noFill/>
        </p:spPr>
        <p:txBody>
          <a:bodyPr wrap="none" rtlCol="0">
            <a:spAutoFit/>
          </a:bodyPr>
          <a:lstStyle/>
          <a:p>
            <a:r>
              <a:rPr lang="en-US" sz="2400" dirty="0" smtClean="0">
                <a:latin typeface="Arial"/>
                <a:cs typeface="Arial"/>
              </a:rPr>
              <a:t>13°C</a:t>
            </a:r>
            <a:endParaRPr lang="en-US" sz="2400" dirty="0">
              <a:latin typeface="Arial"/>
              <a:cs typeface="Arial"/>
            </a:endParaRPr>
          </a:p>
        </p:txBody>
      </p:sp>
      <p:sp>
        <p:nvSpPr>
          <p:cNvPr id="19" name="TextBox 18"/>
          <p:cNvSpPr txBox="1"/>
          <p:nvPr/>
        </p:nvSpPr>
        <p:spPr>
          <a:xfrm>
            <a:off x="5323293" y="3333590"/>
            <a:ext cx="872354" cy="461665"/>
          </a:xfrm>
          <a:prstGeom prst="rect">
            <a:avLst/>
          </a:prstGeom>
          <a:noFill/>
        </p:spPr>
        <p:txBody>
          <a:bodyPr wrap="none" rtlCol="0">
            <a:spAutoFit/>
          </a:bodyPr>
          <a:lstStyle/>
          <a:p>
            <a:r>
              <a:rPr lang="en-US" sz="2400" dirty="0" smtClean="0">
                <a:latin typeface="Arial"/>
                <a:cs typeface="Arial"/>
              </a:rPr>
              <a:t>14°C</a:t>
            </a:r>
            <a:endParaRPr lang="en-US" sz="2400" dirty="0">
              <a:latin typeface="Arial"/>
              <a:cs typeface="Arial"/>
            </a:endParaRPr>
          </a:p>
        </p:txBody>
      </p:sp>
      <p:sp>
        <p:nvSpPr>
          <p:cNvPr id="27" name="TextBox 26"/>
          <p:cNvSpPr txBox="1"/>
          <p:nvPr/>
        </p:nvSpPr>
        <p:spPr>
          <a:xfrm>
            <a:off x="5817383" y="785560"/>
            <a:ext cx="849511" cy="461665"/>
          </a:xfrm>
          <a:prstGeom prst="rect">
            <a:avLst/>
          </a:prstGeom>
          <a:noFill/>
        </p:spPr>
        <p:txBody>
          <a:bodyPr wrap="none" rtlCol="0">
            <a:spAutoFit/>
          </a:bodyPr>
          <a:lstStyle/>
          <a:p>
            <a:r>
              <a:rPr lang="en-US" sz="2400" dirty="0" smtClean="0">
                <a:latin typeface="Arial"/>
                <a:cs typeface="Arial"/>
              </a:rPr>
              <a:t>11°C</a:t>
            </a:r>
            <a:endParaRPr lang="en-US" sz="2400" dirty="0">
              <a:latin typeface="Arial"/>
              <a:cs typeface="Arial"/>
            </a:endParaRPr>
          </a:p>
        </p:txBody>
      </p:sp>
      <p:sp>
        <p:nvSpPr>
          <p:cNvPr id="28" name="TextBox 27"/>
          <p:cNvSpPr txBox="1"/>
          <p:nvPr/>
        </p:nvSpPr>
        <p:spPr>
          <a:xfrm>
            <a:off x="4917391" y="2382505"/>
            <a:ext cx="872354" cy="461665"/>
          </a:xfrm>
          <a:prstGeom prst="rect">
            <a:avLst/>
          </a:prstGeom>
          <a:noFill/>
        </p:spPr>
        <p:txBody>
          <a:bodyPr wrap="none" rtlCol="0">
            <a:spAutoFit/>
          </a:bodyPr>
          <a:lstStyle/>
          <a:p>
            <a:r>
              <a:rPr lang="en-US" sz="2400" dirty="0" smtClean="0">
                <a:latin typeface="Arial"/>
                <a:cs typeface="Arial"/>
              </a:rPr>
              <a:t>13°C</a:t>
            </a:r>
            <a:endParaRPr lang="en-US" sz="2400" dirty="0">
              <a:latin typeface="Arial"/>
              <a:cs typeface="Arial"/>
            </a:endParaRPr>
          </a:p>
        </p:txBody>
      </p:sp>
      <p:sp>
        <p:nvSpPr>
          <p:cNvPr id="29" name="TextBox 28"/>
          <p:cNvSpPr txBox="1"/>
          <p:nvPr/>
        </p:nvSpPr>
        <p:spPr>
          <a:xfrm>
            <a:off x="4014762" y="4612073"/>
            <a:ext cx="872354" cy="461665"/>
          </a:xfrm>
          <a:prstGeom prst="rect">
            <a:avLst/>
          </a:prstGeom>
          <a:noFill/>
        </p:spPr>
        <p:txBody>
          <a:bodyPr wrap="none" rtlCol="0">
            <a:spAutoFit/>
          </a:bodyPr>
          <a:lstStyle/>
          <a:p>
            <a:r>
              <a:rPr lang="en-US" sz="2400" dirty="0" smtClean="0">
                <a:latin typeface="Arial"/>
                <a:cs typeface="Arial"/>
              </a:rPr>
              <a:t>14°C</a:t>
            </a:r>
            <a:endParaRPr lang="en-US" sz="2400" dirty="0">
              <a:latin typeface="Arial"/>
              <a:cs typeface="Arial"/>
            </a:endParaRPr>
          </a:p>
        </p:txBody>
      </p:sp>
      <p:cxnSp>
        <p:nvCxnSpPr>
          <p:cNvPr id="10" name="Straight Arrow Connector 9"/>
          <p:cNvCxnSpPr/>
          <p:nvPr/>
        </p:nvCxnSpPr>
        <p:spPr>
          <a:xfrm flipV="1">
            <a:off x="2286000" y="1247225"/>
            <a:ext cx="3037293" cy="2070973"/>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54635" y="2918655"/>
            <a:ext cx="849511" cy="461665"/>
          </a:xfrm>
          <a:prstGeom prst="rect">
            <a:avLst/>
          </a:prstGeom>
          <a:noFill/>
        </p:spPr>
        <p:txBody>
          <a:bodyPr wrap="none" rtlCol="0">
            <a:spAutoFit/>
          </a:bodyPr>
          <a:lstStyle/>
          <a:p>
            <a:r>
              <a:rPr lang="en-US" sz="2400" dirty="0" smtClean="0">
                <a:latin typeface="Arial"/>
                <a:cs typeface="Arial"/>
              </a:rPr>
              <a:t>11°C</a:t>
            </a:r>
            <a:endParaRPr lang="en-US" sz="2400" dirty="0">
              <a:latin typeface="Arial"/>
              <a:cs typeface="Arial"/>
            </a:endParaRPr>
          </a:p>
        </p:txBody>
      </p:sp>
      <p:cxnSp>
        <p:nvCxnSpPr>
          <p:cNvPr id="30" name="Straight Arrow Connector 29"/>
          <p:cNvCxnSpPr/>
          <p:nvPr/>
        </p:nvCxnSpPr>
        <p:spPr>
          <a:xfrm flipV="1">
            <a:off x="4903416" y="2924266"/>
            <a:ext cx="913967" cy="2510713"/>
          </a:xfrm>
          <a:prstGeom prst="straightConnector1">
            <a:avLst/>
          </a:prstGeom>
          <a:ln w="28575" cmpd="sng">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377445" y="3854350"/>
            <a:ext cx="864694" cy="757723"/>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913784" y="4463866"/>
            <a:ext cx="1133644" cy="1445141"/>
            <a:chOff x="913784" y="4463866"/>
            <a:chExt cx="1133644" cy="1445141"/>
          </a:xfrm>
        </p:grpSpPr>
        <p:cxnSp>
          <p:nvCxnSpPr>
            <p:cNvPr id="32" name="Straight Arrow Connector 31"/>
            <p:cNvCxnSpPr/>
            <p:nvPr/>
          </p:nvCxnSpPr>
          <p:spPr>
            <a:xfrm>
              <a:off x="1480606" y="4744695"/>
              <a:ext cx="0" cy="85564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913784" y="4463866"/>
              <a:ext cx="1133644" cy="369332"/>
            </a:xfrm>
            <a:prstGeom prst="rect">
              <a:avLst/>
            </a:prstGeom>
            <a:noFill/>
          </p:spPr>
          <p:txBody>
            <a:bodyPr wrap="none" rtlCol="0">
              <a:spAutoFit/>
            </a:bodyPr>
            <a:lstStyle/>
            <a:p>
              <a:r>
                <a:rPr lang="en-US" dirty="0" smtClean="0"/>
                <a:t>pH 8 + 7.8</a:t>
              </a:r>
              <a:endParaRPr lang="en-US" dirty="0"/>
            </a:p>
          </p:txBody>
        </p:sp>
        <p:sp>
          <p:nvSpPr>
            <p:cNvPr id="37" name="TextBox 36"/>
            <p:cNvSpPr txBox="1"/>
            <p:nvPr/>
          </p:nvSpPr>
          <p:spPr>
            <a:xfrm>
              <a:off x="1083502" y="5509712"/>
              <a:ext cx="794208" cy="369332"/>
            </a:xfrm>
            <a:prstGeom prst="rect">
              <a:avLst/>
            </a:prstGeom>
            <a:noFill/>
          </p:spPr>
          <p:txBody>
            <a:bodyPr wrap="none" rtlCol="0">
              <a:spAutoFit/>
            </a:bodyPr>
            <a:lstStyle/>
            <a:p>
              <a:r>
                <a:rPr lang="en-US" dirty="0" smtClean="0"/>
                <a:t>pH 7.6</a:t>
              </a:r>
              <a:endParaRPr lang="en-US" dirty="0"/>
            </a:p>
          </p:txBody>
        </p:sp>
        <p:sp>
          <p:nvSpPr>
            <p:cNvPr id="38" name="Rounded Rectangle 37"/>
            <p:cNvSpPr/>
            <p:nvPr/>
          </p:nvSpPr>
          <p:spPr>
            <a:xfrm>
              <a:off x="913784" y="4463866"/>
              <a:ext cx="1133644" cy="1445141"/>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6424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P spid="27" grpId="0"/>
      <p:bldP spid="28" grpId="0"/>
      <p:bldP spid="29"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diera and wickett 1a.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1700" y="0"/>
            <a:ext cx="7318537" cy="6858000"/>
          </a:xfrm>
          <a:prstGeom prst="rect">
            <a:avLst/>
          </a:prstGeom>
        </p:spPr>
      </p:pic>
      <p:sp>
        <p:nvSpPr>
          <p:cNvPr id="227434" name="Text Box 106"/>
          <p:cNvSpPr txBox="1">
            <a:spLocks noChangeArrowheads="1"/>
          </p:cNvSpPr>
          <p:nvPr/>
        </p:nvSpPr>
        <p:spPr bwMode="auto">
          <a:xfrm>
            <a:off x="159247" y="6352897"/>
            <a:ext cx="4476358" cy="40673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err="1"/>
              <a:t>Caldeira</a:t>
            </a:r>
            <a:r>
              <a:rPr lang="en-US" sz="2000" dirty="0"/>
              <a:t> and </a:t>
            </a:r>
            <a:r>
              <a:rPr lang="en-US" sz="2000" dirty="0" err="1"/>
              <a:t>Wickett</a:t>
            </a:r>
            <a:r>
              <a:rPr lang="en-US" sz="2000" dirty="0"/>
              <a:t> (2003)</a:t>
            </a:r>
          </a:p>
        </p:txBody>
      </p:sp>
      <p:sp>
        <p:nvSpPr>
          <p:cNvPr id="2" name="Rectangle 1"/>
          <p:cNvSpPr/>
          <p:nvPr/>
        </p:nvSpPr>
        <p:spPr>
          <a:xfrm>
            <a:off x="901700" y="1203454"/>
            <a:ext cx="7318537" cy="110794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01700" y="2311400"/>
            <a:ext cx="7531100" cy="3136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21400" y="673100"/>
            <a:ext cx="1853693" cy="461665"/>
          </a:xfrm>
          <a:prstGeom prst="rect">
            <a:avLst/>
          </a:prstGeom>
          <a:solidFill>
            <a:srgbClr val="FFFFFF"/>
          </a:solidFill>
        </p:spPr>
        <p:txBody>
          <a:bodyPr wrap="none" rtlCol="0">
            <a:spAutoFit/>
          </a:bodyPr>
          <a:lstStyle/>
          <a:p>
            <a:r>
              <a:rPr lang="en-US" sz="2400" dirty="0" smtClean="0">
                <a:solidFill>
                  <a:srgbClr val="000000"/>
                </a:solidFill>
                <a:latin typeface="Arial Narrow"/>
                <a:cs typeface="Arial Narrow"/>
              </a:rPr>
              <a:t>CO</a:t>
            </a:r>
            <a:r>
              <a:rPr lang="en-US" sz="2400" baseline="-25000" dirty="0" smtClean="0">
                <a:solidFill>
                  <a:srgbClr val="000000"/>
                </a:solidFill>
                <a:latin typeface="Arial Narrow"/>
                <a:cs typeface="Arial Narrow"/>
              </a:rPr>
              <a:t>2 </a:t>
            </a:r>
            <a:r>
              <a:rPr lang="en-US" sz="2400" dirty="0" smtClean="0">
                <a:solidFill>
                  <a:srgbClr val="000000"/>
                </a:solidFill>
                <a:latin typeface="Arial Narrow"/>
                <a:cs typeface="Arial Narrow"/>
              </a:rPr>
              <a:t>Emissions</a:t>
            </a:r>
            <a:endParaRPr lang="en-US" sz="2400" baseline="-25000" dirty="0">
              <a:solidFill>
                <a:srgbClr val="000000"/>
              </a:solidFill>
              <a:latin typeface="Arial Narrow"/>
              <a:cs typeface="Arial Narrow"/>
            </a:endParaRPr>
          </a:p>
        </p:txBody>
      </p:sp>
    </p:spTree>
    <p:extLst>
      <p:ext uri="{BB962C8B-B14F-4D97-AF65-F5344CB8AC3E}">
        <p14:creationId xmlns:p14="http://schemas.microsoft.com/office/powerpoint/2010/main" val="715783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Ocean chemistry and temperature is changing and will continue to change for 100s-1000s of years even if we stopped burning fossil fuels today.</a:t>
            </a:r>
          </a:p>
          <a:p>
            <a:r>
              <a:rPr lang="en-US" dirty="0" smtClean="0"/>
              <a:t>Organismal and ecosystem responses to those changes are complex and widespread</a:t>
            </a:r>
          </a:p>
          <a:p>
            <a:r>
              <a:rPr lang="en-US" dirty="0" smtClean="0"/>
              <a:t>It’s not too late to act, but globalization and economic crises makes action increasingly difficult</a:t>
            </a:r>
            <a:endParaRPr lang="en-US" dirty="0"/>
          </a:p>
        </p:txBody>
      </p:sp>
    </p:spTree>
    <p:extLst>
      <p:ext uri="{BB962C8B-B14F-4D97-AF65-F5344CB8AC3E}">
        <p14:creationId xmlns:p14="http://schemas.microsoft.com/office/powerpoint/2010/main" val="335776473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482600" y="546101"/>
            <a:ext cx="8166100" cy="2152650"/>
          </a:xfrm>
        </p:spPr>
        <p:txBody>
          <a:bodyPr>
            <a:noAutofit/>
          </a:bodyPr>
          <a:lstStyle/>
          <a:p>
            <a:r>
              <a:rPr lang="en-US" sz="5400" dirty="0" smtClean="0">
                <a:solidFill>
                  <a:srgbClr val="FFFFFF"/>
                </a:solidFill>
              </a:rPr>
              <a:t>What will you do to reduce your carbon footprint?</a:t>
            </a:r>
            <a:endParaRPr lang="en-US" sz="5400" dirty="0">
              <a:solidFill>
                <a:srgbClr val="FFFFFF"/>
              </a:solidFill>
            </a:endParaRPr>
          </a:p>
        </p:txBody>
      </p:sp>
      <p:sp>
        <p:nvSpPr>
          <p:cNvPr id="6" name="Subtitle 5"/>
          <p:cNvSpPr>
            <a:spLocks noGrp="1"/>
          </p:cNvSpPr>
          <p:nvPr>
            <p:ph type="subTitle" idx="1"/>
          </p:nvPr>
        </p:nvSpPr>
        <p:spPr>
          <a:xfrm>
            <a:off x="596900" y="3022600"/>
            <a:ext cx="7924800" cy="2044700"/>
          </a:xfrm>
        </p:spPr>
        <p:txBody>
          <a:bodyPr>
            <a:noAutofit/>
          </a:bodyPr>
          <a:lstStyle/>
          <a:p>
            <a:r>
              <a:rPr lang="en-US" sz="6000" b="1" dirty="0" smtClean="0">
                <a:solidFill>
                  <a:srgbClr val="FFFF00"/>
                </a:solidFill>
              </a:rPr>
              <a:t>How will you inspire others to reduce theirs?</a:t>
            </a:r>
            <a:endParaRPr lang="en-US" b="1" dirty="0">
              <a:solidFill>
                <a:srgbClr val="FFFF00"/>
              </a:solidFill>
            </a:endParaRPr>
          </a:p>
        </p:txBody>
      </p:sp>
    </p:spTree>
    <p:extLst>
      <p:ext uri="{BB962C8B-B14F-4D97-AF65-F5344CB8AC3E}">
        <p14:creationId xmlns:p14="http://schemas.microsoft.com/office/powerpoint/2010/main" val="2459319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ge4CarbonPollution.jpg"/>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t="-1575" b="-958"/>
          <a:stretch/>
        </p:blipFill>
        <p:spPr>
          <a:xfrm>
            <a:off x="457200" y="393700"/>
            <a:ext cx="8229600" cy="6616700"/>
          </a:xfrm>
        </p:spPr>
      </p:pic>
      <p:sp>
        <p:nvSpPr>
          <p:cNvPr id="5" name="Title 4"/>
          <p:cNvSpPr>
            <a:spLocks noGrp="1"/>
          </p:cNvSpPr>
          <p:nvPr>
            <p:ph type="title"/>
          </p:nvPr>
        </p:nvSpPr>
        <p:spPr>
          <a:xfrm>
            <a:off x="457200" y="-177800"/>
            <a:ext cx="8229600" cy="1143000"/>
          </a:xfrm>
        </p:spPr>
        <p:txBody>
          <a:bodyPr/>
          <a:lstStyle/>
          <a:p>
            <a:r>
              <a:rPr lang="en-US" i="1" dirty="0" smtClean="0"/>
              <a:t>“Lucy and the Blue Hope” </a:t>
            </a:r>
            <a:r>
              <a:rPr lang="en-US" dirty="0" smtClean="0"/>
              <a:t>pg. 4</a:t>
            </a:r>
            <a:endParaRPr lang="en-US" i="1" dirty="0"/>
          </a:p>
        </p:txBody>
      </p:sp>
    </p:spTree>
    <p:extLst>
      <p:ext uri="{BB962C8B-B14F-4D97-AF65-F5344CB8AC3E}">
        <p14:creationId xmlns:p14="http://schemas.microsoft.com/office/powerpoint/2010/main" val="32588995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5500"/>
          </a:xfrm>
        </p:spPr>
        <p:txBody>
          <a:bodyPr/>
          <a:lstStyle/>
          <a:p>
            <a:r>
              <a:rPr lang="en-US" dirty="0" smtClean="0"/>
              <a:t>Page 7</a:t>
            </a:r>
            <a:endParaRPr lang="en-US" dirty="0"/>
          </a:p>
        </p:txBody>
      </p:sp>
      <p:pic>
        <p:nvPicPr>
          <p:cNvPr id="3" name="Picture 2" descr="Page17Crabber&amp;Luc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227" y="952500"/>
            <a:ext cx="8807908" cy="5791200"/>
          </a:xfrm>
          <a:prstGeom prst="rect">
            <a:avLst/>
          </a:prstGeom>
        </p:spPr>
      </p:pic>
    </p:spTree>
    <p:extLst>
      <p:ext uri="{BB962C8B-B14F-4D97-AF65-F5344CB8AC3E}">
        <p14:creationId xmlns:p14="http://schemas.microsoft.com/office/powerpoint/2010/main" val="25906697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412"/>
            <a:ext cx="9096375" cy="1143000"/>
          </a:xfrm>
        </p:spPr>
        <p:txBody>
          <a:bodyPr rtlCol="0">
            <a:noAutofit/>
          </a:bodyPr>
          <a:lstStyle/>
          <a:p>
            <a:pPr fontAlgn="auto">
              <a:spcAft>
                <a:spcPts val="0"/>
              </a:spcAft>
              <a:defRPr/>
            </a:pPr>
            <a:r>
              <a:rPr lang="en-US" sz="3200" dirty="0" smtClean="0">
                <a:solidFill>
                  <a:srgbClr val="000000"/>
                </a:solidFill>
                <a:ea typeface="+mj-ea"/>
                <a:cs typeface="+mj-cs"/>
              </a:rPr>
              <a:t>CO</a:t>
            </a:r>
            <a:r>
              <a:rPr lang="en-US" sz="3200" baseline="-25000" dirty="0" smtClean="0">
                <a:solidFill>
                  <a:srgbClr val="000000"/>
                </a:solidFill>
                <a:ea typeface="+mj-ea"/>
                <a:cs typeface="+mj-cs"/>
              </a:rPr>
              <a:t>2</a:t>
            </a:r>
            <a:r>
              <a:rPr lang="en-US" sz="3200" dirty="0" smtClean="0">
                <a:solidFill>
                  <a:srgbClr val="000000"/>
                </a:solidFill>
                <a:ea typeface="+mj-ea"/>
                <a:cs typeface="+mj-cs"/>
              </a:rPr>
              <a:t> </a:t>
            </a:r>
            <a:r>
              <a:rPr lang="en-US" sz="4000" dirty="0" err="1" smtClean="0">
                <a:solidFill>
                  <a:srgbClr val="000000"/>
                </a:solidFill>
                <a:latin typeface="Wingdings"/>
                <a:ea typeface="Wingdings"/>
                <a:cs typeface="Wingdings"/>
              </a:rPr>
              <a:t></a:t>
            </a:r>
            <a:r>
              <a:rPr lang="en-US" sz="3200" dirty="0" smtClean="0">
                <a:solidFill>
                  <a:srgbClr val="000000"/>
                </a:solidFill>
              </a:rPr>
              <a:t> </a:t>
            </a:r>
            <a:r>
              <a:rPr lang="en-US" sz="3200" dirty="0" smtClean="0">
                <a:solidFill>
                  <a:srgbClr val="000000"/>
                </a:solidFill>
                <a:ea typeface="+mj-ea"/>
                <a:cs typeface="+mj-cs"/>
              </a:rPr>
              <a:t>regardless of future changes in fossil fuel </a:t>
            </a:r>
            <a:r>
              <a:rPr lang="en-US" sz="3200" dirty="0" smtClean="0">
                <a:solidFill>
                  <a:srgbClr val="000000"/>
                </a:solidFill>
              </a:rPr>
              <a:t>use</a:t>
            </a:r>
            <a:endParaRPr lang="en-US" sz="3200" dirty="0">
              <a:solidFill>
                <a:srgbClr val="000000"/>
              </a:solidFill>
              <a:ea typeface="+mj-ea"/>
              <a:cs typeface="+mj-cs"/>
            </a:endParaRPr>
          </a:p>
        </p:txBody>
      </p:sp>
      <p:pic>
        <p:nvPicPr>
          <p:cNvPr id="28676" name="Content Placeholder 9" descr="fig-10-24.jpg"/>
          <p:cNvPicPr>
            <a:picLocks noGrp="1" noChangeAspect="1"/>
          </p:cNvPicPr>
          <p:nvPr>
            <p:ph idx="1"/>
          </p:nvPr>
        </p:nvPicPr>
        <p:blipFill>
          <a:blip r:embed="rId3" cstate="screen">
            <a:extLst>
              <a:ext uri="{28A0092B-C50C-407E-A947-70E740481C1C}">
                <a14:useLocalDpi xmlns:a14="http://schemas.microsoft.com/office/drawing/2010/main"/>
              </a:ext>
            </a:extLst>
          </a:blip>
          <a:srcRect t="-7699"/>
          <a:stretch>
            <a:fillRect/>
          </a:stretch>
        </p:blipFill>
        <p:spPr>
          <a:xfrm>
            <a:off x="0" y="626757"/>
            <a:ext cx="5018546" cy="3169931"/>
          </a:xfrm>
        </p:spPr>
      </p:pic>
      <p:sp>
        <p:nvSpPr>
          <p:cNvPr id="28677" name="TextBox 10"/>
          <p:cNvSpPr txBox="1">
            <a:spLocks noChangeArrowheads="1"/>
          </p:cNvSpPr>
          <p:nvPr/>
        </p:nvSpPr>
        <p:spPr bwMode="auto">
          <a:xfrm>
            <a:off x="-51145" y="4387524"/>
            <a:ext cx="9147520" cy="400110"/>
          </a:xfrm>
          <a:prstGeom prst="rect">
            <a:avLst/>
          </a:prstGeom>
          <a:noFill/>
          <a:ln w="9525">
            <a:noFill/>
            <a:miter lim="800000"/>
            <a:headEnd/>
            <a:tailEnd/>
          </a:ln>
        </p:spPr>
        <p:txBody>
          <a:bodyPr wrap="square">
            <a:prstTxWarp prst="textNoShape">
              <a:avLst/>
            </a:prstTxWarp>
            <a:spAutoFit/>
          </a:bodyPr>
          <a:lstStyle/>
          <a:p>
            <a:r>
              <a:rPr lang="en-US" sz="2000" i="1" dirty="0" smtClean="0">
                <a:latin typeface="Calibri" charset="0"/>
              </a:rPr>
              <a:t>Intergovernmental Panel on Climate Change (IPCC).  2007 </a:t>
            </a:r>
            <a:r>
              <a:rPr lang="en-US" sz="2000" i="1" dirty="0">
                <a:latin typeface="Calibri" charset="0"/>
              </a:rPr>
              <a:t>– WGI – Fig. 10.24</a:t>
            </a:r>
          </a:p>
        </p:txBody>
      </p:sp>
      <p:pic>
        <p:nvPicPr>
          <p:cNvPr id="28678" name="Content Placeholder 9" descr="fig-10-24.jpg"/>
          <p:cNvPicPr>
            <a:picLocks noChangeAspect="1"/>
          </p:cNvPicPr>
          <p:nvPr/>
        </p:nvPicPr>
        <p:blipFill>
          <a:blip r:embed="rId4" cstate="screen">
            <a:extLst>
              <a:ext uri="{28A0092B-C50C-407E-A947-70E740481C1C}">
                <a14:useLocalDpi xmlns:a14="http://schemas.microsoft.com/office/drawing/2010/main"/>
              </a:ext>
            </a:extLst>
          </a:blip>
          <a:srcRect b="-43074"/>
          <a:stretch>
            <a:fillRect/>
          </a:stretch>
        </p:blipFill>
        <p:spPr bwMode="auto">
          <a:xfrm>
            <a:off x="0" y="3769017"/>
            <a:ext cx="5737690" cy="751877"/>
          </a:xfrm>
          <a:prstGeom prst="rect">
            <a:avLst/>
          </a:prstGeom>
          <a:noFill/>
          <a:ln w="9525">
            <a:noFill/>
            <a:miter lim="800000"/>
            <a:headEnd/>
            <a:tailEnd/>
          </a:ln>
        </p:spPr>
      </p:pic>
      <p:sp>
        <p:nvSpPr>
          <p:cNvPr id="8" name="Rectangle 7"/>
          <p:cNvSpPr/>
          <p:nvPr/>
        </p:nvSpPr>
        <p:spPr>
          <a:xfrm>
            <a:off x="0" y="5562121"/>
            <a:ext cx="347244" cy="3574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5095209" y="939800"/>
            <a:ext cx="4226591" cy="4524315"/>
          </a:xfrm>
          <a:prstGeom prst="rect">
            <a:avLst/>
          </a:prstGeom>
          <a:noFill/>
        </p:spPr>
        <p:txBody>
          <a:bodyPr wrap="square">
            <a:spAutoFit/>
          </a:bodyPr>
          <a:lstStyle/>
          <a:p>
            <a:pPr fontAlgn="auto">
              <a:spcBef>
                <a:spcPts val="0"/>
              </a:spcBef>
              <a:spcAft>
                <a:spcPts val="0"/>
              </a:spcAft>
              <a:defRPr/>
            </a:pPr>
            <a:r>
              <a:rPr lang="en-US" sz="2400" dirty="0">
                <a:solidFill>
                  <a:schemeClr val="accent5"/>
                </a:solidFill>
                <a:latin typeface="+mn-lt"/>
                <a:ea typeface="+mn-ea"/>
                <a:cs typeface="+mn-cs"/>
              </a:rPr>
              <a:t>B1: Committed climate change </a:t>
            </a:r>
            <a:r>
              <a:rPr lang="en-US" sz="2400" dirty="0" smtClean="0">
                <a:solidFill>
                  <a:schemeClr val="accent5"/>
                </a:solidFill>
                <a:latin typeface="+mn-lt"/>
                <a:ea typeface="+mn-ea"/>
                <a:cs typeface="+mn-cs"/>
              </a:rPr>
              <a:t>scenario</a:t>
            </a:r>
            <a:endParaRPr lang="en-US" sz="2400" dirty="0" smtClean="0">
              <a:solidFill>
                <a:schemeClr val="accent5"/>
              </a:solidFill>
            </a:endParaRPr>
          </a:p>
          <a:p>
            <a:pPr fontAlgn="auto">
              <a:spcBef>
                <a:spcPts val="0"/>
              </a:spcBef>
              <a:spcAft>
                <a:spcPts val="0"/>
              </a:spcAft>
              <a:defRPr/>
            </a:pPr>
            <a:r>
              <a:rPr lang="en-US" sz="2400" dirty="0" smtClean="0">
                <a:latin typeface="+mn-lt"/>
                <a:ea typeface="+mn-ea"/>
                <a:cs typeface="+mn-cs"/>
              </a:rPr>
              <a:t>550 </a:t>
            </a:r>
            <a:r>
              <a:rPr lang="en-US" sz="2400" dirty="0" err="1" smtClean="0">
                <a:latin typeface="+mn-lt"/>
                <a:ea typeface="+mn-ea"/>
                <a:cs typeface="+mn-cs"/>
              </a:rPr>
              <a:t>ppm</a:t>
            </a:r>
            <a:r>
              <a:rPr lang="en-US" sz="2400" dirty="0" smtClean="0">
                <a:latin typeface="+mn-lt"/>
                <a:ea typeface="+mn-ea"/>
                <a:cs typeface="+mn-cs"/>
              </a:rPr>
              <a:t> </a:t>
            </a:r>
            <a:r>
              <a:rPr lang="en-US" sz="2400" dirty="0">
                <a:latin typeface="+mn-lt"/>
                <a:ea typeface="+mn-ea"/>
                <a:cs typeface="+mn-cs"/>
              </a:rPr>
              <a:t>CO</a:t>
            </a:r>
            <a:r>
              <a:rPr lang="en-US" sz="2400" baseline="-25000" dirty="0">
                <a:latin typeface="+mn-lt"/>
                <a:ea typeface="+mn-ea"/>
                <a:cs typeface="+mn-cs"/>
              </a:rPr>
              <a:t>2</a:t>
            </a:r>
            <a:r>
              <a:rPr lang="en-US" sz="2400" dirty="0">
                <a:latin typeface="+mn-lt"/>
                <a:ea typeface="+mn-ea"/>
                <a:cs typeface="+mn-cs"/>
              </a:rPr>
              <a:t> by </a:t>
            </a:r>
            <a:r>
              <a:rPr lang="en-US" sz="2400" dirty="0" smtClean="0">
                <a:latin typeface="+mn-lt"/>
                <a:ea typeface="+mn-ea"/>
                <a:cs typeface="+mn-cs"/>
              </a:rPr>
              <a:t>2100,</a:t>
            </a:r>
          </a:p>
          <a:p>
            <a:pPr fontAlgn="auto">
              <a:spcBef>
                <a:spcPts val="0"/>
              </a:spcBef>
              <a:spcAft>
                <a:spcPts val="0"/>
              </a:spcAft>
              <a:defRPr/>
            </a:pPr>
            <a:r>
              <a:rPr lang="en-US" sz="2400" dirty="0" smtClean="0">
                <a:latin typeface="+mn-lt"/>
                <a:ea typeface="+mn-ea"/>
                <a:cs typeface="+mn-cs"/>
              </a:rPr>
              <a:t>+</a:t>
            </a:r>
            <a:r>
              <a:rPr lang="en-US" sz="2400" dirty="0">
                <a:latin typeface="+mn-lt"/>
                <a:ea typeface="+mn-ea"/>
                <a:cs typeface="+mn-cs"/>
              </a:rPr>
              <a:t>1.8°C increase in temperature</a:t>
            </a:r>
            <a:endParaRPr lang="en-US" sz="2400" dirty="0" smtClean="0">
              <a:latin typeface="+mn-lt"/>
              <a:ea typeface="+mn-ea"/>
              <a:cs typeface="+mn-cs"/>
            </a:endParaRPr>
          </a:p>
          <a:p>
            <a:pPr lvl="1" fontAlgn="auto">
              <a:spcBef>
                <a:spcPts val="0"/>
              </a:spcBef>
              <a:spcAft>
                <a:spcPts val="0"/>
              </a:spcAft>
              <a:defRPr/>
            </a:pPr>
            <a:endParaRPr lang="en-US" sz="2400" dirty="0" smtClean="0">
              <a:latin typeface="+mn-lt"/>
              <a:ea typeface="+mn-ea"/>
              <a:cs typeface="+mn-cs"/>
            </a:endParaRPr>
          </a:p>
          <a:p>
            <a:pPr fontAlgn="auto">
              <a:spcBef>
                <a:spcPts val="0"/>
              </a:spcBef>
              <a:spcAft>
                <a:spcPts val="0"/>
              </a:spcAft>
              <a:defRPr/>
            </a:pPr>
            <a:r>
              <a:rPr lang="en-US" sz="2400" dirty="0">
                <a:solidFill>
                  <a:srgbClr val="FF0000"/>
                </a:solidFill>
                <a:latin typeface="+mn-lt"/>
                <a:ea typeface="+mn-ea"/>
                <a:cs typeface="+mn-cs"/>
              </a:rPr>
              <a:t>A1FI: Business as usual </a:t>
            </a:r>
            <a:r>
              <a:rPr lang="en-US" sz="2400" dirty="0" smtClean="0">
                <a:solidFill>
                  <a:srgbClr val="FF0000"/>
                </a:solidFill>
                <a:latin typeface="+mn-lt"/>
                <a:ea typeface="+mn-ea"/>
                <a:cs typeface="+mn-cs"/>
              </a:rPr>
              <a:t>scenario</a:t>
            </a:r>
          </a:p>
          <a:p>
            <a:pPr fontAlgn="auto">
              <a:spcBef>
                <a:spcPts val="0"/>
              </a:spcBef>
              <a:spcAft>
                <a:spcPts val="0"/>
              </a:spcAft>
              <a:defRPr/>
            </a:pPr>
            <a:r>
              <a:rPr lang="en-US" sz="2400" dirty="0" smtClean="0">
                <a:latin typeface="+mn-lt"/>
                <a:ea typeface="+mn-ea"/>
                <a:cs typeface="+mn-cs"/>
              </a:rPr>
              <a:t>950 </a:t>
            </a:r>
            <a:r>
              <a:rPr lang="en-US" sz="2400" dirty="0" err="1" smtClean="0">
                <a:latin typeface="+mn-lt"/>
                <a:ea typeface="+mn-ea"/>
                <a:cs typeface="+mn-cs"/>
              </a:rPr>
              <a:t>ppm</a:t>
            </a:r>
            <a:r>
              <a:rPr lang="en-US" sz="2400" dirty="0" smtClean="0">
                <a:latin typeface="+mn-lt"/>
                <a:ea typeface="+mn-ea"/>
                <a:cs typeface="+mn-cs"/>
              </a:rPr>
              <a:t> </a:t>
            </a:r>
            <a:r>
              <a:rPr lang="en-US" sz="2400" dirty="0">
                <a:latin typeface="+mn-lt"/>
                <a:ea typeface="+mn-ea"/>
                <a:cs typeface="+mn-cs"/>
              </a:rPr>
              <a:t>CO</a:t>
            </a:r>
            <a:r>
              <a:rPr lang="en-US" sz="2400" baseline="-25000" dirty="0">
                <a:latin typeface="+mn-lt"/>
                <a:ea typeface="+mn-ea"/>
                <a:cs typeface="+mn-cs"/>
              </a:rPr>
              <a:t>2</a:t>
            </a:r>
            <a:r>
              <a:rPr lang="en-US" sz="2400" dirty="0">
                <a:latin typeface="+mn-lt"/>
                <a:ea typeface="+mn-ea"/>
                <a:cs typeface="+mn-cs"/>
              </a:rPr>
              <a:t> by </a:t>
            </a:r>
            <a:r>
              <a:rPr lang="en-US" sz="2400" dirty="0" smtClean="0">
                <a:latin typeface="+mn-lt"/>
                <a:ea typeface="+mn-ea"/>
                <a:cs typeface="+mn-cs"/>
              </a:rPr>
              <a:t>2100,</a:t>
            </a:r>
          </a:p>
          <a:p>
            <a:pPr fontAlgn="auto">
              <a:spcBef>
                <a:spcPts val="0"/>
              </a:spcBef>
              <a:spcAft>
                <a:spcPts val="0"/>
              </a:spcAft>
              <a:defRPr/>
            </a:pPr>
            <a:r>
              <a:rPr lang="en-US" sz="2400" dirty="0" smtClean="0">
                <a:latin typeface="+mn-lt"/>
                <a:ea typeface="+mn-ea"/>
                <a:cs typeface="+mn-cs"/>
              </a:rPr>
              <a:t>+</a:t>
            </a:r>
            <a:r>
              <a:rPr lang="en-US" sz="2400" dirty="0">
                <a:latin typeface="+mn-lt"/>
                <a:ea typeface="+mn-ea"/>
                <a:cs typeface="+mn-cs"/>
              </a:rPr>
              <a:t>4°C increase in temperature</a:t>
            </a:r>
            <a:endParaRPr lang="en-US" sz="2400" dirty="0" smtClean="0">
              <a:latin typeface="+mn-lt"/>
              <a:ea typeface="+mn-ea"/>
              <a:cs typeface="+mn-cs"/>
            </a:endParaRPr>
          </a:p>
          <a:p>
            <a:pPr lvl="1" fontAlgn="auto">
              <a:spcBef>
                <a:spcPts val="0"/>
              </a:spcBef>
              <a:spcAft>
                <a:spcPts val="0"/>
              </a:spcAft>
              <a:defRPr/>
            </a:pPr>
            <a:endParaRPr lang="en-US" sz="2400" dirty="0" smtClean="0">
              <a:latin typeface="+mn-lt"/>
              <a:ea typeface="+mn-ea"/>
              <a:cs typeface="+mn-cs"/>
            </a:endParaRPr>
          </a:p>
          <a:p>
            <a:pPr fontAlgn="auto">
              <a:spcBef>
                <a:spcPts val="0"/>
              </a:spcBef>
              <a:spcAft>
                <a:spcPts val="0"/>
              </a:spcAft>
              <a:defRPr/>
            </a:pPr>
            <a:endParaRPr lang="en-US" sz="2400" dirty="0">
              <a:latin typeface="+mn-lt"/>
              <a:ea typeface="+mn-ea"/>
              <a:cs typeface="+mn-cs"/>
            </a:endParaRPr>
          </a:p>
          <a:p>
            <a:pPr fontAlgn="auto">
              <a:spcBef>
                <a:spcPts val="0"/>
              </a:spcBef>
              <a:spcAft>
                <a:spcPts val="0"/>
              </a:spcAft>
              <a:defRPr/>
            </a:pPr>
            <a:endParaRPr lang="en-US" sz="2400" dirty="0">
              <a:latin typeface="+mn-lt"/>
              <a:ea typeface="+mn-ea"/>
              <a:cs typeface="+mn-cs"/>
            </a:endParaRPr>
          </a:p>
          <a:p>
            <a:pPr fontAlgn="auto">
              <a:spcBef>
                <a:spcPts val="0"/>
              </a:spcBef>
              <a:spcAft>
                <a:spcPts val="0"/>
              </a:spcAft>
              <a:defRPr/>
            </a:pPr>
            <a:endParaRPr lang="en-US" sz="2400" dirty="0">
              <a:latin typeface="+mn-lt"/>
              <a:ea typeface="+mn-ea"/>
              <a:cs typeface="+mn-cs"/>
            </a:endParaRPr>
          </a:p>
        </p:txBody>
      </p:sp>
      <p:sp>
        <p:nvSpPr>
          <p:cNvPr id="9" name="TextBox 8"/>
          <p:cNvSpPr txBox="1"/>
          <p:nvPr/>
        </p:nvSpPr>
        <p:spPr>
          <a:xfrm>
            <a:off x="-51145" y="4787634"/>
            <a:ext cx="9195145" cy="1938992"/>
          </a:xfrm>
          <a:prstGeom prst="rect">
            <a:avLst/>
          </a:prstGeom>
          <a:noFill/>
        </p:spPr>
        <p:txBody>
          <a:bodyPr wrap="square" rtlCol="0">
            <a:spAutoFit/>
          </a:bodyPr>
          <a:lstStyle/>
          <a:p>
            <a:r>
              <a:rPr lang="en-US" sz="2400" dirty="0" smtClean="0"/>
              <a:t>The IPCC is the leading scientific and intergovernmental body for assessment of climate change, established by the United Nations Environment Programme and the World Meteorological Organization to provide the world with the current state of climate change and its potential environmental and socio-economic consequences.</a:t>
            </a:r>
            <a:endParaRPr lang="en-US" sz="2400" dirty="0"/>
          </a:p>
        </p:txBody>
      </p:sp>
    </p:spTree>
    <p:extLst>
      <p:ext uri="{BB962C8B-B14F-4D97-AF65-F5344CB8AC3E}">
        <p14:creationId xmlns:p14="http://schemas.microsoft.com/office/powerpoint/2010/main" val="4935129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990600" y="5969336"/>
            <a:ext cx="1295400" cy="461962"/>
          </a:xfrm>
          <a:prstGeom prst="rect">
            <a:avLst/>
          </a:prstGeom>
          <a:noFill/>
          <a:ln w="9525">
            <a:noFill/>
            <a:miter lim="800000"/>
            <a:headEnd/>
            <a:tailEnd/>
          </a:ln>
        </p:spPr>
        <p:txBody>
          <a:bodyPr anchor="ctr">
            <a:prstTxWarp prst="textNoShape">
              <a:avLst/>
            </a:prstTxWarp>
            <a:spAutoFit/>
          </a:bodyPr>
          <a:lstStyle/>
          <a:p>
            <a:pPr algn="ctr" eaLnBrk="0" hangingPunct="0"/>
            <a:r>
              <a:rPr lang="en-US" sz="1200">
                <a:latin typeface="Times" charset="0"/>
              </a:rPr>
              <a:t>IPCC AR4 Synthesis, 2007</a:t>
            </a:r>
          </a:p>
        </p:txBody>
      </p:sp>
      <p:pic>
        <p:nvPicPr>
          <p:cNvPr id="7" name="Picture 11" descr="fig3-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924299" y="0"/>
            <a:ext cx="5152949" cy="3484827"/>
          </a:xfrm>
          <a:prstGeom prst="rect">
            <a:avLst/>
          </a:prstGeom>
          <a:noFill/>
          <a:ln w="9525">
            <a:noFill/>
            <a:miter lim="800000"/>
            <a:headEnd/>
            <a:tailEnd/>
          </a:ln>
        </p:spPr>
      </p:pic>
      <p:sp>
        <p:nvSpPr>
          <p:cNvPr id="11" name="TextBox 10"/>
          <p:cNvSpPr txBox="1"/>
          <p:nvPr/>
        </p:nvSpPr>
        <p:spPr>
          <a:xfrm>
            <a:off x="-1" y="15788"/>
            <a:ext cx="3924299" cy="1077218"/>
          </a:xfrm>
          <a:prstGeom prst="rect">
            <a:avLst/>
          </a:prstGeom>
          <a:noFill/>
        </p:spPr>
        <p:txBody>
          <a:bodyPr wrap="square" rtlCol="0">
            <a:spAutoFit/>
          </a:bodyPr>
          <a:lstStyle/>
          <a:p>
            <a:r>
              <a:rPr lang="en-US" sz="3200" dirty="0" smtClean="0"/>
              <a:t>More CO</a:t>
            </a:r>
            <a:r>
              <a:rPr lang="en-US" sz="3200" baseline="-25000" dirty="0" smtClean="0"/>
              <a:t>2</a:t>
            </a:r>
            <a:r>
              <a:rPr lang="en-US" sz="3200" dirty="0" smtClean="0"/>
              <a:t> = A warmer more </a:t>
            </a:r>
            <a:r>
              <a:rPr lang="en-US" sz="3200" dirty="0"/>
              <a:t>v</a:t>
            </a:r>
            <a:r>
              <a:rPr lang="en-US" sz="3200" dirty="0" smtClean="0"/>
              <a:t>ariable Earth</a:t>
            </a:r>
            <a:endParaRPr lang="en-US" sz="3200" dirty="0"/>
          </a:p>
        </p:txBody>
      </p:sp>
      <p:pic>
        <p:nvPicPr>
          <p:cNvPr id="5" name="Content Placeholder 9" descr="fig-10-24.jpg"/>
          <p:cNvPicPr>
            <a:picLocks noGrp="1" noChangeAspect="1"/>
          </p:cNvPicPr>
          <p:nvPr>
            <p:ph idx="1"/>
          </p:nvPr>
        </p:nvPicPr>
        <p:blipFill>
          <a:blip r:embed="rId3" cstate="screen">
            <a:extLst>
              <a:ext uri="{28A0092B-C50C-407E-A947-70E740481C1C}">
                <a14:useLocalDpi xmlns:a14="http://schemas.microsoft.com/office/drawing/2010/main"/>
              </a:ext>
            </a:extLst>
          </a:blip>
          <a:srcRect t="-7699"/>
          <a:stretch>
            <a:fillRect/>
          </a:stretch>
        </p:blipFill>
        <p:spPr>
          <a:xfrm>
            <a:off x="0" y="1245733"/>
            <a:ext cx="3162300" cy="3427867"/>
          </a:xfrm>
        </p:spPr>
      </p:pic>
      <p:pic>
        <p:nvPicPr>
          <p:cNvPr id="8" name="Content Placeholder 9" descr="fig-10-24.jpg"/>
          <p:cNvPicPr>
            <a:picLocks noChangeAspect="1"/>
          </p:cNvPicPr>
          <p:nvPr/>
        </p:nvPicPr>
        <p:blipFill>
          <a:blip r:embed="rId4" cstate="screen">
            <a:extLst>
              <a:ext uri="{28A0092B-C50C-407E-A947-70E740481C1C}">
                <a14:useLocalDpi xmlns:a14="http://schemas.microsoft.com/office/drawing/2010/main"/>
              </a:ext>
            </a:extLst>
          </a:blip>
          <a:srcRect b="-43074"/>
          <a:stretch>
            <a:fillRect/>
          </a:stretch>
        </p:blipFill>
        <p:spPr bwMode="auto">
          <a:xfrm>
            <a:off x="0" y="4792132"/>
            <a:ext cx="3615449" cy="605062"/>
          </a:xfrm>
          <a:prstGeom prst="rect">
            <a:avLst/>
          </a:prstGeom>
          <a:noFill/>
          <a:ln w="9525">
            <a:noFill/>
            <a:miter lim="800000"/>
            <a:headEnd/>
            <a:tailEnd/>
          </a:ln>
        </p:spPr>
      </p:pic>
      <p:pic>
        <p:nvPicPr>
          <p:cNvPr id="9" name="Picture 3" descr="fig10_19_FINAL"/>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59569" y="3619500"/>
            <a:ext cx="4768531" cy="3238500"/>
          </a:xfrm>
          <a:prstGeom prst="rect">
            <a:avLst/>
          </a:prstGeom>
          <a:noFill/>
          <a:ln w="9525">
            <a:noFill/>
            <a:miter lim="800000"/>
            <a:headEnd/>
            <a:tailEnd/>
          </a:ln>
        </p:spPr>
      </p:pic>
      <p:sp>
        <p:nvSpPr>
          <p:cNvPr id="2" name="TextBox 1"/>
          <p:cNvSpPr txBox="1"/>
          <p:nvPr/>
        </p:nvSpPr>
        <p:spPr>
          <a:xfrm rot="16200000">
            <a:off x="2798099" y="4851547"/>
            <a:ext cx="2328207" cy="369332"/>
          </a:xfrm>
          <a:prstGeom prst="rect">
            <a:avLst/>
          </a:prstGeom>
          <a:noFill/>
        </p:spPr>
        <p:txBody>
          <a:bodyPr wrap="none" rtlCol="0">
            <a:spAutoFit/>
          </a:bodyPr>
          <a:lstStyle/>
          <a:p>
            <a:r>
              <a:rPr lang="en-US" dirty="0" smtClean="0"/>
              <a:t>Thermal variability (°C)</a:t>
            </a:r>
            <a:endParaRPr lang="en-US" dirty="0"/>
          </a:p>
        </p:txBody>
      </p:sp>
      <p:sp>
        <p:nvSpPr>
          <p:cNvPr id="10" name="TextBox 9"/>
          <p:cNvSpPr txBox="1"/>
          <p:nvPr/>
        </p:nvSpPr>
        <p:spPr>
          <a:xfrm rot="16200000">
            <a:off x="2535876" y="1460648"/>
            <a:ext cx="2852652" cy="369332"/>
          </a:xfrm>
          <a:prstGeom prst="rect">
            <a:avLst/>
          </a:prstGeom>
          <a:solidFill>
            <a:schemeClr val="bg1"/>
          </a:solidFill>
        </p:spPr>
        <p:txBody>
          <a:bodyPr wrap="none" rtlCol="0">
            <a:spAutoFit/>
          </a:bodyPr>
          <a:lstStyle/>
          <a:p>
            <a:r>
              <a:rPr lang="en-US" dirty="0" smtClean="0"/>
              <a:t>Global Surface Warming (°C)</a:t>
            </a:r>
            <a:endParaRPr lang="en-US" dirty="0"/>
          </a:p>
        </p:txBody>
      </p:sp>
      <p:sp>
        <p:nvSpPr>
          <p:cNvPr id="4" name="Left-Up Arrow 3"/>
          <p:cNvSpPr/>
          <p:nvPr/>
        </p:nvSpPr>
        <p:spPr>
          <a:xfrm rot="8133833">
            <a:off x="3267027" y="2605785"/>
            <a:ext cx="860690" cy="895135"/>
          </a:xfrm>
          <a:prstGeom prst="leftUpArrow">
            <a:avLst>
              <a:gd name="adj1" fmla="val 9641"/>
              <a:gd name="adj2" fmla="val 11681"/>
              <a:gd name="adj3" fmla="val 1288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8473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52739" y="296333"/>
            <a:ext cx="7636933" cy="829733"/>
          </a:xfrm>
        </p:spPr>
        <p:txBody>
          <a:bodyPr>
            <a:noAutofit/>
          </a:bodyPr>
          <a:lstStyle/>
          <a:p>
            <a:pPr>
              <a:defRPr/>
            </a:pPr>
            <a:r>
              <a:rPr lang="en-US" sz="4800" i="1" dirty="0" smtClean="0"/>
              <a:t>Heat </a:t>
            </a:r>
            <a:r>
              <a:rPr lang="en-US" sz="4800" i="1" dirty="0"/>
              <a:t>w</a:t>
            </a:r>
            <a:r>
              <a:rPr lang="en-US" sz="4800" i="1" dirty="0" smtClean="0"/>
              <a:t>aves all summer</a:t>
            </a:r>
          </a:p>
        </p:txBody>
      </p:sp>
      <p:pic>
        <p:nvPicPr>
          <p:cNvPr id="14233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039" y="2115066"/>
            <a:ext cx="4648640" cy="254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287866" y="4781428"/>
            <a:ext cx="4030134" cy="1095685"/>
          </a:xfrm>
          <a:prstGeom prst="rect">
            <a:avLst/>
          </a:prstGeom>
          <a:ln>
            <a:noFill/>
          </a:ln>
        </p:spPr>
        <p:txBody>
          <a:bodyPr wrap="square">
            <a:spAutoFit/>
          </a:bodyPr>
          <a:lstStyle/>
          <a:p>
            <a:pPr>
              <a:lnSpc>
                <a:spcPct val="90000"/>
              </a:lnSpc>
              <a:defRPr/>
            </a:pPr>
            <a:r>
              <a:rPr lang="en-US" sz="2400" i="1" dirty="0" smtClean="0">
                <a:latin typeface="+mn-lt"/>
              </a:rPr>
              <a:t># days @</a:t>
            </a:r>
          </a:p>
          <a:p>
            <a:pPr>
              <a:lnSpc>
                <a:spcPct val="90000"/>
              </a:lnSpc>
              <a:defRPr/>
            </a:pPr>
            <a:r>
              <a:rPr lang="en-US" sz="2400" i="1" dirty="0" smtClean="0">
                <a:latin typeface="+mn-lt"/>
              </a:rPr>
              <a:t>&gt; 5°C above normal for ≥ 5 consecutive days</a:t>
            </a:r>
            <a:endParaRPr lang="en-US" sz="2400" i="1" dirty="0">
              <a:latin typeface="+mn-lt"/>
            </a:endParaRPr>
          </a:p>
        </p:txBody>
      </p:sp>
      <p:sp>
        <p:nvSpPr>
          <p:cNvPr id="3" name="TextBox 2"/>
          <p:cNvSpPr txBox="1"/>
          <p:nvPr/>
        </p:nvSpPr>
        <p:spPr>
          <a:xfrm>
            <a:off x="6274317" y="6258930"/>
            <a:ext cx="2767555" cy="369332"/>
          </a:xfrm>
          <a:prstGeom prst="rect">
            <a:avLst/>
          </a:prstGeom>
          <a:noFill/>
        </p:spPr>
        <p:txBody>
          <a:bodyPr wrap="none" rtlCol="0">
            <a:spAutoFit/>
          </a:bodyPr>
          <a:lstStyle/>
          <a:p>
            <a:r>
              <a:rPr lang="en-US" dirty="0" smtClean="0"/>
              <a:t>Courtesy Bill Collins, LBL</a:t>
            </a:r>
            <a:endParaRPr lang="en-US" dirty="0"/>
          </a:p>
        </p:txBody>
      </p:sp>
      <p:pic>
        <p:nvPicPr>
          <p:cNvPr id="6" name="Picture 1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7334"/>
          <a:stretch/>
        </p:blipFill>
        <p:spPr>
          <a:xfrm>
            <a:off x="4471206" y="1811867"/>
            <a:ext cx="4672794" cy="3316693"/>
          </a:xfrm>
          <a:prstGeom prst="rect">
            <a:avLst/>
          </a:prstGeom>
        </p:spPr>
      </p:pic>
      <p:sp>
        <p:nvSpPr>
          <p:cNvPr id="4" name="TextBox 3"/>
          <p:cNvSpPr txBox="1"/>
          <p:nvPr/>
        </p:nvSpPr>
        <p:spPr>
          <a:xfrm>
            <a:off x="7092810" y="5128560"/>
            <a:ext cx="1949062" cy="461665"/>
          </a:xfrm>
          <a:prstGeom prst="rect">
            <a:avLst/>
          </a:prstGeom>
          <a:noFill/>
        </p:spPr>
        <p:txBody>
          <a:bodyPr wrap="none" rtlCol="0">
            <a:spAutoFit/>
          </a:bodyPr>
          <a:lstStyle/>
          <a:p>
            <a:r>
              <a:rPr lang="en-US" sz="2400" i="1" dirty="0"/>
              <a:t>°</a:t>
            </a:r>
            <a:r>
              <a:rPr lang="en-US" sz="2400" i="1" dirty="0" smtClean="0"/>
              <a:t>C increases</a:t>
            </a:r>
            <a:endParaRPr lang="en-US" sz="2400" dirty="0"/>
          </a:p>
        </p:txBody>
      </p:sp>
      <p:sp>
        <p:nvSpPr>
          <p:cNvPr id="9" name="TextBox 8"/>
          <p:cNvSpPr txBox="1"/>
          <p:nvPr/>
        </p:nvSpPr>
        <p:spPr>
          <a:xfrm>
            <a:off x="237067" y="1745734"/>
            <a:ext cx="2301582" cy="369332"/>
          </a:xfrm>
          <a:prstGeom prst="rect">
            <a:avLst/>
          </a:prstGeom>
          <a:solidFill>
            <a:srgbClr val="FFFFFF"/>
          </a:solidFill>
        </p:spPr>
        <p:txBody>
          <a:bodyPr wrap="none" rtlCol="0">
            <a:spAutoFit/>
          </a:bodyPr>
          <a:lstStyle/>
          <a:p>
            <a:r>
              <a:rPr lang="en-US" dirty="0" smtClean="0"/>
              <a:t>A2 Climate Scenario</a:t>
            </a:r>
            <a:endParaRPr lang="en-US" dirty="0"/>
          </a:p>
        </p:txBody>
      </p:sp>
    </p:spTree>
    <p:extLst>
      <p:ext uri="{BB962C8B-B14F-4D97-AF65-F5344CB8AC3E}">
        <p14:creationId xmlns:p14="http://schemas.microsoft.com/office/powerpoint/2010/main" val="32573154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llerStillman_figure5_v00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8801" y="-1676400"/>
            <a:ext cx="7789332" cy="9008533"/>
          </a:xfrm>
          <a:prstGeom prst="rect">
            <a:avLst/>
          </a:prstGeom>
        </p:spPr>
      </p:pic>
      <p:sp>
        <p:nvSpPr>
          <p:cNvPr id="4" name="Rectangle 2"/>
          <p:cNvSpPr>
            <a:spLocks noGrp="1" noChangeArrowheads="1"/>
          </p:cNvSpPr>
          <p:nvPr>
            <p:ph type="title"/>
          </p:nvPr>
        </p:nvSpPr>
        <p:spPr>
          <a:xfrm>
            <a:off x="0" y="-8467"/>
            <a:ext cx="9143999" cy="829733"/>
          </a:xfrm>
          <a:solidFill>
            <a:schemeClr val="bg1"/>
          </a:solidFill>
        </p:spPr>
        <p:txBody>
          <a:bodyPr>
            <a:noAutofit/>
          </a:bodyPr>
          <a:lstStyle/>
          <a:p>
            <a:pPr>
              <a:defRPr/>
            </a:pPr>
            <a:r>
              <a:rPr lang="en-US" i="1" dirty="0" smtClean="0"/>
              <a:t>Heat waves define intertidal </a:t>
            </a:r>
            <a:r>
              <a:rPr lang="en-US" i="1" dirty="0" err="1" smtClean="0"/>
              <a:t>zonations</a:t>
            </a:r>
            <a:endParaRPr lang="en-US" i="1" dirty="0" smtClean="0"/>
          </a:p>
        </p:txBody>
      </p:sp>
    </p:spTree>
    <p:extLst>
      <p:ext uri="{BB962C8B-B14F-4D97-AF65-F5344CB8AC3E}">
        <p14:creationId xmlns:p14="http://schemas.microsoft.com/office/powerpoint/2010/main" val="42340866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18728</TotalTime>
  <Words>3426</Words>
  <Application>Microsoft Macintosh PowerPoint</Application>
  <PresentationFormat>On-screen Show (4:3)</PresentationFormat>
  <Paragraphs>460</Paragraphs>
  <Slides>55</Slides>
  <Notes>26</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Office Theme</vt:lpstr>
      <vt:lpstr>Worksheet</vt:lpstr>
      <vt:lpstr>PowerPoint Presentation</vt:lpstr>
      <vt:lpstr>Romberg Tiburon Center rtc.sfsu.edu</vt:lpstr>
      <vt:lpstr>PowerPoint Presentation</vt:lpstr>
      <vt:lpstr>Lake Vostok, Antarctica</vt:lpstr>
      <vt:lpstr>Gas bubbles in ice are trapped air</vt:lpstr>
      <vt:lpstr>CO2  regardless of future changes in fossil fuel use</vt:lpstr>
      <vt:lpstr>PowerPoint Presentation</vt:lpstr>
      <vt:lpstr>Heat waves all summer</vt:lpstr>
      <vt:lpstr>Heat waves define intertidal zonations</vt:lpstr>
      <vt:lpstr>PowerPoint Presentation</vt:lpstr>
      <vt:lpstr>PowerPoint Presentation</vt:lpstr>
      <vt:lpstr>PowerPoint Presentation</vt:lpstr>
      <vt:lpstr>P. cinctipes habitat temperatures</vt:lpstr>
      <vt:lpstr>PowerPoint Presentation</vt:lpstr>
      <vt:lpstr>Thermal tolerance of porcelain crabs:  small safety margins </vt:lpstr>
      <vt:lpstr>PowerPoint Presentation</vt:lpstr>
      <vt:lpstr>Tropical insects most susceptible to global warming</vt:lpstr>
      <vt:lpstr>CO2 acidifies seawater</vt:lpstr>
      <vt:lpstr>CO2  + pH  regardless of Intergovernmental Panel of Climate Change (IPCC) Scenarios</vt:lpstr>
      <vt:lpstr>Reduced pH  Reduced Carbonate Ion</vt:lpstr>
      <vt:lpstr>Why reduced carbonate ion matters:</vt:lpstr>
      <vt:lpstr>Carbonate saturation + temperature =  double whammy for coral reefs</vt:lpstr>
      <vt:lpstr>Growing concern for marine organisms as well as marine ecosystems</vt:lpstr>
      <vt:lpstr>Coastal pH: Shoaling of Corrosive Water off California Coast</vt:lpstr>
      <vt:lpstr>How do coastal crabs respond to OA?</vt:lpstr>
      <vt:lpstr>PowerPoint Presentation</vt:lpstr>
      <vt:lpstr>PowerPoint Presentation</vt:lpstr>
      <vt:lpstr>PowerPoint Presentation</vt:lpstr>
      <vt:lpstr>Simulating 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Responses to Ocean Acidification:   Taking the pulse of crabs</vt:lpstr>
      <vt:lpstr>PowerPoint Presentation</vt:lpstr>
      <vt:lpstr>PowerPoint Presentation</vt:lpstr>
      <vt:lpstr>PowerPoint Presentation</vt:lpstr>
      <vt:lpstr>PowerPoint Presentation</vt:lpstr>
      <vt:lpstr>Summary</vt:lpstr>
      <vt:lpstr>Model systems inform research on economically-important species</vt:lpstr>
      <vt:lpstr>PowerPoint Presentation</vt:lpstr>
      <vt:lpstr>This juvenile king crab is approximately five months old. (Photo by Ben Daly.)</vt:lpstr>
      <vt:lpstr>Juvenile Red king crab (RKC) response  to ocean acidification (OA)</vt:lpstr>
      <vt:lpstr>PowerPoint Presentation</vt:lpstr>
      <vt:lpstr>PowerPoint Presentation</vt:lpstr>
      <vt:lpstr>PowerPoint Presentation</vt:lpstr>
      <vt:lpstr>PowerPoint Presentation</vt:lpstr>
      <vt:lpstr>Summary</vt:lpstr>
      <vt:lpstr>What will you do to reduce your carbon footprint?</vt:lpstr>
      <vt:lpstr>“Lucy and the Blue Hope” pg. 4</vt:lpstr>
      <vt:lpstr>Page 7</vt:lpstr>
    </vt:vector>
  </TitlesOfParts>
  <Company>San Francisco St.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Jonathon Stillman</dc:creator>
  <cp:lastModifiedBy>UCMP Berkeley</cp:lastModifiedBy>
  <cp:revision>68</cp:revision>
  <dcterms:created xsi:type="dcterms:W3CDTF">2012-07-20T15:09:45Z</dcterms:created>
  <dcterms:modified xsi:type="dcterms:W3CDTF">2014-03-03T20:31:33Z</dcterms:modified>
</cp:coreProperties>
</file>