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Default Extension="jpeg" ContentType="image/jpeg"/>
  <Override PartName="/ppt/slideLayouts/slideLayout1.xml" ContentType="application/vnd.openxmlformats-officedocument.presentationml.slideLayout+xml"/>
  <Override PartName="/ppt/theme/theme2.xml" ContentType="application/vnd.openxmlformats-officedocument.theme+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embeddings/oleObject1.bin" ContentType="application/vnd.openxmlformats-officedocument.oleObject"/>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9" r:id="rId1"/>
  </p:sldMasterIdLst>
  <p:notesMasterIdLst>
    <p:notesMasterId r:id="rId39"/>
  </p:notesMasterIdLst>
  <p:handoutMasterIdLst>
    <p:handoutMasterId r:id="rId40"/>
  </p:handoutMasterIdLst>
  <p:sldIdLst>
    <p:sldId id="479" r:id="rId2"/>
    <p:sldId id="625" r:id="rId3"/>
    <p:sldId id="614" r:id="rId4"/>
    <p:sldId id="615" r:id="rId5"/>
    <p:sldId id="628" r:id="rId6"/>
    <p:sldId id="616" r:id="rId7"/>
    <p:sldId id="617" r:id="rId8"/>
    <p:sldId id="618" r:id="rId9"/>
    <p:sldId id="619" r:id="rId10"/>
    <p:sldId id="620" r:id="rId11"/>
    <p:sldId id="621" r:id="rId12"/>
    <p:sldId id="622" r:id="rId13"/>
    <p:sldId id="623" r:id="rId14"/>
    <p:sldId id="626" r:id="rId15"/>
    <p:sldId id="518" r:id="rId16"/>
    <p:sldId id="547" r:id="rId17"/>
    <p:sldId id="548" r:id="rId18"/>
    <p:sldId id="549" r:id="rId19"/>
    <p:sldId id="550" r:id="rId20"/>
    <p:sldId id="565" r:id="rId21"/>
    <p:sldId id="605" r:id="rId22"/>
    <p:sldId id="606" r:id="rId23"/>
    <p:sldId id="608" r:id="rId24"/>
    <p:sldId id="604" r:id="rId25"/>
    <p:sldId id="627" r:id="rId26"/>
    <p:sldId id="602" r:id="rId27"/>
    <p:sldId id="603" r:id="rId28"/>
    <p:sldId id="609" r:id="rId29"/>
    <p:sldId id="629" r:id="rId30"/>
    <p:sldId id="610" r:id="rId31"/>
    <p:sldId id="611" r:id="rId32"/>
    <p:sldId id="612" r:id="rId33"/>
    <p:sldId id="592" r:id="rId34"/>
    <p:sldId id="574" r:id="rId35"/>
    <p:sldId id="589" r:id="rId36"/>
    <p:sldId id="613" r:id="rId37"/>
    <p:sldId id="508" r:id="rId38"/>
  </p:sldIdLst>
  <p:sldSz cx="9144000" cy="6858000" type="screen4x3"/>
  <p:notesSz cx="6858000" cy="923925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p="http://schemas.openxmlformats.org/presentationml/2006/main" xmlns:r="http://schemas.openxmlformats.org/officeDocument/2006/relationships" xmlns:a="http://schemas.openxmlformats.org/drawingml/2006/main" xmlns="">
        <p15:guide id="1" orient="horz" pos="291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00"/>
    <a:srgbClr val="BFBFBF"/>
    <a:srgbClr val="7E3F00"/>
    <a:srgbClr val="CC6600"/>
    <a:srgbClr val="B05800"/>
    <a:srgbClr val="2B2BAF"/>
    <a:srgbClr val="2A2AAC"/>
    <a:srgbClr val="EAEAEA"/>
    <a:srgbClr val="00CC99"/>
    <a:srgbClr val="EEC1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horzBarState="maximized">
    <p:restoredLeft sz="17139" autoAdjust="0"/>
    <p:restoredTop sz="83151" autoAdjust="0"/>
  </p:normalViewPr>
  <p:slideViewPr>
    <p:cSldViewPr>
      <p:cViewPr varScale="1">
        <p:scale>
          <a:sx n="102" d="100"/>
          <a:sy n="102" d="100"/>
        </p:scale>
        <p:origin x="126" y="174"/>
      </p:cViewPr>
      <p:guideLst>
        <p:guide orient="horz" pos="2160"/>
        <p:guide pos="2880"/>
      </p:guideLst>
    </p:cSldViewPr>
  </p:slideViewPr>
  <p:outlineViewPr>
    <p:cViewPr>
      <p:scale>
        <a:sx n="33" d="100"/>
        <a:sy n="33" d="100"/>
      </p:scale>
      <p:origin x="0" y="372"/>
    </p:cViewPr>
    <p:sldLst>
      <p:sld r:id="rId1" collapse="1"/>
      <p:sld r:id="rId2" collapse="1"/>
      <p:sld r:id="rId3" collapse="1"/>
    </p:sldLst>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4" d="100"/>
          <a:sy n="64" d="100"/>
        </p:scale>
        <p:origin x="-3067" y="-82"/>
      </p:cViewPr>
      <p:guideLst>
        <p:guide orient="horz" pos="291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 Id="rId2" Type="http://schemas.openxmlformats.org/officeDocument/2006/relationships/slide" Target="slides/slide6.xml"/><Relationship Id="rId3"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2971490" cy="461805"/>
          </a:xfrm>
          <a:prstGeom prst="rect">
            <a:avLst/>
          </a:prstGeom>
          <a:noFill/>
          <a:ln w="9525">
            <a:noFill/>
            <a:miter lim="800000"/>
            <a:headEnd/>
            <a:tailEnd/>
          </a:ln>
          <a:effectLst/>
        </p:spPr>
        <p:txBody>
          <a:bodyPr vert="horz" wrap="square" lIns="91958" tIns="45979" rIns="91958" bIns="45979" numCol="1" anchor="t" anchorCtr="0" compatLnSpc="1">
            <a:prstTxWarp prst="textNoShape">
              <a:avLst/>
            </a:prstTxWarp>
          </a:bodyPr>
          <a:lstStyle>
            <a:lvl1pPr defTabSz="920196">
              <a:defRPr sz="1200">
                <a:cs typeface="+mn-cs"/>
              </a:defRPr>
            </a:lvl1pPr>
          </a:lstStyle>
          <a:p>
            <a:pPr>
              <a:defRPr/>
            </a:pPr>
            <a:endParaRPr lang="en-US"/>
          </a:p>
        </p:txBody>
      </p:sp>
      <p:sp>
        <p:nvSpPr>
          <p:cNvPr id="90115" name="Rectangle 3"/>
          <p:cNvSpPr>
            <a:spLocks noGrp="1" noChangeArrowheads="1"/>
          </p:cNvSpPr>
          <p:nvPr>
            <p:ph type="dt" sz="quarter" idx="1"/>
          </p:nvPr>
        </p:nvSpPr>
        <p:spPr bwMode="auto">
          <a:xfrm>
            <a:off x="3884960" y="0"/>
            <a:ext cx="2971490" cy="461805"/>
          </a:xfrm>
          <a:prstGeom prst="rect">
            <a:avLst/>
          </a:prstGeom>
          <a:noFill/>
          <a:ln w="9525">
            <a:noFill/>
            <a:miter lim="800000"/>
            <a:headEnd/>
            <a:tailEnd/>
          </a:ln>
          <a:effectLst/>
        </p:spPr>
        <p:txBody>
          <a:bodyPr vert="horz" wrap="square" lIns="91958" tIns="45979" rIns="91958" bIns="45979" numCol="1" anchor="t" anchorCtr="0" compatLnSpc="1">
            <a:prstTxWarp prst="textNoShape">
              <a:avLst/>
            </a:prstTxWarp>
          </a:bodyPr>
          <a:lstStyle>
            <a:lvl1pPr algn="r" defTabSz="920196">
              <a:defRPr sz="1200">
                <a:cs typeface="+mn-cs"/>
              </a:defRPr>
            </a:lvl1pPr>
          </a:lstStyle>
          <a:p>
            <a:pPr>
              <a:defRPr/>
            </a:pPr>
            <a:endParaRPr lang="en-US"/>
          </a:p>
        </p:txBody>
      </p:sp>
      <p:sp>
        <p:nvSpPr>
          <p:cNvPr id="90116" name="Rectangle 4"/>
          <p:cNvSpPr>
            <a:spLocks noGrp="1" noChangeArrowheads="1"/>
          </p:cNvSpPr>
          <p:nvPr>
            <p:ph type="ftr" sz="quarter" idx="2"/>
          </p:nvPr>
        </p:nvSpPr>
        <p:spPr bwMode="auto">
          <a:xfrm>
            <a:off x="0" y="8775869"/>
            <a:ext cx="2971490" cy="461805"/>
          </a:xfrm>
          <a:prstGeom prst="rect">
            <a:avLst/>
          </a:prstGeom>
          <a:noFill/>
          <a:ln w="9525">
            <a:noFill/>
            <a:miter lim="800000"/>
            <a:headEnd/>
            <a:tailEnd/>
          </a:ln>
          <a:effectLst/>
        </p:spPr>
        <p:txBody>
          <a:bodyPr vert="horz" wrap="square" lIns="91958" tIns="45979" rIns="91958" bIns="45979" numCol="1" anchor="b" anchorCtr="0" compatLnSpc="1">
            <a:prstTxWarp prst="textNoShape">
              <a:avLst/>
            </a:prstTxWarp>
          </a:bodyPr>
          <a:lstStyle>
            <a:lvl1pPr defTabSz="920196">
              <a:defRPr sz="1200">
                <a:cs typeface="+mn-cs"/>
              </a:defRPr>
            </a:lvl1pPr>
          </a:lstStyle>
          <a:p>
            <a:pPr>
              <a:defRPr/>
            </a:pPr>
            <a:endParaRPr lang="en-US"/>
          </a:p>
        </p:txBody>
      </p:sp>
      <p:sp>
        <p:nvSpPr>
          <p:cNvPr id="90117" name="Rectangle 5"/>
          <p:cNvSpPr>
            <a:spLocks noGrp="1" noChangeArrowheads="1"/>
          </p:cNvSpPr>
          <p:nvPr>
            <p:ph type="sldNum" sz="quarter" idx="3"/>
          </p:nvPr>
        </p:nvSpPr>
        <p:spPr bwMode="auto">
          <a:xfrm>
            <a:off x="3884960" y="8775869"/>
            <a:ext cx="2971490" cy="461805"/>
          </a:xfrm>
          <a:prstGeom prst="rect">
            <a:avLst/>
          </a:prstGeom>
          <a:noFill/>
          <a:ln w="9525">
            <a:noFill/>
            <a:miter lim="800000"/>
            <a:headEnd/>
            <a:tailEnd/>
          </a:ln>
          <a:effectLst/>
        </p:spPr>
        <p:txBody>
          <a:bodyPr vert="horz" wrap="square" lIns="91958" tIns="45979" rIns="91958" bIns="45979" numCol="1" anchor="b" anchorCtr="0" compatLnSpc="1">
            <a:prstTxWarp prst="textNoShape">
              <a:avLst/>
            </a:prstTxWarp>
          </a:bodyPr>
          <a:lstStyle>
            <a:lvl1pPr algn="r" defTabSz="920196">
              <a:defRPr sz="1200">
                <a:cs typeface="+mn-cs"/>
              </a:defRPr>
            </a:lvl1pPr>
          </a:lstStyle>
          <a:p>
            <a:pPr>
              <a:defRPr/>
            </a:pPr>
            <a:fld id="{FDF836FA-20CE-4B77-93CD-734DDB7D25A2}"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7524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490" cy="461805"/>
          </a:xfrm>
          <a:prstGeom prst="rect">
            <a:avLst/>
          </a:prstGeom>
          <a:noFill/>
          <a:ln w="9525">
            <a:noFill/>
            <a:miter lim="800000"/>
            <a:headEnd/>
            <a:tailEnd/>
          </a:ln>
          <a:effectLst/>
        </p:spPr>
        <p:txBody>
          <a:bodyPr vert="horz" wrap="square" lIns="91958" tIns="45979" rIns="91958" bIns="45979" numCol="1" anchor="t" anchorCtr="0" compatLnSpc="1">
            <a:prstTxWarp prst="textNoShape">
              <a:avLst/>
            </a:prstTxWarp>
          </a:bodyPr>
          <a:lstStyle>
            <a:lvl1pPr defTabSz="920196">
              <a:defRPr sz="1200">
                <a:cs typeface="+mn-cs"/>
              </a:defRPr>
            </a:lvl1pPr>
          </a:lstStyle>
          <a:p>
            <a:pPr>
              <a:defRPr/>
            </a:pPr>
            <a:endParaRPr lang="en-US"/>
          </a:p>
        </p:txBody>
      </p:sp>
      <p:sp>
        <p:nvSpPr>
          <p:cNvPr id="21507" name="Rectangle 3"/>
          <p:cNvSpPr>
            <a:spLocks noGrp="1" noChangeArrowheads="1"/>
          </p:cNvSpPr>
          <p:nvPr>
            <p:ph type="dt" idx="1"/>
          </p:nvPr>
        </p:nvSpPr>
        <p:spPr bwMode="auto">
          <a:xfrm>
            <a:off x="3884960" y="0"/>
            <a:ext cx="2971490" cy="461805"/>
          </a:xfrm>
          <a:prstGeom prst="rect">
            <a:avLst/>
          </a:prstGeom>
          <a:noFill/>
          <a:ln w="9525">
            <a:noFill/>
            <a:miter lim="800000"/>
            <a:headEnd/>
            <a:tailEnd/>
          </a:ln>
          <a:effectLst/>
        </p:spPr>
        <p:txBody>
          <a:bodyPr vert="horz" wrap="square" lIns="91958" tIns="45979" rIns="91958" bIns="45979" numCol="1" anchor="t" anchorCtr="0" compatLnSpc="1">
            <a:prstTxWarp prst="textNoShape">
              <a:avLst/>
            </a:prstTxWarp>
          </a:bodyPr>
          <a:lstStyle>
            <a:lvl1pPr algn="r" defTabSz="920196">
              <a:defRPr sz="1200">
                <a:cs typeface="+mn-cs"/>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20775" y="693738"/>
            <a:ext cx="4616450" cy="3463925"/>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85490" y="4387935"/>
            <a:ext cx="5487020" cy="4157820"/>
          </a:xfrm>
          <a:prstGeom prst="rect">
            <a:avLst/>
          </a:prstGeom>
          <a:noFill/>
          <a:ln w="9525">
            <a:noFill/>
            <a:miter lim="800000"/>
            <a:headEnd/>
            <a:tailEnd/>
          </a:ln>
          <a:effectLst/>
        </p:spPr>
        <p:txBody>
          <a:bodyPr vert="horz" wrap="square" lIns="91958" tIns="45979" rIns="91958" bIns="459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775869"/>
            <a:ext cx="2971490" cy="461805"/>
          </a:xfrm>
          <a:prstGeom prst="rect">
            <a:avLst/>
          </a:prstGeom>
          <a:noFill/>
          <a:ln w="9525">
            <a:noFill/>
            <a:miter lim="800000"/>
            <a:headEnd/>
            <a:tailEnd/>
          </a:ln>
          <a:effectLst/>
        </p:spPr>
        <p:txBody>
          <a:bodyPr vert="horz" wrap="square" lIns="91958" tIns="45979" rIns="91958" bIns="45979" numCol="1" anchor="b" anchorCtr="0" compatLnSpc="1">
            <a:prstTxWarp prst="textNoShape">
              <a:avLst/>
            </a:prstTxWarp>
          </a:bodyPr>
          <a:lstStyle>
            <a:lvl1pPr defTabSz="920196">
              <a:defRPr sz="1200">
                <a:cs typeface="+mn-cs"/>
              </a:defRPr>
            </a:lvl1pPr>
          </a:lstStyle>
          <a:p>
            <a:pPr>
              <a:defRPr/>
            </a:pPr>
            <a:endParaRPr lang="en-US"/>
          </a:p>
        </p:txBody>
      </p:sp>
      <p:sp>
        <p:nvSpPr>
          <p:cNvPr id="21511" name="Rectangle 7"/>
          <p:cNvSpPr>
            <a:spLocks noGrp="1" noChangeArrowheads="1"/>
          </p:cNvSpPr>
          <p:nvPr>
            <p:ph type="sldNum" sz="quarter" idx="5"/>
          </p:nvPr>
        </p:nvSpPr>
        <p:spPr bwMode="auto">
          <a:xfrm>
            <a:off x="3884960" y="8775869"/>
            <a:ext cx="2971490" cy="461805"/>
          </a:xfrm>
          <a:prstGeom prst="rect">
            <a:avLst/>
          </a:prstGeom>
          <a:noFill/>
          <a:ln w="9525">
            <a:noFill/>
            <a:miter lim="800000"/>
            <a:headEnd/>
            <a:tailEnd/>
          </a:ln>
          <a:effectLst/>
        </p:spPr>
        <p:txBody>
          <a:bodyPr vert="horz" wrap="square" lIns="91958" tIns="45979" rIns="91958" bIns="45979" numCol="1" anchor="b" anchorCtr="0" compatLnSpc="1">
            <a:prstTxWarp prst="textNoShape">
              <a:avLst/>
            </a:prstTxWarp>
          </a:bodyPr>
          <a:lstStyle>
            <a:lvl1pPr algn="r" defTabSz="920196">
              <a:defRPr sz="1200">
                <a:cs typeface="+mn-cs"/>
              </a:defRPr>
            </a:lvl1pPr>
          </a:lstStyle>
          <a:p>
            <a:pPr>
              <a:defRPr/>
            </a:pPr>
            <a:fld id="{ED6909A1-ED61-4CD4-9A7C-5FA017A13FB0}" type="slidenum">
              <a:rPr lang="en-US"/>
              <a:pPr>
                <a:defRPr/>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41129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dirty="0" smtClean="0"/>
          </a:p>
        </p:txBody>
      </p:sp>
      <p:sp>
        <p:nvSpPr>
          <p:cNvPr id="27652" name="Slide Number Placeholder 3"/>
          <p:cNvSpPr>
            <a:spLocks noGrp="1"/>
          </p:cNvSpPr>
          <p:nvPr>
            <p:ph type="sldNum" sz="quarter" idx="5"/>
          </p:nvPr>
        </p:nvSpPr>
        <p:spPr>
          <a:noFill/>
        </p:spPr>
        <p:txBody>
          <a:bodyPr/>
          <a:lstStyle/>
          <a:p>
            <a:pPr defTabSz="918724"/>
            <a:fld id="{479EC720-703A-4A7A-9335-3B6BB4B4C9E8}" type="slidenum">
              <a:rPr lang="en-US" smtClean="0"/>
              <a:pPr defTabSz="918724"/>
              <a:t>1</a:t>
            </a:fld>
            <a:endParaRPr lang="en-US"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5208744"/>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pPr defTabSz="918724"/>
            <a:fld id="{ADF0259C-7311-4691-A67B-742EC903CA2D}" type="slidenum">
              <a:rPr lang="en-US" smtClean="0"/>
              <a:pPr defTabSz="918724"/>
              <a:t>15</a:t>
            </a:fld>
            <a:endParaRPr lang="en-US" smtClean="0"/>
          </a:p>
        </p:txBody>
      </p:sp>
      <p:sp>
        <p:nvSpPr>
          <p:cNvPr id="28675" name="Rectangle 7"/>
          <p:cNvSpPr txBox="1">
            <a:spLocks noGrp="1" noChangeArrowheads="1"/>
          </p:cNvSpPr>
          <p:nvPr/>
        </p:nvSpPr>
        <p:spPr bwMode="auto">
          <a:xfrm>
            <a:off x="3884960" y="8775869"/>
            <a:ext cx="2971490" cy="461805"/>
          </a:xfrm>
          <a:prstGeom prst="rect">
            <a:avLst/>
          </a:prstGeom>
          <a:noFill/>
          <a:ln w="9525">
            <a:noFill/>
            <a:miter lim="800000"/>
            <a:headEnd/>
            <a:tailEnd/>
          </a:ln>
        </p:spPr>
        <p:txBody>
          <a:bodyPr lIns="91972" tIns="45986" rIns="91972" bIns="45986" anchor="b"/>
          <a:lstStyle/>
          <a:p>
            <a:pPr algn="r" defTabSz="962547" eaLnBrk="0" hangingPunct="0"/>
            <a:fld id="{BD1A8F3F-2C8A-4848-A98E-A5C36D70E52F}" type="slidenum">
              <a:rPr lang="en-US" sz="1200">
                <a:solidFill>
                  <a:srgbClr val="000000"/>
                </a:solidFill>
                <a:latin typeface="Times New Roman" pitchFamily="18" charset="0"/>
              </a:rPr>
              <a:pPr algn="r" defTabSz="962547" eaLnBrk="0" hangingPunct="0"/>
              <a:t>15</a:t>
            </a:fld>
            <a:endParaRPr lang="en-US" sz="1200">
              <a:solidFill>
                <a:srgbClr val="000000"/>
              </a:solidFill>
              <a:latin typeface="Times New Roman" pitchFamily="18" charset="0"/>
            </a:endParaRPr>
          </a:p>
        </p:txBody>
      </p:sp>
      <p:sp>
        <p:nvSpPr>
          <p:cNvPr id="28676"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p:txBody>
          <a:bodyPr/>
          <a:lstStyle/>
          <a:p>
            <a:pPr marL="225377" indent="-225377">
              <a:spcBef>
                <a:spcPct val="0"/>
              </a:spcBef>
              <a:buFontTx/>
              <a:buAutoNum type="arabicPeriod"/>
              <a:defRPr/>
            </a:pPr>
            <a:r>
              <a:rPr lang="en-US" dirty="0" smtClean="0"/>
              <a:t>1. In the 2011 AMP, one of the hypotheses is that the amount of abiotic habitat for delta smelt varies with the position of X2.</a:t>
            </a:r>
          </a:p>
          <a:p>
            <a:pPr marL="225377" indent="-225377">
              <a:spcBef>
                <a:spcPct val="0"/>
              </a:spcBef>
              <a:buFontTx/>
              <a:buAutoNum type="arabicPeriod"/>
              <a:defRPr/>
            </a:pPr>
            <a:endParaRPr lang="en-US" dirty="0" smtClean="0"/>
          </a:p>
          <a:p>
            <a:pPr marL="225377" indent="-225377">
              <a:spcBef>
                <a:spcPct val="0"/>
              </a:spcBef>
              <a:buFontTx/>
              <a:buAutoNum type="arabicPeriod"/>
              <a:defRPr/>
            </a:pPr>
            <a:r>
              <a:rPr lang="en-US" dirty="0" smtClean="0"/>
              <a:t>CLICK:  there only one prediction that relates to turbidity, and it predicts that turbidity in LSZ will decrease as X2 increases (moves upstream into Delta). Example: when X2 is in Suisun Bay, the turbidity will be higher.</a:t>
            </a:r>
          </a:p>
          <a:p>
            <a:pPr marL="225377" indent="-225377">
              <a:spcBef>
                <a:spcPct val="0"/>
              </a:spcBef>
              <a:buFontTx/>
              <a:buAutoNum type="arabicPeriod"/>
              <a:defRPr/>
            </a:pPr>
            <a:endParaRPr lang="en-US" dirty="0" smtClean="0"/>
          </a:p>
          <a:p>
            <a:pPr marL="225377" indent="-225377">
              <a:spcBef>
                <a:spcPct val="0"/>
              </a:spcBef>
              <a:buFontTx/>
              <a:buAutoNum type="arabicPeriod"/>
              <a:defRPr/>
            </a:pPr>
            <a:r>
              <a:rPr lang="en-US" dirty="0" smtClean="0"/>
              <a:t>CLICK: Related to this, we came up with 2 related predictions: 1</a:t>
            </a:r>
            <a:r>
              <a:rPr lang="en-US" baseline="30000" dirty="0" smtClean="0"/>
              <a:t>st</a:t>
            </a:r>
            <a:r>
              <a:rPr lang="en-US" dirty="0" smtClean="0"/>
              <a:t> that Suisun Bay is more turbid than the confluence, and 2</a:t>
            </a:r>
            <a:r>
              <a:rPr lang="en-US" baseline="30000" dirty="0" smtClean="0"/>
              <a:t>nd</a:t>
            </a:r>
            <a:r>
              <a:rPr lang="en-US" dirty="0" smtClean="0"/>
              <a:t> that Suisun Bay is more turbid than Cache Slough</a:t>
            </a:r>
          </a:p>
          <a:p>
            <a:pPr marL="225377" indent="-225377">
              <a:spcBef>
                <a:spcPct val="0"/>
              </a:spcBef>
              <a:buFontTx/>
              <a:buAutoNum type="arabicPeriod"/>
              <a:defRPr/>
            </a:pPr>
            <a:endParaRPr lang="en-US" dirty="0" smtClean="0"/>
          </a:p>
          <a:p>
            <a:pPr marL="225377" indent="-225377">
              <a:spcBef>
                <a:spcPct val="0"/>
              </a:spcBef>
              <a:buFontTx/>
              <a:buAutoNum type="arabicPeriod"/>
              <a:defRPr/>
            </a:pPr>
            <a:r>
              <a:rPr lang="en-US" dirty="0" smtClean="0"/>
              <a:t>CLICK:  Disclaimer: The analysis to this point is still preliminary.</a:t>
            </a:r>
          </a:p>
          <a:p>
            <a:pPr>
              <a:spcBef>
                <a:spcPct val="0"/>
              </a:spcBef>
              <a:defRPr/>
            </a:pPr>
            <a:endParaRPr lang="en-US" dirty="0" smtClean="0"/>
          </a:p>
          <a:p>
            <a:pPr>
              <a:spcBef>
                <a:spcPct val="0"/>
              </a:spcBef>
              <a:defRPr/>
            </a:pPr>
            <a:r>
              <a:rPr lang="en-US" dirty="0" smtClean="0"/>
              <a:t>This table is from page 47 of draft flash study report.</a:t>
            </a:r>
          </a:p>
          <a:p>
            <a:pPr>
              <a:spcBef>
                <a:spcPct val="0"/>
              </a:spcBef>
              <a:defRPr/>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9442727"/>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8183B8-AC8A-48DE-B180-A9CD06B25CE5}" type="slidenum">
              <a:rPr lang="en-US"/>
              <a:pPr/>
              <a:t>17</a:t>
            </a:fld>
            <a:endParaRPr lang="en-US"/>
          </a:p>
        </p:txBody>
      </p:sp>
      <p:sp>
        <p:nvSpPr>
          <p:cNvPr id="49154" name="Rectangle 2"/>
          <p:cNvSpPr>
            <a:spLocks noGrp="1" noRot="1" noChangeAspect="1" noChangeArrowheads="1" noTextEdit="1"/>
          </p:cNvSpPr>
          <p:nvPr>
            <p:ph type="sldImg"/>
          </p:nvPr>
        </p:nvSpPr>
        <p:spPr bwMode="auto">
          <a:xfrm>
            <a:off x="1119188" y="692150"/>
            <a:ext cx="4619625" cy="3465513"/>
          </a:xfrm>
          <a:prstGeom prst="rect">
            <a:avLst/>
          </a:prstGeom>
          <a:solidFill>
            <a:srgbClr val="FFFFFF"/>
          </a:solidFill>
          <a:ln>
            <a:solidFill>
              <a:srgbClr val="000000"/>
            </a:solidFill>
            <a:miter lim="800000"/>
            <a:headEnd/>
            <a:tailEnd/>
          </a:ln>
        </p:spPr>
      </p:sp>
      <p:sp>
        <p:nvSpPr>
          <p:cNvPr id="49155" name="Rectangle 3"/>
          <p:cNvSpPr>
            <a:spLocks noGrp="1" noChangeArrowheads="1"/>
          </p:cNvSpPr>
          <p:nvPr>
            <p:ph type="body" idx="1"/>
          </p:nvPr>
        </p:nvSpPr>
        <p:spPr bwMode="auto">
          <a:xfrm>
            <a:off x="914400" y="4388644"/>
            <a:ext cx="5029200" cy="4157662"/>
          </a:xfrm>
          <a:prstGeom prst="rect">
            <a:avLst/>
          </a:prstGeom>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6227668"/>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960" y="8775870"/>
            <a:ext cx="2971490" cy="461806"/>
          </a:xfrm>
          <a:prstGeom prst="rect">
            <a:avLst/>
          </a:prstGeom>
          <a:noFill/>
          <a:ln w="9525">
            <a:noFill/>
            <a:miter lim="800000"/>
            <a:headEnd/>
            <a:tailEnd/>
          </a:ln>
        </p:spPr>
        <p:txBody>
          <a:bodyPr lIns="91959" tIns="45979" rIns="91959" bIns="45979" anchor="b"/>
          <a:lstStyle/>
          <a:p>
            <a:pPr algn="r" defTabSz="920194"/>
            <a:fld id="{1E5684F6-6B86-4A59-85E0-7DC4FB6D87F3}" type="slidenum">
              <a:rPr lang="en-US" sz="1200"/>
              <a:pPr algn="r" defTabSz="920194"/>
              <a:t>18</a:t>
            </a:fld>
            <a:endParaRPr lang="en-US" sz="1200" dirty="0"/>
          </a:p>
        </p:txBody>
      </p:sp>
      <p:sp>
        <p:nvSpPr>
          <p:cNvPr id="48131" name="Rectangle 2"/>
          <p:cNvSpPr>
            <a:spLocks noGrp="1" noRot="1" noChangeAspect="1" noChangeArrowheads="1" noTextEdit="1"/>
          </p:cNvSpPr>
          <p:nvPr>
            <p:ph type="sldImg"/>
          </p:nvPr>
        </p:nvSpPr>
        <p:spPr>
          <a:xfrm>
            <a:off x="1119188" y="692150"/>
            <a:ext cx="4619625" cy="3465513"/>
          </a:xfrm>
          <a:ln/>
        </p:spPr>
      </p:sp>
      <p:sp>
        <p:nvSpPr>
          <p:cNvPr id="48132" name="Rectangle 3"/>
          <p:cNvSpPr>
            <a:spLocks noGrp="1" noChangeArrowheads="1"/>
          </p:cNvSpPr>
          <p:nvPr>
            <p:ph type="body" idx="1"/>
          </p:nvPr>
        </p:nvSpPr>
        <p:spPr>
          <a:xfrm>
            <a:off x="915022" y="4387936"/>
            <a:ext cx="5027959" cy="4157820"/>
          </a:xfrm>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3997391"/>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baseline="0" dirty="0" smtClean="0">
                <a:solidFill>
                  <a:schemeClr val="tx1"/>
                </a:solidFill>
                <a:latin typeface="Arial" charset="0"/>
                <a:ea typeface="+mn-ea"/>
                <a:cs typeface="+mn-cs"/>
              </a:rPr>
              <a:t>In some estuaries including San Francisco Bay, suspended</a:t>
            </a:r>
          </a:p>
          <a:p>
            <a:r>
              <a:rPr lang="en-US" sz="1200" kern="1200" baseline="0" dirty="0" smtClean="0">
                <a:solidFill>
                  <a:schemeClr val="tx1"/>
                </a:solidFill>
                <a:latin typeface="Arial" charset="0"/>
                <a:ea typeface="+mn-ea"/>
                <a:cs typeface="+mn-cs"/>
              </a:rPr>
              <a:t>sediment limits light in the water column which limits</a:t>
            </a:r>
          </a:p>
          <a:p>
            <a:r>
              <a:rPr lang="en-US" sz="1200" kern="1200" baseline="0" dirty="0" smtClean="0">
                <a:solidFill>
                  <a:schemeClr val="tx1"/>
                </a:solidFill>
                <a:latin typeface="Arial" charset="0"/>
                <a:ea typeface="+mn-ea"/>
                <a:cs typeface="+mn-cs"/>
              </a:rPr>
              <a:t>phytoplankton growth (</a:t>
            </a:r>
            <a:r>
              <a:rPr lang="en-US" sz="1200" kern="1200" baseline="0" dirty="0" err="1" smtClean="0">
                <a:solidFill>
                  <a:schemeClr val="tx1"/>
                </a:solidFill>
                <a:latin typeface="Arial" charset="0"/>
                <a:ea typeface="+mn-ea"/>
                <a:cs typeface="+mn-cs"/>
              </a:rPr>
              <a:t>Cloern</a:t>
            </a:r>
            <a:r>
              <a:rPr lang="en-US" sz="1200" kern="1200" baseline="0" dirty="0" smtClean="0">
                <a:solidFill>
                  <a:schemeClr val="tx1"/>
                </a:solidFill>
                <a:latin typeface="Arial" charset="0"/>
                <a:ea typeface="+mn-ea"/>
                <a:cs typeface="+mn-cs"/>
              </a:rPr>
              <a:t> 1987) and the potential for </a:t>
            </a:r>
            <a:r>
              <a:rPr lang="en-US" sz="1200" kern="1200" baseline="0" dirty="0" err="1" smtClean="0">
                <a:solidFill>
                  <a:schemeClr val="tx1"/>
                </a:solidFill>
                <a:latin typeface="Arial" charset="0"/>
                <a:ea typeface="+mn-ea"/>
                <a:cs typeface="+mn-cs"/>
              </a:rPr>
              <a:t>eutrophication</a:t>
            </a:r>
            <a:r>
              <a:rPr lang="en-US" sz="1200" kern="1200" baseline="0" dirty="0" smtClean="0">
                <a:solidFill>
                  <a:schemeClr val="tx1"/>
                </a:solidFill>
                <a:latin typeface="Arial" charset="0"/>
                <a:ea typeface="+mn-ea"/>
                <a:cs typeface="+mn-cs"/>
              </a:rPr>
              <a:t>. Thus, a decrease in</a:t>
            </a:r>
          </a:p>
          <a:p>
            <a:r>
              <a:rPr lang="en-US" sz="1200" kern="1200" baseline="0" dirty="0" smtClean="0">
                <a:solidFill>
                  <a:schemeClr val="tx1"/>
                </a:solidFill>
                <a:latin typeface="Arial" charset="0"/>
                <a:ea typeface="+mn-ea"/>
                <a:cs typeface="+mn-cs"/>
              </a:rPr>
              <a:t>SSC would increase phytoplankton. In San Francisco Bay</a:t>
            </a:r>
          </a:p>
          <a:p>
            <a:r>
              <a:rPr lang="en-US" sz="1200" kern="1200" baseline="0" dirty="0" smtClean="0">
                <a:solidFill>
                  <a:schemeClr val="tx1"/>
                </a:solidFill>
                <a:latin typeface="Arial" charset="0"/>
                <a:ea typeface="+mn-ea"/>
                <a:cs typeface="+mn-cs"/>
              </a:rPr>
              <a:t>beginning in 1999, chlorophyll concentrations increased,</a:t>
            </a:r>
          </a:p>
          <a:p>
            <a:r>
              <a:rPr lang="en-US" sz="1200" kern="1200" baseline="0" dirty="0" smtClean="0">
                <a:solidFill>
                  <a:schemeClr val="tx1"/>
                </a:solidFill>
                <a:latin typeface="Arial" charset="0"/>
                <a:ea typeface="+mn-ea"/>
                <a:cs typeface="+mn-cs"/>
              </a:rPr>
              <a:t>and autumn blooms occurred for the first time since at least</a:t>
            </a:r>
          </a:p>
          <a:p>
            <a:r>
              <a:rPr lang="en-US" sz="1200" kern="1200" baseline="0" dirty="0" smtClean="0">
                <a:solidFill>
                  <a:schemeClr val="tx1"/>
                </a:solidFill>
                <a:latin typeface="Arial" charset="0"/>
                <a:ea typeface="+mn-ea"/>
                <a:cs typeface="+mn-cs"/>
              </a:rPr>
              <a:t>1978 (</a:t>
            </a:r>
            <a:r>
              <a:rPr lang="en-US" sz="1200" kern="1200" baseline="0" dirty="0" err="1" smtClean="0">
                <a:solidFill>
                  <a:schemeClr val="tx1"/>
                </a:solidFill>
                <a:latin typeface="Arial" charset="0"/>
                <a:ea typeface="+mn-ea"/>
                <a:cs typeface="+mn-cs"/>
              </a:rPr>
              <a:t>Cloern</a:t>
            </a:r>
            <a:r>
              <a:rPr lang="en-US" sz="1200" kern="1200" baseline="0" dirty="0" smtClean="0">
                <a:solidFill>
                  <a:schemeClr val="tx1"/>
                </a:solidFill>
                <a:latin typeface="Arial" charset="0"/>
                <a:ea typeface="+mn-ea"/>
                <a:cs typeface="+mn-cs"/>
              </a:rPr>
              <a:t> et al. 2007). Both SSC and chlorophyll</a:t>
            </a:r>
          </a:p>
          <a:p>
            <a:r>
              <a:rPr lang="en-US" sz="1200" kern="1200" baseline="0" dirty="0" smtClean="0">
                <a:solidFill>
                  <a:schemeClr val="tx1"/>
                </a:solidFill>
                <a:latin typeface="Arial" charset="0"/>
                <a:ea typeface="+mn-ea"/>
                <a:cs typeface="+mn-cs"/>
              </a:rPr>
              <a:t>indicate that the bay crossed a threshold and fundamentally</a:t>
            </a:r>
          </a:p>
          <a:p>
            <a:r>
              <a:rPr lang="en-US" sz="1200" kern="1200" baseline="0" dirty="0" smtClean="0">
                <a:solidFill>
                  <a:schemeClr val="tx1"/>
                </a:solidFill>
                <a:latin typeface="Arial" charset="0"/>
                <a:ea typeface="+mn-ea"/>
                <a:cs typeface="+mn-cs"/>
              </a:rPr>
              <a:t>changed in 1999. San Francisco Bay has been transformed</a:t>
            </a:r>
          </a:p>
          <a:p>
            <a:r>
              <a:rPr lang="en-US" sz="1200" kern="1200" baseline="0" dirty="0" smtClean="0">
                <a:solidFill>
                  <a:schemeClr val="tx1"/>
                </a:solidFill>
                <a:latin typeface="Arial" charset="0"/>
                <a:ea typeface="+mn-ea"/>
                <a:cs typeface="+mn-cs"/>
              </a:rPr>
              <a:t>from a low-productivity estuary to one having primary</a:t>
            </a:r>
          </a:p>
          <a:p>
            <a:r>
              <a:rPr lang="en-US" sz="1200" kern="1200" baseline="0" dirty="0" smtClean="0">
                <a:solidFill>
                  <a:schemeClr val="tx1"/>
                </a:solidFill>
                <a:latin typeface="Arial" charset="0"/>
                <a:ea typeface="+mn-ea"/>
                <a:cs typeface="+mn-cs"/>
              </a:rPr>
              <a:t>production typical of temperate-latitude estuaries. </a:t>
            </a:r>
            <a:r>
              <a:rPr lang="en-US" sz="1200" kern="1200" baseline="0" dirty="0" err="1" smtClean="0">
                <a:solidFill>
                  <a:schemeClr val="tx1"/>
                </a:solidFill>
                <a:latin typeface="Arial" charset="0"/>
                <a:ea typeface="+mn-ea"/>
                <a:cs typeface="+mn-cs"/>
              </a:rPr>
              <a:t>Cloern</a:t>
            </a:r>
            <a:r>
              <a:rPr lang="en-US" sz="1200" kern="1200" baseline="0" dirty="0" smtClean="0">
                <a:solidFill>
                  <a:schemeClr val="tx1"/>
                </a:solidFill>
                <a:latin typeface="Arial" charset="0"/>
                <a:ea typeface="+mn-ea"/>
                <a:cs typeface="+mn-cs"/>
              </a:rPr>
              <a:t> et</a:t>
            </a:r>
          </a:p>
          <a:p>
            <a:r>
              <a:rPr lang="en-US" sz="1200" kern="1200" baseline="0" dirty="0" smtClean="0">
                <a:solidFill>
                  <a:schemeClr val="tx1"/>
                </a:solidFill>
                <a:latin typeface="Arial" charset="0"/>
                <a:ea typeface="+mn-ea"/>
                <a:cs typeface="+mn-cs"/>
              </a:rPr>
              <a:t>al. (2007) also state that a shift in currents in the Pacific</a:t>
            </a:r>
          </a:p>
          <a:p>
            <a:r>
              <a:rPr lang="en-US" sz="1200" kern="1200" baseline="0" dirty="0" smtClean="0">
                <a:solidFill>
                  <a:schemeClr val="tx1"/>
                </a:solidFill>
                <a:latin typeface="Arial" charset="0"/>
                <a:ea typeface="+mn-ea"/>
                <a:cs typeface="+mn-cs"/>
              </a:rPr>
              <a:t>Ocean, improved wastewater treatment, reduced sediment</a:t>
            </a:r>
          </a:p>
          <a:p>
            <a:r>
              <a:rPr lang="en-US" sz="1200" kern="1200" baseline="0" dirty="0" smtClean="0">
                <a:solidFill>
                  <a:schemeClr val="tx1"/>
                </a:solidFill>
                <a:latin typeface="Arial" charset="0"/>
                <a:ea typeface="+mn-ea"/>
                <a:cs typeface="+mn-cs"/>
              </a:rPr>
              <a:t>inputs, and introductions of new species may be responsible</a:t>
            </a:r>
          </a:p>
          <a:p>
            <a:r>
              <a:rPr lang="en-US" sz="1200" kern="1200" baseline="0" dirty="0" smtClean="0">
                <a:solidFill>
                  <a:schemeClr val="tx1"/>
                </a:solidFill>
                <a:latin typeface="Arial" charset="0"/>
                <a:ea typeface="+mn-ea"/>
                <a:cs typeface="+mn-cs"/>
              </a:rPr>
              <a:t>for the chlorophyll increase.  The Chesapeake Bay Program has reduced the adverse affects of </a:t>
            </a:r>
            <a:r>
              <a:rPr lang="en-US" sz="1200" kern="1200" baseline="0" dirty="0" err="1" smtClean="0">
                <a:solidFill>
                  <a:schemeClr val="tx1"/>
                </a:solidFill>
                <a:latin typeface="Arial" charset="0"/>
                <a:ea typeface="+mn-ea"/>
                <a:cs typeface="+mn-cs"/>
              </a:rPr>
              <a:t>eutrophication</a:t>
            </a:r>
            <a:r>
              <a:rPr lang="en-US" sz="1200" kern="1200" baseline="0" dirty="0" smtClean="0">
                <a:solidFill>
                  <a:schemeClr val="tx1"/>
                </a:solidFill>
                <a:latin typeface="Arial" charset="0"/>
                <a:ea typeface="+mn-ea"/>
                <a:cs typeface="+mn-cs"/>
              </a:rPr>
              <a:t>.</a:t>
            </a:r>
          </a:p>
          <a:p>
            <a:endParaRPr lang="en-US" sz="1200" kern="1200" baseline="0" dirty="0" smtClean="0">
              <a:solidFill>
                <a:schemeClr val="tx1"/>
              </a:solidFill>
              <a:latin typeface="Arial" charset="0"/>
              <a:ea typeface="+mn-ea"/>
              <a:cs typeface="+mn-cs"/>
            </a:endParaRPr>
          </a:p>
          <a:p>
            <a:r>
              <a:rPr lang="en-US" sz="1200" kern="1200" baseline="0" dirty="0" smtClean="0">
                <a:solidFill>
                  <a:schemeClr val="tx1"/>
                </a:solidFill>
                <a:latin typeface="Arial" charset="0"/>
                <a:ea typeface="+mn-ea"/>
                <a:cs typeface="+mn-cs"/>
              </a:rPr>
              <a:t>Reduced SSC may be one of several factors contributing</a:t>
            </a:r>
          </a:p>
          <a:p>
            <a:r>
              <a:rPr lang="en-US" sz="1200" kern="1200" baseline="0" dirty="0" smtClean="0">
                <a:solidFill>
                  <a:schemeClr val="tx1"/>
                </a:solidFill>
                <a:latin typeface="Arial" charset="0"/>
                <a:ea typeface="+mn-ea"/>
                <a:cs typeface="+mn-cs"/>
              </a:rPr>
              <a:t>to a collapse of several San Francisco Bay estuary fish</a:t>
            </a:r>
          </a:p>
          <a:p>
            <a:r>
              <a:rPr lang="en-US" sz="1200" kern="1200" baseline="0" dirty="0" smtClean="0">
                <a:solidFill>
                  <a:schemeClr val="tx1"/>
                </a:solidFill>
                <a:latin typeface="Arial" charset="0"/>
                <a:ea typeface="+mn-ea"/>
                <a:cs typeface="+mn-cs"/>
              </a:rPr>
              <a:t>species that occurred around 2000 (</a:t>
            </a:r>
            <a:r>
              <a:rPr lang="en-US" sz="1200" kern="1200" baseline="0" dirty="0" err="1" smtClean="0">
                <a:solidFill>
                  <a:schemeClr val="tx1"/>
                </a:solidFill>
                <a:latin typeface="Arial" charset="0"/>
                <a:ea typeface="+mn-ea"/>
                <a:cs typeface="+mn-cs"/>
              </a:rPr>
              <a:t>Sommer</a:t>
            </a:r>
            <a:r>
              <a:rPr lang="en-US" sz="1200" kern="1200" baseline="0" dirty="0" smtClean="0">
                <a:solidFill>
                  <a:schemeClr val="tx1"/>
                </a:solidFill>
                <a:latin typeface="Arial" charset="0"/>
                <a:ea typeface="+mn-ea"/>
                <a:cs typeface="+mn-cs"/>
              </a:rPr>
              <a:t> et al. 2007).</a:t>
            </a:r>
          </a:p>
          <a:p>
            <a:r>
              <a:rPr lang="en-US" sz="1200" kern="1200" baseline="0" dirty="0" smtClean="0">
                <a:solidFill>
                  <a:schemeClr val="tx1"/>
                </a:solidFill>
                <a:latin typeface="Arial" charset="0"/>
                <a:ea typeface="+mn-ea"/>
                <a:cs typeface="+mn-cs"/>
              </a:rPr>
              <a:t>Abundance of some fish species increases in more turbid</a:t>
            </a:r>
          </a:p>
          <a:p>
            <a:r>
              <a:rPr lang="en-US" sz="1200" kern="1200" baseline="0" dirty="0" smtClean="0">
                <a:solidFill>
                  <a:schemeClr val="tx1"/>
                </a:solidFill>
                <a:latin typeface="Arial" charset="0"/>
                <a:ea typeface="+mn-ea"/>
                <a:cs typeface="+mn-cs"/>
              </a:rPr>
              <a:t>waters (</a:t>
            </a:r>
            <a:r>
              <a:rPr lang="en-US" sz="1200" kern="1200" baseline="0" dirty="0" err="1" smtClean="0">
                <a:solidFill>
                  <a:schemeClr val="tx1"/>
                </a:solidFill>
                <a:latin typeface="Arial" charset="0"/>
                <a:ea typeface="+mn-ea"/>
                <a:cs typeface="+mn-cs"/>
              </a:rPr>
              <a:t>Feyrer</a:t>
            </a:r>
            <a:r>
              <a:rPr lang="en-US" sz="1200" kern="1200" baseline="0" dirty="0" smtClean="0">
                <a:solidFill>
                  <a:schemeClr val="tx1"/>
                </a:solidFill>
                <a:latin typeface="Arial" charset="0"/>
                <a:ea typeface="+mn-ea"/>
                <a:cs typeface="+mn-cs"/>
              </a:rPr>
              <a:t> et al. 2007). The population collapse has had</a:t>
            </a:r>
          </a:p>
          <a:p>
            <a:r>
              <a:rPr lang="en-US" sz="1200" kern="1200" baseline="0" dirty="0" smtClean="0">
                <a:solidFill>
                  <a:schemeClr val="tx1"/>
                </a:solidFill>
                <a:latin typeface="Arial" charset="0"/>
                <a:ea typeface="+mn-ea"/>
                <a:cs typeface="+mn-cs"/>
              </a:rPr>
              <a:t>the most serious consequences for Delta smelt which</a:t>
            </a:r>
          </a:p>
          <a:p>
            <a:r>
              <a:rPr lang="en-US" sz="1200" kern="1200" baseline="0" dirty="0" smtClean="0">
                <a:solidFill>
                  <a:schemeClr val="tx1"/>
                </a:solidFill>
                <a:latin typeface="Arial" charset="0"/>
                <a:ea typeface="+mn-ea"/>
                <a:cs typeface="+mn-cs"/>
              </a:rPr>
              <a:t>require turbid water for successful feeding and predator</a:t>
            </a:r>
          </a:p>
          <a:p>
            <a:r>
              <a:rPr lang="en-US" sz="1200" kern="1200" baseline="0" dirty="0" smtClean="0">
                <a:solidFill>
                  <a:schemeClr val="tx1"/>
                </a:solidFill>
                <a:latin typeface="Arial" charset="0"/>
                <a:ea typeface="+mn-ea"/>
                <a:cs typeface="+mn-cs"/>
              </a:rPr>
              <a:t>avoidance.</a:t>
            </a:r>
          </a:p>
          <a:p>
            <a:endParaRPr lang="en-US" sz="1200" kern="1200" baseline="0" dirty="0" smtClean="0">
              <a:solidFill>
                <a:schemeClr val="tx1"/>
              </a:solidFill>
              <a:latin typeface="Arial" charset="0"/>
              <a:ea typeface="+mn-ea"/>
              <a:cs typeface="+mn-cs"/>
            </a:endParaRPr>
          </a:p>
          <a:p>
            <a:r>
              <a:rPr lang="en-US" sz="1200" kern="1200" dirty="0" smtClean="0">
                <a:solidFill>
                  <a:schemeClr val="tx1"/>
                </a:solidFill>
                <a:latin typeface="Arial" charset="0"/>
                <a:ea typeface="+mn-ea"/>
                <a:cs typeface="+mn-cs"/>
              </a:rPr>
              <a:t>The plant </a:t>
            </a:r>
            <a:r>
              <a:rPr lang="en-US" sz="1200" i="1" kern="1200" dirty="0" err="1" smtClean="0">
                <a:solidFill>
                  <a:schemeClr val="tx1"/>
                </a:solidFill>
                <a:latin typeface="Arial" charset="0"/>
                <a:ea typeface="+mn-ea"/>
                <a:cs typeface="+mn-cs"/>
              </a:rPr>
              <a:t>Egeria</a:t>
            </a:r>
            <a:r>
              <a:rPr lang="en-US" sz="1200" i="1" kern="1200" dirty="0" smtClean="0">
                <a:solidFill>
                  <a:schemeClr val="tx1"/>
                </a:solidFill>
                <a:latin typeface="Arial" charset="0"/>
                <a:ea typeface="+mn-ea"/>
                <a:cs typeface="+mn-cs"/>
              </a:rPr>
              <a:t> </a:t>
            </a:r>
            <a:r>
              <a:rPr lang="en-US" sz="1200" i="1" kern="1200" dirty="0" err="1" smtClean="0">
                <a:solidFill>
                  <a:schemeClr val="tx1"/>
                </a:solidFill>
                <a:latin typeface="Arial" charset="0"/>
                <a:ea typeface="+mn-ea"/>
                <a:cs typeface="+mn-cs"/>
              </a:rPr>
              <a:t>densa</a:t>
            </a:r>
            <a:r>
              <a:rPr lang="en-US" sz="1200" kern="1200" dirty="0" smtClean="0">
                <a:solidFill>
                  <a:schemeClr val="tx1"/>
                </a:solidFill>
                <a:latin typeface="Arial" charset="0"/>
                <a:ea typeface="+mn-ea"/>
                <a:cs typeface="+mn-cs"/>
              </a:rPr>
              <a:t> invaded some of the open waters of the Delta beginning in the 1960s (</a:t>
            </a:r>
            <a:r>
              <a:rPr lang="en-US" sz="1200" kern="1200" dirty="0" err="1" smtClean="0">
                <a:solidFill>
                  <a:schemeClr val="tx1"/>
                </a:solidFill>
                <a:latin typeface="Arial" charset="0"/>
                <a:ea typeface="+mn-ea"/>
                <a:cs typeface="+mn-cs"/>
              </a:rPr>
              <a:t>Jassby</a:t>
            </a:r>
            <a:r>
              <a:rPr lang="en-US" sz="1200" kern="1200" dirty="0" smtClean="0">
                <a:solidFill>
                  <a:schemeClr val="tx1"/>
                </a:solidFill>
                <a:latin typeface="Arial" charset="0"/>
                <a:ea typeface="+mn-ea"/>
                <a:cs typeface="+mn-cs"/>
              </a:rPr>
              <a:t> and </a:t>
            </a:r>
            <a:r>
              <a:rPr lang="en-US" sz="1200" kern="1200" dirty="0" err="1" smtClean="0">
                <a:solidFill>
                  <a:schemeClr val="tx1"/>
                </a:solidFill>
                <a:latin typeface="Arial" charset="0"/>
                <a:ea typeface="+mn-ea"/>
                <a:cs typeface="+mn-cs"/>
              </a:rPr>
              <a:t>Cloern</a:t>
            </a:r>
            <a:r>
              <a:rPr lang="en-US" sz="1200" kern="1200" dirty="0" smtClean="0">
                <a:solidFill>
                  <a:schemeClr val="tx1"/>
                </a:solidFill>
                <a:latin typeface="Arial" charset="0"/>
                <a:ea typeface="+mn-ea"/>
                <a:cs typeface="+mn-cs"/>
              </a:rPr>
              <a:t> 2000).  It is a likely contributor to the decline in Delta turbidity and alters near-shore fish</a:t>
            </a:r>
            <a:r>
              <a:rPr lang="en-US" sz="1200" kern="1200" baseline="0" dirty="0" smtClean="0">
                <a:solidFill>
                  <a:schemeClr val="tx1"/>
                </a:solidFill>
                <a:latin typeface="Arial" charset="0"/>
                <a:ea typeface="+mn-ea"/>
                <a:cs typeface="+mn-cs"/>
              </a:rPr>
              <a:t> </a:t>
            </a:r>
            <a:r>
              <a:rPr lang="en-US" sz="1200" kern="1200" baseline="0" dirty="0" err="1" smtClean="0">
                <a:solidFill>
                  <a:schemeClr val="tx1"/>
                </a:solidFill>
                <a:latin typeface="Arial" charset="0"/>
                <a:ea typeface="+mn-ea"/>
                <a:cs typeface="+mn-cs"/>
              </a:rPr>
              <a:t>assembleges</a:t>
            </a:r>
            <a:r>
              <a:rPr lang="en-US" sz="1200" kern="1200" baseline="0" dirty="0" smtClean="0">
                <a:solidFill>
                  <a:schemeClr val="tx1"/>
                </a:solidFill>
                <a:latin typeface="Arial" charset="0"/>
                <a:ea typeface="+mn-ea"/>
                <a:cs typeface="+mn-cs"/>
              </a:rPr>
              <a:t> </a:t>
            </a:r>
            <a:r>
              <a:rPr lang="en-US" sz="1200" kern="1200" dirty="0" smtClean="0">
                <a:solidFill>
                  <a:schemeClr val="tx1"/>
                </a:solidFill>
                <a:latin typeface="Arial" charset="0"/>
                <a:ea typeface="+mn-ea"/>
                <a:cs typeface="+mn-cs"/>
              </a:rPr>
              <a:t>(</a:t>
            </a:r>
            <a:r>
              <a:rPr lang="en-US" sz="1200" kern="1200" dirty="0" err="1" smtClean="0">
                <a:solidFill>
                  <a:schemeClr val="tx1"/>
                </a:solidFill>
                <a:latin typeface="Arial" charset="0"/>
                <a:ea typeface="+mn-ea"/>
                <a:cs typeface="+mn-cs"/>
              </a:rPr>
              <a:t>Nobriga</a:t>
            </a:r>
            <a:r>
              <a:rPr lang="en-US" sz="1200" kern="1200" dirty="0" smtClean="0">
                <a:solidFill>
                  <a:schemeClr val="tx1"/>
                </a:solidFill>
                <a:latin typeface="Arial" charset="0"/>
                <a:ea typeface="+mn-ea"/>
                <a:cs typeface="+mn-cs"/>
              </a:rPr>
              <a:t> et al. 2008).  Thus, Chesapeake Bay has been harmed by loss of native submerged vegetation while the Delta has been harmed by an</a:t>
            </a:r>
            <a:r>
              <a:rPr lang="en-US" sz="1200" kern="1200" baseline="0" dirty="0" smtClean="0">
                <a:solidFill>
                  <a:schemeClr val="tx1"/>
                </a:solidFill>
                <a:latin typeface="Arial" charset="0"/>
                <a:ea typeface="+mn-ea"/>
                <a:cs typeface="+mn-cs"/>
              </a:rPr>
              <a:t> increase of invasive submerged vegetation.</a:t>
            </a:r>
            <a:endParaRPr lang="en-US" sz="1200" kern="1200" dirty="0" smtClean="0">
              <a:solidFill>
                <a:schemeClr val="tx1"/>
              </a:solidFill>
              <a:latin typeface="Arial" charset="0"/>
              <a:ea typeface="+mn-ea"/>
              <a:cs typeface="+mn-cs"/>
            </a:endParaRPr>
          </a:p>
          <a:p>
            <a:endParaRPr lang="en-US" sz="1200" kern="1200" baseline="0" dirty="0" smtClean="0">
              <a:solidFill>
                <a:schemeClr val="tx1"/>
              </a:solidFill>
              <a:latin typeface="Arial" charset="0"/>
              <a:ea typeface="+mn-ea"/>
              <a:cs typeface="+mn-cs"/>
            </a:endParaRPr>
          </a:p>
          <a:p>
            <a:r>
              <a:rPr lang="en-US" sz="1200" kern="1200" baseline="0" dirty="0" smtClean="0">
                <a:solidFill>
                  <a:schemeClr val="tx1"/>
                </a:solidFill>
                <a:latin typeface="Arial" charset="0"/>
                <a:ea typeface="+mn-ea"/>
                <a:cs typeface="+mn-cs"/>
              </a:rPr>
              <a:t>Wetland restoration typically involves opening a </a:t>
            </a:r>
            <a:r>
              <a:rPr lang="en-US" sz="1200" kern="1200" baseline="0" dirty="0" err="1" smtClean="0">
                <a:solidFill>
                  <a:schemeClr val="tx1"/>
                </a:solidFill>
                <a:latin typeface="Arial" charset="0"/>
                <a:ea typeface="+mn-ea"/>
                <a:cs typeface="+mn-cs"/>
              </a:rPr>
              <a:t>diked</a:t>
            </a:r>
            <a:r>
              <a:rPr lang="en-US" sz="1200" kern="1200" baseline="0" dirty="0" smtClean="0">
                <a:solidFill>
                  <a:schemeClr val="tx1"/>
                </a:solidFill>
                <a:latin typeface="Arial" charset="0"/>
                <a:ea typeface="+mn-ea"/>
                <a:cs typeface="+mn-cs"/>
              </a:rPr>
              <a:t> area</a:t>
            </a:r>
          </a:p>
          <a:p>
            <a:r>
              <a:rPr lang="en-US" sz="1200" kern="1200" baseline="0" dirty="0" smtClean="0">
                <a:solidFill>
                  <a:schemeClr val="tx1"/>
                </a:solidFill>
                <a:latin typeface="Arial" charset="0"/>
                <a:ea typeface="+mn-ea"/>
                <a:cs typeface="+mn-cs"/>
              </a:rPr>
              <a:t>to tidal action, allowing sediment to deposit until the bed</a:t>
            </a:r>
          </a:p>
          <a:p>
            <a:r>
              <a:rPr lang="en-US" sz="1200" kern="1200" baseline="0" dirty="0" smtClean="0">
                <a:solidFill>
                  <a:schemeClr val="tx1"/>
                </a:solidFill>
                <a:latin typeface="Arial" charset="0"/>
                <a:ea typeface="+mn-ea"/>
                <a:cs typeface="+mn-cs"/>
              </a:rPr>
              <a:t>elevation is high enough for plant colonization. The rate of</a:t>
            </a:r>
          </a:p>
          <a:p>
            <a:r>
              <a:rPr lang="en-US" sz="1200" kern="1200" baseline="0" dirty="0" smtClean="0">
                <a:solidFill>
                  <a:schemeClr val="tx1"/>
                </a:solidFill>
                <a:latin typeface="Arial" charset="0"/>
                <a:ea typeface="+mn-ea"/>
                <a:cs typeface="+mn-cs"/>
              </a:rPr>
              <a:t>deposition is proportional to SSC (</a:t>
            </a:r>
            <a:r>
              <a:rPr lang="en-US" sz="1200" kern="1200" baseline="0" dirty="0" err="1" smtClean="0">
                <a:solidFill>
                  <a:schemeClr val="tx1"/>
                </a:solidFill>
                <a:latin typeface="Arial" charset="0"/>
                <a:ea typeface="+mn-ea"/>
                <a:cs typeface="+mn-cs"/>
              </a:rPr>
              <a:t>Krone</a:t>
            </a:r>
            <a:r>
              <a:rPr lang="en-US" sz="1200" kern="1200" baseline="0" dirty="0" smtClean="0">
                <a:solidFill>
                  <a:schemeClr val="tx1"/>
                </a:solidFill>
                <a:latin typeface="Arial" charset="0"/>
                <a:ea typeface="+mn-ea"/>
                <a:cs typeface="+mn-cs"/>
              </a:rPr>
              <a:t> and </a:t>
            </a:r>
            <a:r>
              <a:rPr lang="en-US" sz="1200" kern="1200" baseline="0" dirty="0" err="1" smtClean="0">
                <a:solidFill>
                  <a:schemeClr val="tx1"/>
                </a:solidFill>
                <a:latin typeface="Arial" charset="0"/>
                <a:ea typeface="+mn-ea"/>
                <a:cs typeface="+mn-cs"/>
              </a:rPr>
              <a:t>Hu</a:t>
            </a:r>
            <a:r>
              <a:rPr lang="en-US" sz="1200" kern="1200" baseline="0" dirty="0" smtClean="0">
                <a:solidFill>
                  <a:schemeClr val="tx1"/>
                </a:solidFill>
                <a:latin typeface="Arial" charset="0"/>
                <a:ea typeface="+mn-ea"/>
                <a:cs typeface="+mn-cs"/>
              </a:rPr>
              <a:t> 2001). The</a:t>
            </a:r>
          </a:p>
          <a:p>
            <a:r>
              <a:rPr lang="en-US" sz="1200" kern="1200" baseline="0" dirty="0" smtClean="0">
                <a:solidFill>
                  <a:schemeClr val="tx1"/>
                </a:solidFill>
                <a:latin typeface="Arial" charset="0"/>
                <a:ea typeface="+mn-ea"/>
                <a:cs typeface="+mn-cs"/>
              </a:rPr>
              <a:t>time required to create a wetland increases as SSC decreases.</a:t>
            </a:r>
          </a:p>
          <a:p>
            <a:r>
              <a:rPr lang="en-US" sz="1200" kern="1200" baseline="0" dirty="0" smtClean="0">
                <a:solidFill>
                  <a:schemeClr val="tx1"/>
                </a:solidFill>
                <a:latin typeface="Arial" charset="0"/>
                <a:ea typeface="+mn-ea"/>
                <a:cs typeface="+mn-cs"/>
              </a:rPr>
              <a:t>If the rate of deposition is less than the rate of sea level rise,</a:t>
            </a:r>
          </a:p>
          <a:p>
            <a:r>
              <a:rPr lang="en-US" sz="1200" kern="1200" baseline="0" dirty="0" smtClean="0">
                <a:solidFill>
                  <a:schemeClr val="tx1"/>
                </a:solidFill>
                <a:latin typeface="Arial" charset="0"/>
                <a:ea typeface="+mn-ea"/>
                <a:cs typeface="+mn-cs"/>
              </a:rPr>
              <a:t>a vegetated wetland will never form. Thus, decreased SSC</a:t>
            </a:r>
          </a:p>
          <a:p>
            <a:r>
              <a:rPr lang="en-US" sz="1200" kern="1200" baseline="0" dirty="0" smtClean="0">
                <a:solidFill>
                  <a:schemeClr val="tx1"/>
                </a:solidFill>
                <a:latin typeface="Arial" charset="0"/>
                <a:ea typeface="+mn-ea"/>
                <a:cs typeface="+mn-cs"/>
              </a:rPr>
              <a:t>affects restoration of subsided land to tidal marsh by (1)</a:t>
            </a:r>
          </a:p>
          <a:p>
            <a:r>
              <a:rPr lang="en-US" sz="1200" kern="1200" baseline="0" dirty="0" smtClean="0">
                <a:solidFill>
                  <a:schemeClr val="tx1"/>
                </a:solidFill>
                <a:latin typeface="Arial" charset="0"/>
                <a:ea typeface="+mn-ea"/>
                <a:cs typeface="+mn-cs"/>
              </a:rPr>
              <a:t>increasing the time needed to restore tidal marsh vegetation</a:t>
            </a:r>
          </a:p>
          <a:p>
            <a:r>
              <a:rPr lang="en-US" sz="1200" kern="1200" baseline="0" dirty="0" smtClean="0">
                <a:solidFill>
                  <a:schemeClr val="tx1"/>
                </a:solidFill>
                <a:latin typeface="Arial" charset="0"/>
                <a:ea typeface="+mn-ea"/>
                <a:cs typeface="+mn-cs"/>
              </a:rPr>
              <a:t>and (2) increasing the possibility that natural sedimentation</a:t>
            </a:r>
          </a:p>
          <a:p>
            <a:r>
              <a:rPr lang="en-US" sz="1200" kern="1200" baseline="0" dirty="0" smtClean="0">
                <a:solidFill>
                  <a:schemeClr val="tx1"/>
                </a:solidFill>
                <a:latin typeface="Arial" charset="0"/>
                <a:ea typeface="+mn-ea"/>
                <a:cs typeface="+mn-cs"/>
              </a:rPr>
              <a:t>cannot restore tidal marsh as sea level rises.  Along the Gulf Coast, outflow from the Mississippi River is being modified to provide more sediment to tidal marshes and help slow land loss.  </a:t>
            </a:r>
            <a:endParaRPr lang="en-US" dirty="0"/>
          </a:p>
        </p:txBody>
      </p:sp>
      <p:sp>
        <p:nvSpPr>
          <p:cNvPr id="4" name="Slide Number Placeholder 3"/>
          <p:cNvSpPr>
            <a:spLocks noGrp="1"/>
          </p:cNvSpPr>
          <p:nvPr>
            <p:ph type="sldNum" sz="quarter" idx="10"/>
          </p:nvPr>
        </p:nvSpPr>
        <p:spPr/>
        <p:txBody>
          <a:bodyPr/>
          <a:lstStyle/>
          <a:p>
            <a:pPr>
              <a:defRPr/>
            </a:pPr>
            <a:fld id="{65AA24F8-E9D0-44AF-8D01-1FFD78F450A5}" type="slidenum">
              <a:rPr lang="en-US" smtClean="0"/>
              <a:pPr>
                <a:defRPr/>
              </a:pPr>
              <a:t>24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4004747"/>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r>
              <a:rPr lang="en-US" smtClean="0"/>
              <a:t>Finally, thank you to the agencies and people that have helped with this work.</a:t>
            </a:r>
          </a:p>
        </p:txBody>
      </p:sp>
      <p:sp>
        <p:nvSpPr>
          <p:cNvPr id="48132" name="Slide Number Placeholder 3"/>
          <p:cNvSpPr>
            <a:spLocks noGrp="1"/>
          </p:cNvSpPr>
          <p:nvPr>
            <p:ph type="sldNum" sz="quarter" idx="5"/>
          </p:nvPr>
        </p:nvSpPr>
        <p:spPr>
          <a:noFill/>
        </p:spPr>
        <p:txBody>
          <a:bodyPr/>
          <a:lstStyle/>
          <a:p>
            <a:pPr defTabSz="918724"/>
            <a:fld id="{DB47335A-DF55-40B4-991A-0FF1D9370BDB}" type="slidenum">
              <a:rPr lang="en-US" smtClean="0"/>
              <a:pPr defTabSz="918724"/>
              <a:t>37</a:t>
            </a:fld>
            <a:endParaRPr lang="en-US"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45238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457200" y="685800"/>
            <a:ext cx="8229600" cy="641350"/>
          </a:xfrm>
          <a:prstGeom prst="rect">
            <a:avLst/>
          </a:prstGeom>
          <a:noFill/>
          <a:ln w="9525">
            <a:noFill/>
            <a:miter lim="800000"/>
            <a:headEnd/>
            <a:tailEnd/>
          </a:ln>
        </p:spPr>
        <p:txBody>
          <a:bodyPr>
            <a:spAutoFit/>
          </a:bodyPr>
          <a:lstStyle/>
          <a:p>
            <a:pPr>
              <a:spcBef>
                <a:spcPct val="50000"/>
              </a:spcBef>
            </a:pPr>
            <a:endParaRPr lang="en-US" sz="3600">
              <a:solidFill>
                <a:schemeClr val="bg1"/>
              </a:solidFill>
            </a:endParaRPr>
          </a:p>
        </p:txBody>
      </p:sp>
      <p:pic>
        <p:nvPicPr>
          <p:cNvPr id="1027" name="Picture 4" descr="USGSid_pc"/>
          <p:cNvPicPr>
            <a:picLocks noChangeAspect="1" noChangeArrowheads="1"/>
          </p:cNvPicPr>
          <p:nvPr/>
        </p:nvPicPr>
        <p:blipFill>
          <a:blip r:embed="rId14" cstate="print"/>
          <a:srcRect/>
          <a:stretch>
            <a:fillRect/>
          </a:stretch>
        </p:blipFill>
        <p:spPr bwMode="auto">
          <a:xfrm>
            <a:off x="8001000" y="6400800"/>
            <a:ext cx="1003300" cy="271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5"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image" Target="../media/image37.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304800"/>
            <a:ext cx="8991600" cy="1143000"/>
          </a:xfrm>
          <a:prstGeom prst="rect">
            <a:avLst/>
          </a:prstGeom>
          <a:noFill/>
          <a:ln w="9525">
            <a:noFill/>
            <a:miter lim="800000"/>
            <a:headEnd/>
            <a:tailEnd/>
          </a:ln>
        </p:spPr>
        <p:txBody>
          <a:bodyPr/>
          <a:lstStyle/>
          <a:p>
            <a:pPr algn="ctr"/>
            <a:r>
              <a:rPr lang="en-US" sz="4000">
                <a:solidFill>
                  <a:schemeClr val="bg1"/>
                </a:solidFill>
              </a:rPr>
              <a:t> Clearing waters of San Francisco Bay: A legacy of California’s Gold Rush</a:t>
            </a:r>
            <a:endParaRPr lang="en-US" sz="3600" dirty="0">
              <a:solidFill>
                <a:schemeClr val="bg1"/>
              </a:solidFill>
            </a:endParaRPr>
          </a:p>
        </p:txBody>
      </p:sp>
      <p:sp>
        <p:nvSpPr>
          <p:cNvPr id="2051" name="TextBox 5"/>
          <p:cNvSpPr txBox="1">
            <a:spLocks noChangeArrowheads="1"/>
          </p:cNvSpPr>
          <p:nvPr/>
        </p:nvSpPr>
        <p:spPr bwMode="auto">
          <a:xfrm>
            <a:off x="381000" y="5354598"/>
            <a:ext cx="5791200" cy="1107996"/>
          </a:xfrm>
          <a:prstGeom prst="rect">
            <a:avLst/>
          </a:prstGeom>
          <a:noFill/>
          <a:ln w="9525">
            <a:noFill/>
            <a:miter lim="800000"/>
            <a:headEnd/>
            <a:tailEnd/>
          </a:ln>
        </p:spPr>
        <p:txBody>
          <a:bodyPr>
            <a:spAutoFit/>
          </a:bodyPr>
          <a:lstStyle/>
          <a:p>
            <a:r>
              <a:rPr lang="en-US" sz="2800" dirty="0" smtClean="0">
                <a:solidFill>
                  <a:schemeClr val="bg1"/>
                </a:solidFill>
              </a:rPr>
              <a:t>David Schoellhamer</a:t>
            </a:r>
            <a:endParaRPr lang="en-US" sz="2800" dirty="0">
              <a:solidFill>
                <a:schemeClr val="bg1"/>
              </a:solidFill>
            </a:endParaRPr>
          </a:p>
          <a:p>
            <a:r>
              <a:rPr lang="en-US" sz="2000" dirty="0">
                <a:solidFill>
                  <a:schemeClr val="bg1"/>
                </a:solidFill>
              </a:rPr>
              <a:t>USGS California Water Science Center</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74950" y="2031961"/>
            <a:ext cx="3670300" cy="3322637"/>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descr="bay image"/>
          <p:cNvPicPr>
            <a:picLocks noChangeAspect="1" noChangeArrowheads="1"/>
          </p:cNvPicPr>
          <p:nvPr/>
        </p:nvPicPr>
        <p:blipFill>
          <a:blip r:embed="rId2" cstate="print">
            <a:lum bright="18000" contrast="-18000"/>
          </a:blip>
          <a:srcRect l="20972" t="16858" r="39021" b="45428"/>
          <a:stretch>
            <a:fillRect/>
          </a:stretch>
        </p:blipFill>
        <p:spPr bwMode="auto">
          <a:xfrm>
            <a:off x="2209800" y="1371600"/>
            <a:ext cx="4953000" cy="4486275"/>
          </a:xfrm>
          <a:prstGeom prst="rect">
            <a:avLst/>
          </a:prstGeom>
          <a:noFill/>
          <a:ln w="9525">
            <a:noFill/>
            <a:miter lim="800000"/>
            <a:headEnd/>
            <a:tailEnd/>
          </a:ln>
        </p:spPr>
      </p:pic>
      <p:sp>
        <p:nvSpPr>
          <p:cNvPr id="15363" name="Text Box 3"/>
          <p:cNvSpPr txBox="1">
            <a:spLocks noChangeArrowheads="1"/>
          </p:cNvSpPr>
          <p:nvPr/>
        </p:nvSpPr>
        <p:spPr bwMode="auto">
          <a:xfrm>
            <a:off x="3048000" y="304800"/>
            <a:ext cx="3290888" cy="701675"/>
          </a:xfrm>
          <a:prstGeom prst="rect">
            <a:avLst/>
          </a:prstGeom>
          <a:noFill/>
          <a:ln w="9525">
            <a:noFill/>
            <a:miter lim="800000"/>
            <a:headEnd/>
            <a:tailEnd/>
          </a:ln>
        </p:spPr>
        <p:txBody>
          <a:bodyPr wrap="none">
            <a:spAutoFit/>
          </a:bodyPr>
          <a:lstStyle/>
          <a:p>
            <a:pPr algn="l"/>
            <a:r>
              <a:rPr lang="en-US" sz="4000" dirty="0">
                <a:solidFill>
                  <a:schemeClr val="bg1"/>
                </a:solidFill>
              </a:rPr>
              <a:t>Summer wind</a:t>
            </a:r>
          </a:p>
        </p:txBody>
      </p:sp>
      <p:sp>
        <p:nvSpPr>
          <p:cNvPr id="15364" name="Line 4"/>
          <p:cNvSpPr>
            <a:spLocks noChangeShapeType="1"/>
          </p:cNvSpPr>
          <p:nvPr/>
        </p:nvSpPr>
        <p:spPr bwMode="auto">
          <a:xfrm flipV="1">
            <a:off x="2895600" y="2133600"/>
            <a:ext cx="304800" cy="990600"/>
          </a:xfrm>
          <a:prstGeom prst="line">
            <a:avLst/>
          </a:prstGeom>
          <a:noFill/>
          <a:ln w="127000">
            <a:solidFill>
              <a:srgbClr val="FFFF66"/>
            </a:solidFill>
            <a:round/>
            <a:headEnd/>
            <a:tailEnd type="triangle" w="med" len="med"/>
          </a:ln>
        </p:spPr>
        <p:txBody>
          <a:bodyPr/>
          <a:lstStyle/>
          <a:p>
            <a:endParaRPr lang="en-US"/>
          </a:p>
        </p:txBody>
      </p:sp>
      <p:sp>
        <p:nvSpPr>
          <p:cNvPr id="15365" name="Line 5"/>
          <p:cNvSpPr>
            <a:spLocks noChangeShapeType="1"/>
          </p:cNvSpPr>
          <p:nvPr/>
        </p:nvSpPr>
        <p:spPr bwMode="auto">
          <a:xfrm>
            <a:off x="3657600" y="2057400"/>
            <a:ext cx="1752600" cy="0"/>
          </a:xfrm>
          <a:prstGeom prst="line">
            <a:avLst/>
          </a:prstGeom>
          <a:noFill/>
          <a:ln w="127000">
            <a:solidFill>
              <a:srgbClr val="FFFF66"/>
            </a:solidFill>
            <a:round/>
            <a:headEnd/>
            <a:tailEnd type="triangle" w="med" len="med"/>
          </a:ln>
        </p:spPr>
        <p:txBody>
          <a:bodyPr/>
          <a:lstStyle/>
          <a:p>
            <a:endParaRPr lang="en-US"/>
          </a:p>
        </p:txBody>
      </p:sp>
      <p:sp>
        <p:nvSpPr>
          <p:cNvPr id="15366" name="Line 6"/>
          <p:cNvSpPr>
            <a:spLocks noChangeShapeType="1"/>
          </p:cNvSpPr>
          <p:nvPr/>
        </p:nvSpPr>
        <p:spPr bwMode="auto">
          <a:xfrm>
            <a:off x="3352800" y="3962400"/>
            <a:ext cx="609600" cy="914400"/>
          </a:xfrm>
          <a:prstGeom prst="line">
            <a:avLst/>
          </a:prstGeom>
          <a:noFill/>
          <a:ln w="127000">
            <a:solidFill>
              <a:srgbClr val="FFFF66"/>
            </a:solidFill>
            <a:round/>
            <a:headEnd/>
            <a:tailEnd type="triangle" w="med" len="med"/>
          </a:ln>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5678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5" descr="bay"/>
          <p:cNvPicPr>
            <a:picLocks noChangeAspect="1" noChangeArrowheads="1"/>
          </p:cNvPicPr>
          <p:nvPr/>
        </p:nvPicPr>
        <p:blipFill>
          <a:blip r:embed="rId2" cstate="print">
            <a:clrChange>
              <a:clrFrom>
                <a:srgbClr val="000000"/>
              </a:clrFrom>
              <a:clrTo>
                <a:srgbClr val="000000">
                  <a:alpha val="0"/>
                </a:srgbClr>
              </a:clrTo>
            </a:clrChange>
          </a:blip>
          <a:srcRect l="14285" t="9525" b="9525"/>
          <a:stretch>
            <a:fillRect/>
          </a:stretch>
        </p:blipFill>
        <p:spPr bwMode="auto">
          <a:xfrm>
            <a:off x="0" y="0"/>
            <a:ext cx="9144000" cy="6858000"/>
          </a:xfrm>
          <a:prstGeom prst="rect">
            <a:avLst/>
          </a:prstGeom>
          <a:noFill/>
          <a:ln w="9525">
            <a:noFill/>
            <a:miter lim="800000"/>
            <a:headEnd/>
            <a:tailEnd/>
          </a:ln>
        </p:spPr>
      </p:pic>
      <p:sp>
        <p:nvSpPr>
          <p:cNvPr id="16387" name="Text Box 9"/>
          <p:cNvSpPr txBox="1">
            <a:spLocks noChangeArrowheads="1"/>
          </p:cNvSpPr>
          <p:nvPr/>
        </p:nvSpPr>
        <p:spPr bwMode="auto">
          <a:xfrm>
            <a:off x="6172200" y="76200"/>
            <a:ext cx="2779928" cy="707886"/>
          </a:xfrm>
          <a:prstGeom prst="rect">
            <a:avLst/>
          </a:prstGeom>
          <a:noFill/>
          <a:ln w="9525">
            <a:noFill/>
            <a:miter lim="800000"/>
            <a:headEnd/>
            <a:tailEnd/>
          </a:ln>
        </p:spPr>
        <p:txBody>
          <a:bodyPr wrap="none">
            <a:spAutoFit/>
          </a:bodyPr>
          <a:lstStyle/>
          <a:p>
            <a:pPr algn="l"/>
            <a:r>
              <a:rPr lang="en-US" sz="4000" dirty="0">
                <a:solidFill>
                  <a:schemeClr val="bg1"/>
                </a:solidFill>
              </a:rPr>
              <a:t>Bathymetry</a:t>
            </a:r>
          </a:p>
        </p:txBody>
      </p:sp>
      <p:pic>
        <p:nvPicPr>
          <p:cNvPr id="16388" name="Picture 10" descr="sfb_shade_sm"/>
          <p:cNvPicPr>
            <a:picLocks noChangeAspect="1" noChangeArrowheads="1"/>
          </p:cNvPicPr>
          <p:nvPr/>
        </p:nvPicPr>
        <p:blipFill>
          <a:blip r:embed="rId3" cstate="print"/>
          <a:srcRect/>
          <a:stretch>
            <a:fillRect/>
          </a:stretch>
        </p:blipFill>
        <p:spPr bwMode="auto">
          <a:xfrm>
            <a:off x="5641975" y="2057400"/>
            <a:ext cx="3502025" cy="411480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3452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9051" y="228600"/>
            <a:ext cx="9144000" cy="70788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4000" dirty="0" smtClean="0">
                <a:solidFill>
                  <a:schemeClr val="bg1"/>
                </a:solidFill>
                <a:latin typeface="Arial" panose="020B0604020202020204" pitchFamily="34" charset="0"/>
                <a:cs typeface="Arial" panose="020B0604020202020204" pitchFamily="34" charset="0"/>
              </a:rPr>
              <a:t>Bay bottom is mostly fine sediment</a:t>
            </a:r>
            <a:endParaRPr lang="en-US" sz="4000" dirty="0">
              <a:solidFill>
                <a:schemeClr val="bg1"/>
              </a:solidFill>
              <a:latin typeface="Arial" panose="020B0604020202020204" pitchFamily="34" charset="0"/>
              <a:cs typeface="Arial" panose="020B0604020202020204" pitchFamily="34" charset="0"/>
            </a:endParaRPr>
          </a:p>
        </p:txBody>
      </p:sp>
      <p:pic>
        <p:nvPicPr>
          <p:cNvPr id="34821" name="Picture 5"/>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3600" y="1273629"/>
            <a:ext cx="4738688" cy="439688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TextBox 7"/>
          <p:cNvSpPr txBox="1"/>
          <p:nvPr/>
        </p:nvSpPr>
        <p:spPr>
          <a:xfrm>
            <a:off x="266015" y="6324600"/>
            <a:ext cx="2146742" cy="369332"/>
          </a:xfrm>
          <a:prstGeom prst="rect">
            <a:avLst/>
          </a:prstGeom>
          <a:noFill/>
        </p:spPr>
        <p:txBody>
          <a:bodyPr wrap="none" rtlCol="0">
            <a:spAutoFit/>
          </a:bodyPr>
          <a:lstStyle/>
          <a:p>
            <a:pPr algn="ctr"/>
            <a:r>
              <a:rPr lang="en-US" dirty="0" smtClean="0">
                <a:solidFill>
                  <a:schemeClr val="bg1"/>
                </a:solidFill>
              </a:rPr>
              <a:t>Barnard et al. 2013</a:t>
            </a:r>
            <a:endParaRPr lang="en-US"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7006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9051" y="152400"/>
            <a:ext cx="9144000" cy="70788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4000" dirty="0" smtClean="0">
                <a:solidFill>
                  <a:schemeClr val="bg1"/>
                </a:solidFill>
                <a:latin typeface="Arial" panose="020B0604020202020204" pitchFamily="34" charset="0"/>
                <a:cs typeface="Arial" panose="020B0604020202020204" pitchFamily="34" charset="0"/>
              </a:rPr>
              <a:t>Diking and draining of Bay wetlands</a:t>
            </a:r>
            <a:endParaRPr lang="en-US" sz="4000" dirty="0">
              <a:solidFill>
                <a:schemeClr val="bg1"/>
              </a:solidFill>
              <a:latin typeface="Arial" panose="020B0604020202020204" pitchFamily="34" charset="0"/>
              <a:cs typeface="Arial" panose="020B0604020202020204" pitchFamily="34" charset="0"/>
            </a:endParaRPr>
          </a:p>
        </p:txBody>
      </p:sp>
      <p:pic>
        <p:nvPicPr>
          <p:cNvPr id="5" name="Picture 4" descr="pastpres1f"/>
          <p:cNvPicPr>
            <a:picLocks noChangeAspect="1" noChangeArrowheads="1"/>
          </p:cNvPicPr>
          <p:nvPr/>
        </p:nvPicPr>
        <p:blipFill>
          <a:blip r:embed="rId2" cstate="print"/>
          <a:srcRect/>
          <a:stretch>
            <a:fillRect/>
          </a:stretch>
        </p:blipFill>
        <p:spPr bwMode="auto">
          <a:xfrm>
            <a:off x="381000" y="914400"/>
            <a:ext cx="8458200" cy="5461000"/>
          </a:xfrm>
          <a:prstGeom prst="rect">
            <a:avLst/>
          </a:prstGeom>
          <a:noFill/>
          <a:ln w="9525">
            <a:noFill/>
            <a:miter lim="800000"/>
            <a:headEnd/>
            <a:tailEnd/>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66244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658813"/>
            <a:ext cx="8229600" cy="255587"/>
          </a:xfr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smtClean="0">
                <a:solidFill>
                  <a:schemeClr val="bg1"/>
                </a:solidFill>
                <a:latin typeface="Arial" pitchFamily="34" charset="0"/>
              </a:rPr>
              <a:t>Outline</a:t>
            </a:r>
            <a:endParaRPr lang="en-US" dirty="0">
              <a:solidFill>
                <a:schemeClr val="bg1"/>
              </a:solidFill>
              <a:latin typeface="Arial" pitchFamily="34" charset="0"/>
            </a:endParaRPr>
          </a:p>
        </p:txBody>
      </p:sp>
      <p:sp>
        <p:nvSpPr>
          <p:cNvPr id="74755" name="Rectangle 3"/>
          <p:cNvSpPr>
            <a:spLocks noChangeArrowheads="1"/>
          </p:cNvSpPr>
          <p:nvPr/>
        </p:nvSpPr>
        <p:spPr bwMode="auto">
          <a:xfrm>
            <a:off x="685800" y="1524000"/>
            <a:ext cx="8001000" cy="4114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pPr marL="342900" indent="-342900" eaLnBrk="0" hangingPunct="0">
              <a:spcBef>
                <a:spcPct val="20000"/>
              </a:spcBef>
              <a:buFontTx/>
              <a:buChar char="•"/>
            </a:pPr>
            <a:r>
              <a:rPr lang="en-US" sz="3200" dirty="0" smtClean="0">
                <a:solidFill>
                  <a:schemeClr val="bg1">
                    <a:lumMod val="75000"/>
                  </a:schemeClr>
                </a:solidFill>
              </a:rPr>
              <a:t>San Francisco Bay Hydrology</a:t>
            </a:r>
          </a:p>
          <a:p>
            <a:pPr marL="342900" indent="-342900" eaLnBrk="0" hangingPunct="0">
              <a:spcBef>
                <a:spcPct val="20000"/>
              </a:spcBef>
              <a:buFontTx/>
              <a:buChar char="•"/>
            </a:pPr>
            <a:r>
              <a:rPr lang="en-US" sz="3200" dirty="0" smtClean="0">
                <a:solidFill>
                  <a:srgbClr val="FFFFFF"/>
                </a:solidFill>
              </a:rPr>
              <a:t>Suspended sediment</a:t>
            </a:r>
          </a:p>
          <a:p>
            <a:pPr marL="342900" indent="-342900" eaLnBrk="0" hangingPunct="0">
              <a:spcBef>
                <a:spcPct val="20000"/>
              </a:spcBef>
              <a:buFontTx/>
              <a:buChar char="•"/>
            </a:pPr>
            <a:r>
              <a:rPr lang="en-US" sz="3200" dirty="0" smtClean="0">
                <a:solidFill>
                  <a:schemeClr val="bg1"/>
                </a:solidFill>
              </a:rPr>
              <a:t>Sudden clearing of the Bay</a:t>
            </a:r>
          </a:p>
          <a:p>
            <a:pPr marL="342900" indent="-342900" eaLnBrk="0" hangingPunct="0">
              <a:spcBef>
                <a:spcPct val="20000"/>
              </a:spcBef>
              <a:buFontTx/>
              <a:buChar char="•"/>
            </a:pPr>
            <a:r>
              <a:rPr lang="en-US" sz="3200" dirty="0" smtClean="0">
                <a:solidFill>
                  <a:schemeClr val="bg1">
                    <a:lumMod val="75000"/>
                  </a:schemeClr>
                </a:solidFill>
              </a:rPr>
              <a:t>Effect of Gold </a:t>
            </a:r>
            <a:r>
              <a:rPr lang="en-US" sz="3200" dirty="0">
                <a:solidFill>
                  <a:schemeClr val="bg1">
                    <a:lumMod val="75000"/>
                  </a:schemeClr>
                </a:solidFill>
              </a:rPr>
              <a:t>R</a:t>
            </a:r>
            <a:r>
              <a:rPr lang="en-US" sz="3200" dirty="0" smtClean="0">
                <a:solidFill>
                  <a:schemeClr val="bg1">
                    <a:lumMod val="75000"/>
                  </a:schemeClr>
                </a:solidFill>
              </a:rPr>
              <a:t>ush hydraulic mining</a:t>
            </a:r>
          </a:p>
          <a:p>
            <a:pPr marL="342900" indent="-342900" eaLnBrk="0" hangingPunct="0">
              <a:spcBef>
                <a:spcPct val="20000"/>
              </a:spcBef>
              <a:buFontTx/>
              <a:buChar char="•"/>
            </a:pPr>
            <a:r>
              <a:rPr lang="en-US" sz="3200" dirty="0" smtClean="0">
                <a:solidFill>
                  <a:schemeClr val="bg1">
                    <a:lumMod val="75000"/>
                  </a:schemeClr>
                </a:solidFill>
              </a:rPr>
              <a:t>Sediment supply and flood control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2036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AutoShape 8" descr="Inline image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nline image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86400" y="1793875"/>
            <a:ext cx="3581400" cy="2686050"/>
          </a:xfrm>
          <a:prstGeom prst="rect">
            <a:avLst/>
          </a:prstGeom>
          <a:noFill/>
          <a:ln w="19050">
            <a:solidFill>
              <a:schemeClr val="bg1"/>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307975" y="265113"/>
            <a:ext cx="3162344" cy="4214812"/>
          </a:xfrm>
          <a:prstGeom prst="rect">
            <a:avLst/>
          </a:prstGeom>
          <a:ln w="19050">
            <a:solidFill>
              <a:schemeClr val="bg1"/>
            </a:solidFill>
          </a:ln>
        </p:spPr>
      </p:pic>
      <p:pic>
        <p:nvPicPr>
          <p:cNvPr id="8" name="Picture 7"/>
          <p:cNvPicPr>
            <a:picLocks noChangeAspect="1"/>
          </p:cNvPicPr>
          <p:nvPr/>
        </p:nvPicPr>
        <p:blipFill>
          <a:blip r:embed="rId5"/>
          <a:stretch>
            <a:fillRect/>
          </a:stretch>
        </p:blipFill>
        <p:spPr>
          <a:xfrm>
            <a:off x="3352799" y="160337"/>
            <a:ext cx="3785323" cy="2461154"/>
          </a:xfrm>
          <a:prstGeom prst="rect">
            <a:avLst/>
          </a:prstGeom>
        </p:spPr>
      </p:pic>
      <p:pic>
        <p:nvPicPr>
          <p:cNvPr id="7" name="Picture 6" descr="Levee failure photo"/>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3916892"/>
            <a:ext cx="3657600" cy="2438400"/>
          </a:xfrm>
          <a:prstGeom prst="rect">
            <a:avLst/>
          </a:prstGeom>
          <a:noFill/>
          <a:ln w="12700">
            <a:solidFill>
              <a:schemeClr val="bg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9218" name="Picture 2"/>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3298" y="3691467"/>
            <a:ext cx="4346575" cy="2889250"/>
          </a:xfrm>
          <a:prstGeom prst="rect">
            <a:avLst/>
          </a:prstGeom>
          <a:ln w="19050">
            <a:solidFill>
              <a:schemeClr val="bg1"/>
            </a:solid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9546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228600" y="76200"/>
            <a:ext cx="3048000" cy="1143000"/>
          </a:xfrm>
          <a:prstGeom prst="rect">
            <a:avLst/>
          </a:prstGeom>
          <a:noFill/>
          <a:ln w="9525">
            <a:noFill/>
            <a:miter lim="800000"/>
            <a:headEnd/>
            <a:tailEnd/>
          </a:ln>
        </p:spPr>
        <p:txBody>
          <a:bodyPr/>
          <a:lstStyle/>
          <a:p>
            <a:pPr algn="ctr"/>
            <a:r>
              <a:rPr lang="en-US" sz="4400" dirty="0">
                <a:solidFill>
                  <a:schemeClr val="bg1"/>
                </a:solidFill>
              </a:rPr>
              <a:t>Continuous monitoring of SSC 1991-present</a:t>
            </a:r>
            <a:r>
              <a:rPr lang="en-US" sz="3600" dirty="0">
                <a:solidFill>
                  <a:schemeClr val="hlink"/>
                </a:solidFill>
              </a:rPr>
              <a:t/>
            </a:r>
            <a:br>
              <a:rPr lang="en-US" sz="3600" dirty="0">
                <a:solidFill>
                  <a:schemeClr val="hlink"/>
                </a:solidFill>
              </a:rPr>
            </a:br>
            <a:r>
              <a:rPr lang="en-US" sz="3600" dirty="0">
                <a:solidFill>
                  <a:schemeClr val="bg1"/>
                </a:solidFill>
              </a:rPr>
              <a:t/>
            </a:r>
            <a:br>
              <a:rPr lang="en-US" sz="3600" dirty="0">
                <a:solidFill>
                  <a:schemeClr val="bg1"/>
                </a:solidFill>
              </a:rPr>
            </a:br>
            <a:endParaRPr lang="en-US" sz="3600" dirty="0">
              <a:solidFill>
                <a:schemeClr val="bg1"/>
              </a:solidFill>
            </a:endParaRPr>
          </a:p>
        </p:txBody>
      </p:sp>
      <p:pic>
        <p:nvPicPr>
          <p:cNvPr id="7170" name="Picture 2" descr="C:\Users\dschoell\Documents\general stuff\wy fact sheet\wy2011\fig01.jpg"/>
          <p:cNvPicPr>
            <a:picLocks noChangeAspect="1" noChangeArrowheads="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051" t="13903" r="10954" b="8164"/>
          <a:stretch/>
        </p:blipFill>
        <p:spPr bwMode="auto">
          <a:xfrm>
            <a:off x="3962400" y="152400"/>
            <a:ext cx="4752304" cy="61722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1336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descr="C:\Documents and Settings\dschoell\My Documents\meetings\Reno turbidity\siteschematic.bmp"/>
          <p:cNvPicPr>
            <a:picLocks noChangeAspect="1" noChangeArrowheads="1"/>
          </p:cNvPicPr>
          <p:nvPr/>
        </p:nvPicPr>
        <p:blipFill>
          <a:blip r:embed="rId3" cstate="print"/>
          <a:srcRect/>
          <a:stretch>
            <a:fillRect/>
          </a:stretch>
        </p:blipFill>
        <p:spPr bwMode="auto">
          <a:xfrm>
            <a:off x="1916113" y="41275"/>
            <a:ext cx="5322887" cy="6740525"/>
          </a:xfrm>
          <a:prstGeom prst="rect">
            <a:avLst/>
          </a:prstGeom>
          <a:noFill/>
          <a:ln w="25400">
            <a:noFill/>
            <a:miter lim="800000"/>
            <a:headEnd/>
            <a:tailEnd/>
          </a:ln>
        </p:spPr>
      </p:pic>
      <p:sp>
        <p:nvSpPr>
          <p:cNvPr id="48132" name="Text Box 4"/>
          <p:cNvSpPr txBox="1">
            <a:spLocks noChangeArrowheads="1"/>
          </p:cNvSpPr>
          <p:nvPr/>
        </p:nvSpPr>
        <p:spPr bwMode="auto">
          <a:xfrm>
            <a:off x="2667000" y="38100"/>
            <a:ext cx="3657600" cy="731838"/>
          </a:xfrm>
          <a:prstGeom prst="rect">
            <a:avLst/>
          </a:prstGeom>
          <a:noFill/>
          <a:ln w="25400">
            <a:noFill/>
            <a:miter lim="800000"/>
            <a:headEnd/>
            <a:tailEnd type="none" w="med" len="lg"/>
          </a:ln>
          <a:effectLst/>
        </p:spPr>
        <p:txBody>
          <a:bodyPr>
            <a:spAutoFit/>
          </a:bodyPr>
          <a:lstStyle/>
          <a:p>
            <a:pPr eaLnBrk="0" hangingPunct="0"/>
            <a:r>
              <a:rPr lang="en-US">
                <a:solidFill>
                  <a:schemeClr val="hlink"/>
                </a:solidFill>
              </a:rPr>
              <a:t> </a:t>
            </a:r>
          </a:p>
          <a:p>
            <a:pPr eaLnBrk="0" hangingPunct="0"/>
            <a:endParaRPr lang="en-US" sz="1800">
              <a:solidFill>
                <a:schemeClr val="hlink"/>
              </a:solidFill>
            </a:endParaRPr>
          </a:p>
        </p:txBody>
      </p:sp>
      <p:sp>
        <p:nvSpPr>
          <p:cNvPr id="48133" name="Text Box 5"/>
          <p:cNvSpPr txBox="1">
            <a:spLocks noChangeArrowheads="1"/>
          </p:cNvSpPr>
          <p:nvPr/>
        </p:nvSpPr>
        <p:spPr bwMode="auto">
          <a:xfrm>
            <a:off x="4256019" y="6248400"/>
            <a:ext cx="2646878" cy="338554"/>
          </a:xfrm>
          <a:prstGeom prst="rect">
            <a:avLst/>
          </a:prstGeom>
          <a:noFill/>
          <a:ln w="9525">
            <a:noFill/>
            <a:miter lim="800000"/>
            <a:headEnd/>
            <a:tailEnd/>
          </a:ln>
          <a:effectLst/>
        </p:spPr>
        <p:txBody>
          <a:bodyPr wrap="none">
            <a:spAutoFit/>
          </a:bodyPr>
          <a:lstStyle/>
          <a:p>
            <a:r>
              <a:rPr lang="en-US" sz="1600" dirty="0">
                <a:solidFill>
                  <a:schemeClr val="tx1"/>
                </a:solidFill>
              </a:rPr>
              <a:t>Buchanan and </a:t>
            </a:r>
            <a:r>
              <a:rPr lang="en-US" sz="1600" dirty="0" smtClean="0">
                <a:solidFill>
                  <a:schemeClr val="tx1"/>
                </a:solidFill>
              </a:rPr>
              <a:t>others 2014</a:t>
            </a:r>
            <a:endParaRPr lang="en-US" sz="1600" dirty="0">
              <a:solidFill>
                <a:schemeClr val="tx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6234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2" descr="CTD"/>
          <p:cNvPicPr>
            <a:picLocks noChangeAspect="1" noChangeArrowheads="1"/>
          </p:cNvPicPr>
          <p:nvPr/>
        </p:nvPicPr>
        <p:blipFill>
          <a:blip r:embed="rId3" cstate="print"/>
          <a:srcRect/>
          <a:stretch>
            <a:fillRect/>
          </a:stretch>
        </p:blipFill>
        <p:spPr bwMode="auto">
          <a:xfrm>
            <a:off x="228600" y="137160"/>
            <a:ext cx="2457450" cy="3276600"/>
          </a:xfrm>
          <a:prstGeom prst="rect">
            <a:avLst/>
          </a:prstGeom>
          <a:noFill/>
          <a:ln w="28575">
            <a:solidFill>
              <a:schemeClr val="bg1"/>
            </a:solidFill>
            <a:miter lim="800000"/>
            <a:headEnd/>
            <a:tailEnd/>
          </a:ln>
        </p:spPr>
      </p:pic>
      <p:pic>
        <p:nvPicPr>
          <p:cNvPr id="47107" name="Picture 4" descr="IMG_8993"/>
          <p:cNvPicPr>
            <a:picLocks noChangeAspect="1" noChangeArrowheads="1"/>
          </p:cNvPicPr>
          <p:nvPr/>
        </p:nvPicPr>
        <p:blipFill>
          <a:blip r:embed="rId4" cstate="print"/>
          <a:srcRect/>
          <a:stretch>
            <a:fillRect/>
          </a:stretch>
        </p:blipFill>
        <p:spPr bwMode="auto">
          <a:xfrm>
            <a:off x="381000" y="3733800"/>
            <a:ext cx="3581400" cy="2686050"/>
          </a:xfrm>
          <a:prstGeom prst="rect">
            <a:avLst/>
          </a:prstGeom>
          <a:noFill/>
          <a:ln w="28575">
            <a:solidFill>
              <a:schemeClr val="bg1"/>
            </a:solidFill>
            <a:miter lim="800000"/>
            <a:headEnd/>
            <a:tailEnd/>
          </a:ln>
        </p:spPr>
      </p:pic>
      <p:pic>
        <p:nvPicPr>
          <p:cNvPr id="47108" name="Picture 4" descr="IMG_9003"/>
          <p:cNvPicPr>
            <a:picLocks noChangeAspect="1" noChangeArrowheads="1"/>
          </p:cNvPicPr>
          <p:nvPr/>
        </p:nvPicPr>
        <p:blipFill>
          <a:blip r:embed="rId5" cstate="print"/>
          <a:srcRect r="18591"/>
          <a:stretch>
            <a:fillRect/>
          </a:stretch>
        </p:blipFill>
        <p:spPr bwMode="auto">
          <a:xfrm>
            <a:off x="4208145" y="3124200"/>
            <a:ext cx="2532063" cy="3505200"/>
          </a:xfrm>
          <a:prstGeom prst="rect">
            <a:avLst/>
          </a:prstGeom>
          <a:noFill/>
          <a:ln w="28575">
            <a:solidFill>
              <a:schemeClr val="bg1"/>
            </a:solidFill>
            <a:miter lim="800000"/>
            <a:headEnd/>
            <a:tailEnd/>
          </a:ln>
        </p:spPr>
      </p:pic>
      <p:pic>
        <p:nvPicPr>
          <p:cNvPr id="2" name="Picture 1"/>
          <p:cNvPicPr>
            <a:picLocks noChangeAspect="1"/>
          </p:cNvPicPr>
          <p:nvPr/>
        </p:nvPicPr>
        <p:blipFill>
          <a:blip r:embed="rId6"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43600" y="137160"/>
            <a:ext cx="3040380" cy="4053840"/>
          </a:xfrm>
          <a:prstGeom prst="rect">
            <a:avLst/>
          </a:prstGeom>
          <a:ln w="28575">
            <a:solidFill>
              <a:schemeClr val="bg1"/>
            </a:solidFill>
          </a:ln>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35367" t="13006" r="20168" b="5968"/>
          <a:stretch/>
        </p:blipFill>
        <p:spPr>
          <a:xfrm>
            <a:off x="2982533" y="137160"/>
            <a:ext cx="2715322" cy="3710940"/>
          </a:xfrm>
          <a:prstGeom prst="rect">
            <a:avLst/>
          </a:prstGeom>
          <a:ln w="28575">
            <a:solidFill>
              <a:schemeClr val="bg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401163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2" name="Picture 4"/>
          <p:cNvPicPr>
            <a:picLocks noChangeAspect="1" noChangeArrowheads="1"/>
          </p:cNvPicPr>
          <p:nvPr/>
        </p:nvPicPr>
        <p:blipFill>
          <a:blip r:embed="rId2" cstate="print">
            <a:clrChange>
              <a:clrFrom>
                <a:srgbClr val="000066"/>
              </a:clrFrom>
              <a:clrTo>
                <a:srgbClr val="000066">
                  <a:alpha val="0"/>
                </a:srgbClr>
              </a:clrTo>
            </a:clrChange>
          </a:blip>
          <a:srcRect/>
          <a:stretch>
            <a:fillRect/>
          </a:stretch>
        </p:blipFill>
        <p:spPr bwMode="auto">
          <a:xfrm>
            <a:off x="0" y="381000"/>
            <a:ext cx="9144000" cy="5930900"/>
          </a:xfrm>
          <a:prstGeom prst="rect">
            <a:avLst/>
          </a:prstGeom>
          <a:noFill/>
          <a:ln w="9525">
            <a:noFill/>
            <a:miter lim="800000"/>
            <a:headEnd/>
            <a:tailEnd/>
          </a:ln>
          <a:effectLst/>
        </p:spPr>
      </p:pic>
      <p:sp>
        <p:nvSpPr>
          <p:cNvPr id="53254" name="Text Box 6"/>
          <p:cNvSpPr txBox="1">
            <a:spLocks noChangeArrowheads="1"/>
          </p:cNvSpPr>
          <p:nvPr/>
        </p:nvSpPr>
        <p:spPr bwMode="auto">
          <a:xfrm>
            <a:off x="5264150" y="990600"/>
            <a:ext cx="2965450" cy="366713"/>
          </a:xfrm>
          <a:prstGeom prst="rect">
            <a:avLst/>
          </a:prstGeom>
          <a:noFill/>
          <a:ln w="9525">
            <a:noFill/>
            <a:miter lim="800000"/>
            <a:headEnd/>
            <a:tailEnd/>
          </a:ln>
          <a:effectLst/>
        </p:spPr>
        <p:txBody>
          <a:bodyPr wrap="none">
            <a:spAutoFit/>
          </a:bodyPr>
          <a:lstStyle/>
          <a:p>
            <a:r>
              <a:rPr lang="en-US" sz="1800" dirty="0">
                <a:solidFill>
                  <a:schemeClr val="bg1"/>
                </a:solidFill>
              </a:rPr>
              <a:t>Point San Pablo, mid-depth</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432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658813"/>
            <a:ext cx="8229600" cy="255587"/>
          </a:xfr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smtClean="0">
                <a:solidFill>
                  <a:schemeClr val="bg1"/>
                </a:solidFill>
                <a:latin typeface="Arial" pitchFamily="34" charset="0"/>
              </a:rPr>
              <a:t>Outline</a:t>
            </a:r>
            <a:endParaRPr lang="en-US" dirty="0">
              <a:solidFill>
                <a:schemeClr val="bg1"/>
              </a:solidFill>
              <a:latin typeface="Arial" pitchFamily="34" charset="0"/>
            </a:endParaRPr>
          </a:p>
        </p:txBody>
      </p:sp>
      <p:sp>
        <p:nvSpPr>
          <p:cNvPr id="74755" name="Rectangle 3"/>
          <p:cNvSpPr>
            <a:spLocks noChangeArrowheads="1"/>
          </p:cNvSpPr>
          <p:nvPr/>
        </p:nvSpPr>
        <p:spPr bwMode="auto">
          <a:xfrm>
            <a:off x="685800" y="1524000"/>
            <a:ext cx="8001000" cy="4114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pPr marL="342900" indent="-342900" eaLnBrk="0" hangingPunct="0">
              <a:spcBef>
                <a:spcPct val="20000"/>
              </a:spcBef>
              <a:buFontTx/>
              <a:buChar char="•"/>
            </a:pPr>
            <a:r>
              <a:rPr lang="en-US" sz="3200" dirty="0" smtClean="0">
                <a:solidFill>
                  <a:srgbClr val="FFFFFF"/>
                </a:solidFill>
              </a:rPr>
              <a:t>San Francisco Bay Hydrology</a:t>
            </a:r>
          </a:p>
          <a:p>
            <a:pPr marL="342900" indent="-342900" eaLnBrk="0" hangingPunct="0">
              <a:spcBef>
                <a:spcPct val="20000"/>
              </a:spcBef>
              <a:buFontTx/>
              <a:buChar char="•"/>
            </a:pPr>
            <a:r>
              <a:rPr lang="en-US" sz="3200" dirty="0" smtClean="0">
                <a:solidFill>
                  <a:srgbClr val="FFFFFF"/>
                </a:solidFill>
              </a:rPr>
              <a:t>Suspended sediment</a:t>
            </a:r>
          </a:p>
          <a:p>
            <a:pPr marL="342900" indent="-342900" eaLnBrk="0" hangingPunct="0">
              <a:spcBef>
                <a:spcPct val="20000"/>
              </a:spcBef>
              <a:buFontTx/>
              <a:buChar char="•"/>
            </a:pPr>
            <a:r>
              <a:rPr lang="en-US" sz="3200" dirty="0" smtClean="0">
                <a:solidFill>
                  <a:srgbClr val="FFFFFF"/>
                </a:solidFill>
              </a:rPr>
              <a:t>Sudden clearing of the Bay</a:t>
            </a:r>
          </a:p>
          <a:p>
            <a:pPr marL="342900" indent="-342900" eaLnBrk="0" hangingPunct="0">
              <a:spcBef>
                <a:spcPct val="20000"/>
              </a:spcBef>
              <a:buFontTx/>
              <a:buChar char="•"/>
            </a:pPr>
            <a:r>
              <a:rPr lang="en-US" sz="3200" dirty="0" smtClean="0">
                <a:solidFill>
                  <a:srgbClr val="FFFFFF"/>
                </a:solidFill>
              </a:rPr>
              <a:t>Effect of Gold </a:t>
            </a:r>
            <a:r>
              <a:rPr lang="en-US" sz="3200" dirty="0">
                <a:solidFill>
                  <a:srgbClr val="FFFFFF"/>
                </a:solidFill>
              </a:rPr>
              <a:t>R</a:t>
            </a:r>
            <a:r>
              <a:rPr lang="en-US" sz="3200" dirty="0" smtClean="0">
                <a:solidFill>
                  <a:srgbClr val="FFFFFF"/>
                </a:solidFill>
              </a:rPr>
              <a:t>ush hydraulic mining</a:t>
            </a:r>
          </a:p>
          <a:p>
            <a:pPr marL="342900" indent="-342900" eaLnBrk="0" hangingPunct="0">
              <a:spcBef>
                <a:spcPct val="20000"/>
              </a:spcBef>
              <a:buFontTx/>
              <a:buChar char="•"/>
            </a:pPr>
            <a:r>
              <a:rPr lang="en-US" sz="3200" dirty="0" smtClean="0">
                <a:solidFill>
                  <a:srgbClr val="FFFFFF"/>
                </a:solidFill>
              </a:rPr>
              <a:t>Sediment supply and flood control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58802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88925" y="6338888"/>
            <a:ext cx="5091971" cy="369332"/>
          </a:xfrm>
          <a:prstGeom prst="rect">
            <a:avLst/>
          </a:prstGeom>
          <a:noFill/>
          <a:ln w="9525">
            <a:noFill/>
            <a:miter lim="800000"/>
            <a:headEnd/>
            <a:tailEnd/>
          </a:ln>
        </p:spPr>
        <p:txBody>
          <a:bodyPr wrap="none">
            <a:spAutoFit/>
          </a:bodyPr>
          <a:lstStyle/>
          <a:p>
            <a:r>
              <a:rPr lang="en-US" dirty="0">
                <a:solidFill>
                  <a:schemeClr val="bg1"/>
                </a:solidFill>
              </a:rPr>
              <a:t>Point San Pablo, mid-depth, </a:t>
            </a:r>
            <a:r>
              <a:rPr lang="en-US" dirty="0" err="1" smtClean="0">
                <a:solidFill>
                  <a:schemeClr val="bg1"/>
                </a:solidFill>
              </a:rPr>
              <a:t>Schoellhamer</a:t>
            </a:r>
            <a:r>
              <a:rPr lang="en-US" dirty="0" smtClean="0">
                <a:solidFill>
                  <a:schemeClr val="bg1"/>
                </a:solidFill>
              </a:rPr>
              <a:t> 2011</a:t>
            </a:r>
            <a:endParaRPr lang="en-US" dirty="0">
              <a:solidFill>
                <a:schemeClr val="bg1"/>
              </a:solidFill>
            </a:endParaRPr>
          </a:p>
        </p:txBody>
      </p:sp>
      <p:pic>
        <p:nvPicPr>
          <p:cNvPr id="13315" name="Picture 3"/>
          <p:cNvPicPr>
            <a:picLocks noChangeAspect="1" noChangeArrowheads="1"/>
          </p:cNvPicPr>
          <p:nvPr/>
        </p:nvPicPr>
        <p:blipFill>
          <a:blip r:embed="rId2" cstate="print">
            <a:clrChange>
              <a:clrFrom>
                <a:srgbClr val="000066"/>
              </a:clrFrom>
              <a:clrTo>
                <a:srgbClr val="000066">
                  <a:alpha val="0"/>
                </a:srgbClr>
              </a:clrTo>
            </a:clrChange>
          </a:blip>
          <a:srcRect/>
          <a:stretch>
            <a:fillRect/>
          </a:stretch>
        </p:blipFill>
        <p:spPr bwMode="auto">
          <a:xfrm>
            <a:off x="0" y="1143000"/>
            <a:ext cx="9144000" cy="4125913"/>
          </a:xfrm>
          <a:prstGeom prst="rect">
            <a:avLst/>
          </a:prstGeom>
          <a:noFill/>
          <a:ln w="9525">
            <a:noFill/>
            <a:miter lim="800000"/>
            <a:headEnd/>
            <a:tailEnd/>
          </a:ln>
        </p:spPr>
      </p:pic>
      <p:sp>
        <p:nvSpPr>
          <p:cNvPr id="13317" name="Text Box 5"/>
          <p:cNvSpPr txBox="1">
            <a:spLocks noChangeArrowheads="1"/>
          </p:cNvSpPr>
          <p:nvPr/>
        </p:nvSpPr>
        <p:spPr bwMode="auto">
          <a:xfrm>
            <a:off x="0" y="120650"/>
            <a:ext cx="9144000" cy="641350"/>
          </a:xfrm>
          <a:prstGeom prst="rect">
            <a:avLst/>
          </a:prstGeom>
          <a:noFill/>
          <a:ln w="9525">
            <a:noFill/>
            <a:miter lim="800000"/>
            <a:headEnd/>
            <a:tailEnd/>
          </a:ln>
        </p:spPr>
        <p:txBody>
          <a:bodyPr>
            <a:spAutoFit/>
          </a:bodyPr>
          <a:lstStyle/>
          <a:p>
            <a:pPr algn="ctr"/>
            <a:r>
              <a:rPr lang="en-US" sz="3600" dirty="0">
                <a:solidFill>
                  <a:schemeClr val="bg1"/>
                </a:solidFill>
              </a:rPr>
              <a:t>WY1999: 36% step decrease in Bay SSC</a:t>
            </a:r>
          </a:p>
        </p:txBody>
      </p:sp>
      <p:sp>
        <p:nvSpPr>
          <p:cNvPr id="5" name="Line 4"/>
          <p:cNvSpPr>
            <a:spLocks noChangeShapeType="1"/>
          </p:cNvSpPr>
          <p:nvPr/>
        </p:nvSpPr>
        <p:spPr bwMode="auto">
          <a:xfrm flipV="1">
            <a:off x="4343400" y="1443038"/>
            <a:ext cx="0" cy="3352800"/>
          </a:xfrm>
          <a:prstGeom prst="line">
            <a:avLst/>
          </a:prstGeom>
          <a:noFill/>
          <a:ln w="38100">
            <a:solidFill>
              <a:schemeClr val="folHlink"/>
            </a:solidFill>
            <a:prstDash val="lgDash"/>
            <a:round/>
            <a:headEnd/>
            <a:tailEnd/>
          </a:ln>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207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5" grpId="0" animBg="1"/>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38200" y="5706978"/>
            <a:ext cx="2590800" cy="255587"/>
          </a:xfrm>
          <a:prstGeom prst="rect">
            <a:avLst/>
          </a:prstGeo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1600" dirty="0" smtClean="0">
                <a:latin typeface="Arial" pitchFamily="34" charset="0"/>
              </a:rPr>
              <a:t>Dumbarton Bridge</a:t>
            </a:r>
            <a:endParaRPr lang="en-US" sz="1600" dirty="0">
              <a:latin typeface="Arial" pitchFamily="34" charset="0"/>
            </a:endParaRPr>
          </a:p>
        </p:txBody>
      </p:sp>
      <p:sp>
        <p:nvSpPr>
          <p:cNvPr id="6" name="Text Box 5"/>
          <p:cNvSpPr txBox="1">
            <a:spLocks noChangeArrowheads="1"/>
          </p:cNvSpPr>
          <p:nvPr/>
        </p:nvSpPr>
        <p:spPr bwMode="auto">
          <a:xfrm>
            <a:off x="0" y="120650"/>
            <a:ext cx="9144000" cy="641350"/>
          </a:xfrm>
          <a:prstGeom prst="rect">
            <a:avLst/>
          </a:prstGeom>
          <a:noFill/>
          <a:ln w="9525">
            <a:noFill/>
            <a:miter lim="800000"/>
            <a:headEnd/>
            <a:tailEnd/>
          </a:ln>
        </p:spPr>
        <p:txBody>
          <a:bodyPr>
            <a:spAutoFit/>
          </a:bodyPr>
          <a:lstStyle/>
          <a:p>
            <a:pPr algn="ctr"/>
            <a:r>
              <a:rPr lang="en-US" sz="3600" dirty="0">
                <a:solidFill>
                  <a:schemeClr val="bg1"/>
                </a:solidFill>
              </a:rPr>
              <a:t>WY1999: 36% step decrease in Bay SSC</a:t>
            </a:r>
          </a:p>
        </p:txBody>
      </p:sp>
      <p:sp>
        <p:nvSpPr>
          <p:cNvPr id="7" name="Text Box 2"/>
          <p:cNvSpPr txBox="1">
            <a:spLocks noChangeArrowheads="1"/>
          </p:cNvSpPr>
          <p:nvPr/>
        </p:nvSpPr>
        <p:spPr bwMode="auto">
          <a:xfrm>
            <a:off x="288925" y="6338888"/>
            <a:ext cx="3211135" cy="369332"/>
          </a:xfrm>
          <a:prstGeom prst="rect">
            <a:avLst/>
          </a:prstGeom>
          <a:noFill/>
          <a:ln w="9525">
            <a:noFill/>
            <a:miter lim="800000"/>
            <a:headEnd/>
            <a:tailEnd/>
          </a:ln>
        </p:spPr>
        <p:txBody>
          <a:bodyPr wrap="none">
            <a:spAutoFit/>
          </a:bodyPr>
          <a:lstStyle/>
          <a:p>
            <a:r>
              <a:rPr lang="en-US" dirty="0" smtClean="0">
                <a:solidFill>
                  <a:schemeClr val="bg1"/>
                </a:solidFill>
              </a:rPr>
              <a:t>Dumbarton Bridge, mid-depth</a:t>
            </a:r>
            <a:endParaRPr lang="en-US" dirty="0">
              <a:solidFill>
                <a:schemeClr val="bg1"/>
              </a:solidFill>
            </a:endParaRPr>
          </a:p>
        </p:txBody>
      </p:sp>
      <p:pic>
        <p:nvPicPr>
          <p:cNvPr id="5" name="Picture 4"/>
          <p:cNvPicPr>
            <a:picLocks noChangeAspect="1"/>
          </p:cNvPicPr>
          <p:nvPr/>
        </p:nvPicPr>
        <p:blipFill>
          <a:blip r:embed="rId2">
            <a:clrChange>
              <a:clrFrom>
                <a:srgbClr val="000066"/>
              </a:clrFrom>
              <a:clrTo>
                <a:srgbClr val="000066">
                  <a:alpha val="0"/>
                </a:srgbClr>
              </a:clrTo>
            </a:clrChange>
          </a:blip>
          <a:stretch>
            <a:fillRect/>
          </a:stretch>
        </p:blipFill>
        <p:spPr>
          <a:xfrm>
            <a:off x="-228600" y="982766"/>
            <a:ext cx="9796878" cy="485200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6938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76200"/>
            <a:ext cx="9144000" cy="646331"/>
          </a:xfrm>
          <a:prstGeom prst="rect">
            <a:avLst/>
          </a:prstGeom>
          <a:noFill/>
          <a:ln w="9525">
            <a:noFill/>
            <a:miter lim="800000"/>
            <a:headEnd/>
            <a:tailEnd/>
          </a:ln>
        </p:spPr>
        <p:txBody>
          <a:bodyPr>
            <a:spAutoFit/>
          </a:bodyPr>
          <a:lstStyle/>
          <a:p>
            <a:pPr algn="ctr" fontAlgn="base">
              <a:spcBef>
                <a:spcPct val="0"/>
              </a:spcBef>
              <a:spcAft>
                <a:spcPct val="0"/>
              </a:spcAft>
            </a:pPr>
            <a:r>
              <a:rPr lang="en-US" sz="3600" dirty="0" smtClean="0">
                <a:solidFill>
                  <a:schemeClr val="bg1"/>
                </a:solidFill>
              </a:rPr>
              <a:t>Less suspended sediment in the Delta</a:t>
            </a:r>
            <a:endParaRPr lang="en-US" sz="3600" dirty="0">
              <a:solidFill>
                <a:schemeClr val="bg1"/>
              </a:solidFill>
            </a:endParaRPr>
          </a:p>
        </p:txBody>
      </p:sp>
      <p:sp>
        <p:nvSpPr>
          <p:cNvPr id="5" name="Text Box 5"/>
          <p:cNvSpPr txBox="1">
            <a:spLocks noChangeArrowheads="1"/>
          </p:cNvSpPr>
          <p:nvPr/>
        </p:nvSpPr>
        <p:spPr bwMode="auto">
          <a:xfrm>
            <a:off x="152400" y="6474023"/>
            <a:ext cx="3616696"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FFFFFF"/>
                </a:solidFill>
                <a:latin typeface="Arial" charset="0"/>
                <a:cs typeface="Arial" charset="0"/>
              </a:rPr>
              <a:t>Schoellhamer et al. </a:t>
            </a:r>
            <a:r>
              <a:rPr lang="en-US" sz="1400" dirty="0" smtClean="0">
                <a:solidFill>
                  <a:srgbClr val="FFFFFF"/>
                </a:solidFill>
                <a:latin typeface="Arial" charset="0"/>
                <a:cs typeface="Arial" charset="0"/>
              </a:rPr>
              <a:t>2013, </a:t>
            </a:r>
            <a:r>
              <a:rPr lang="en-US" sz="1400" dirty="0" err="1">
                <a:solidFill>
                  <a:srgbClr val="FFFFFF"/>
                </a:solidFill>
                <a:latin typeface="Arial" charset="0"/>
                <a:cs typeface="Arial" charset="0"/>
              </a:rPr>
              <a:t>Hestir</a:t>
            </a:r>
            <a:r>
              <a:rPr lang="en-US" sz="1400" dirty="0">
                <a:solidFill>
                  <a:srgbClr val="FFFFFF"/>
                </a:solidFill>
                <a:latin typeface="Arial" charset="0"/>
                <a:cs typeface="Arial" charset="0"/>
              </a:rPr>
              <a:t> et al. </a:t>
            </a:r>
            <a:r>
              <a:rPr lang="en-US" sz="1400" dirty="0" smtClean="0">
                <a:solidFill>
                  <a:srgbClr val="FFFFFF"/>
                </a:solidFill>
                <a:latin typeface="Arial" charset="0"/>
                <a:cs typeface="Arial" charset="0"/>
              </a:rPr>
              <a:t>2013</a:t>
            </a:r>
            <a:endParaRPr lang="en-US" sz="1400" dirty="0">
              <a:solidFill>
                <a:srgbClr val="FFFFFF"/>
              </a:solidFill>
              <a:latin typeface="Arial" charset="0"/>
              <a:cs typeface="Arial" charset="0"/>
            </a:endParaRPr>
          </a:p>
        </p:txBody>
      </p:sp>
      <p:grpSp>
        <p:nvGrpSpPr>
          <p:cNvPr id="3" name="Group 2"/>
          <p:cNvGrpSpPr/>
          <p:nvPr/>
        </p:nvGrpSpPr>
        <p:grpSpPr>
          <a:xfrm>
            <a:off x="2057400" y="908855"/>
            <a:ext cx="4429941" cy="2743200"/>
            <a:chOff x="142059" y="3581401"/>
            <a:chExt cx="4429941" cy="2743200"/>
          </a:xfrm>
        </p:grpSpPr>
        <p:pic>
          <p:nvPicPr>
            <p:cNvPr id="48131" name="Picture 3"/>
            <p:cNvPicPr>
              <a:picLocks noChangeAspect="1" noChangeArrowheads="1"/>
            </p:cNvPicPr>
            <p:nvPr/>
          </p:nvPicPr>
          <p:blipFill>
            <a:blip r:embed="rId2" cstate="print">
              <a:clrChange>
                <a:clrFrom>
                  <a:srgbClr val="000066"/>
                </a:clrFrom>
                <a:clrTo>
                  <a:srgbClr val="000066">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2059" y="3581401"/>
              <a:ext cx="4429941" cy="2743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707410" y="5635823"/>
              <a:ext cx="47481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FFFFFF"/>
                  </a:solidFill>
                  <a:latin typeface="Arial" charset="0"/>
                  <a:cs typeface="Arial" charset="0"/>
                </a:rPr>
                <a:t>IEP</a:t>
              </a:r>
            </a:p>
          </p:txBody>
        </p:sp>
      </p:grpSp>
      <p:grpSp>
        <p:nvGrpSpPr>
          <p:cNvPr id="4" name="Group 3"/>
          <p:cNvGrpSpPr/>
          <p:nvPr/>
        </p:nvGrpSpPr>
        <p:grpSpPr>
          <a:xfrm>
            <a:off x="-1981200" y="3657600"/>
            <a:ext cx="11049000" cy="2768599"/>
            <a:chOff x="-1981200" y="3657600"/>
            <a:chExt cx="11049000" cy="2768599"/>
          </a:xfrm>
        </p:grpSpPr>
        <p:sp>
          <p:nvSpPr>
            <p:cNvPr id="151555" name="Text Box 3"/>
            <p:cNvSpPr txBox="1">
              <a:spLocks noChangeArrowheads="1"/>
            </p:cNvSpPr>
            <p:nvPr/>
          </p:nvSpPr>
          <p:spPr bwMode="auto">
            <a:xfrm>
              <a:off x="6205502" y="4221540"/>
              <a:ext cx="2862298" cy="1569660"/>
            </a:xfrm>
            <a:prstGeom prst="rect">
              <a:avLst/>
            </a:prstGeom>
            <a:noFill/>
            <a:ln w="9525">
              <a:noFill/>
              <a:miter lim="800000"/>
              <a:headEnd/>
              <a:tailEnd/>
            </a:ln>
          </p:spPr>
          <p:txBody>
            <a:bodyPr wrap="square">
              <a:spAutoFit/>
            </a:bodyPr>
            <a:lstStyle/>
            <a:p>
              <a:pPr fontAlgn="base">
                <a:spcBef>
                  <a:spcPct val="0"/>
                </a:spcBef>
                <a:spcAft>
                  <a:spcPct val="0"/>
                </a:spcAft>
              </a:pPr>
              <a:r>
                <a:rPr lang="en-US" sz="2400" dirty="0" smtClean="0">
                  <a:solidFill>
                    <a:srgbClr val="FFFFFF"/>
                  </a:solidFill>
                  <a:latin typeface="Arial" charset="0"/>
                  <a:cs typeface="Arial" charset="0"/>
                </a:rPr>
                <a:t>Step decreases after El </a:t>
              </a:r>
              <a:r>
                <a:rPr lang="en-US" sz="2400" dirty="0" smtClean="0">
                  <a:solidFill>
                    <a:srgbClr val="FFFFFF"/>
                  </a:solidFill>
                </a:rPr>
                <a:t>Nino floods in 1983 and 1998</a:t>
              </a:r>
            </a:p>
            <a:p>
              <a:pPr fontAlgn="base">
                <a:spcBef>
                  <a:spcPct val="0"/>
                </a:spcBef>
                <a:spcAft>
                  <a:spcPct val="0"/>
                </a:spcAft>
              </a:pPr>
              <a:endParaRPr lang="en-US" sz="2400" dirty="0">
                <a:solidFill>
                  <a:srgbClr val="FFFFFF"/>
                </a:solidFill>
                <a:latin typeface="Arial" charset="0"/>
                <a:cs typeface="Arial" charset="0"/>
              </a:endParaRPr>
            </a:p>
          </p:txBody>
        </p:sp>
        <p:grpSp>
          <p:nvGrpSpPr>
            <p:cNvPr id="11" name="Group 10"/>
            <p:cNvGrpSpPr/>
            <p:nvPr/>
          </p:nvGrpSpPr>
          <p:grpSpPr>
            <a:xfrm>
              <a:off x="-1981200" y="3657600"/>
              <a:ext cx="8487948" cy="2768599"/>
              <a:chOff x="707410" y="3581401"/>
              <a:chExt cx="8487948" cy="2768599"/>
            </a:xfrm>
          </p:grpSpPr>
          <p:pic>
            <p:nvPicPr>
              <p:cNvPr id="16" name="Picture 4"/>
              <p:cNvPicPr>
                <a:picLocks noChangeAspect="1" noChangeArrowheads="1"/>
              </p:cNvPicPr>
              <p:nvPr/>
            </p:nvPicPr>
            <p:blipFill>
              <a:blip r:embed="rId3" cstate="print">
                <a:clrChange>
                  <a:clrFrom>
                    <a:srgbClr val="000066"/>
                  </a:clrFrom>
                  <a:clrTo>
                    <a:srgbClr val="000066">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3581401"/>
                <a:ext cx="4470958" cy="27685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3" name="Text Box 5"/>
              <p:cNvSpPr txBox="1">
                <a:spLocks noChangeArrowheads="1"/>
              </p:cNvSpPr>
              <p:nvPr/>
            </p:nvSpPr>
            <p:spPr bwMode="auto">
              <a:xfrm>
                <a:off x="707410" y="5635823"/>
                <a:ext cx="47481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FFFFFF"/>
                    </a:solidFill>
                    <a:latin typeface="Arial" charset="0"/>
                    <a:cs typeface="Arial" charset="0"/>
                  </a:rPr>
                  <a:t>IEP</a:t>
                </a:r>
              </a:p>
            </p:txBody>
          </p:sp>
          <p:sp>
            <p:nvSpPr>
              <p:cNvPr id="14" name="Text Box 5"/>
              <p:cNvSpPr txBox="1">
                <a:spLocks noChangeArrowheads="1"/>
              </p:cNvSpPr>
              <p:nvPr/>
            </p:nvSpPr>
            <p:spPr bwMode="auto">
              <a:xfrm>
                <a:off x="5316390" y="5638800"/>
                <a:ext cx="47481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FFFFFF"/>
                    </a:solidFill>
                    <a:latin typeface="Arial" charset="0"/>
                    <a:cs typeface="Arial" charset="0"/>
                  </a:rPr>
                  <a:t>IEP</a:t>
                </a:r>
              </a:p>
            </p:txBody>
          </p:sp>
        </p:gr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322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28600"/>
            <a:ext cx="9144000" cy="1138773"/>
          </a:xfrm>
          <a:prstGeom prst="rect">
            <a:avLst/>
          </a:prstGeom>
          <a:noFill/>
          <a:ln w="9525">
            <a:noFill/>
            <a:miter lim="800000"/>
            <a:headEnd/>
            <a:tailEnd/>
          </a:ln>
        </p:spPr>
        <p:txBody>
          <a:bodyPr>
            <a:spAutoFit/>
          </a:bodyPr>
          <a:lstStyle/>
          <a:p>
            <a:pPr algn="ctr"/>
            <a:r>
              <a:rPr lang="en-US" sz="4000" dirty="0" smtClean="0">
                <a:solidFill>
                  <a:schemeClr val="bg1"/>
                </a:solidFill>
              </a:rPr>
              <a:t>More phytoplankton</a:t>
            </a:r>
          </a:p>
          <a:p>
            <a:pPr algn="ctr"/>
            <a:r>
              <a:rPr lang="en-US" sz="2800" dirty="0" smtClean="0">
                <a:solidFill>
                  <a:schemeClr val="bg1"/>
                </a:solidFill>
              </a:rPr>
              <a:t>4.3 mg/L before 1999, 6.1 mg/L after</a:t>
            </a:r>
            <a:endParaRPr lang="en-US" sz="2800" dirty="0">
              <a:solidFill>
                <a:schemeClr val="bg1"/>
              </a:solidFill>
            </a:endParaRPr>
          </a:p>
        </p:txBody>
      </p:sp>
      <p:sp>
        <p:nvSpPr>
          <p:cNvPr id="5" name="Text Box 5"/>
          <p:cNvSpPr txBox="1">
            <a:spLocks noChangeArrowheads="1"/>
          </p:cNvSpPr>
          <p:nvPr/>
        </p:nvSpPr>
        <p:spPr bwMode="auto">
          <a:xfrm>
            <a:off x="294919" y="6324600"/>
            <a:ext cx="4374852"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FFFFFF"/>
                </a:solidFill>
                <a:latin typeface="Arial" charset="0"/>
                <a:cs typeface="Arial" charset="0"/>
              </a:rPr>
              <a:t>USGS, </a:t>
            </a:r>
            <a:r>
              <a:rPr lang="en-US" sz="1400" i="1" dirty="0" smtClean="0">
                <a:solidFill>
                  <a:srgbClr val="FFFFFF"/>
                </a:solidFill>
                <a:latin typeface="Arial" charset="0"/>
                <a:cs typeface="Arial" charset="0"/>
              </a:rPr>
              <a:t>RV Polaris</a:t>
            </a:r>
            <a:r>
              <a:rPr lang="en-US" sz="1400" dirty="0" smtClean="0">
                <a:solidFill>
                  <a:srgbClr val="FFFFFF"/>
                </a:solidFill>
                <a:latin typeface="Arial" charset="0"/>
                <a:cs typeface="Arial" charset="0"/>
              </a:rPr>
              <a:t>, Hunters Point, 1 m below surface</a:t>
            </a:r>
            <a:endParaRPr lang="en-US" sz="1400" dirty="0">
              <a:solidFill>
                <a:srgbClr val="FFFFFF"/>
              </a:solidFill>
              <a:latin typeface="Arial" charset="0"/>
              <a:cs typeface="Arial" charset="0"/>
            </a:endParaRPr>
          </a:p>
        </p:txBody>
      </p:sp>
      <p:pic>
        <p:nvPicPr>
          <p:cNvPr id="2" name="Picture 1"/>
          <p:cNvPicPr>
            <a:picLocks noChangeAspect="1"/>
          </p:cNvPicPr>
          <p:nvPr/>
        </p:nvPicPr>
        <p:blipFill>
          <a:blip r:embed="rId2">
            <a:clrChange>
              <a:clrFrom>
                <a:srgbClr val="000066"/>
              </a:clrFrom>
              <a:clrTo>
                <a:srgbClr val="000066">
                  <a:alpha val="0"/>
                </a:srgbClr>
              </a:clrTo>
            </a:clrChange>
          </a:blip>
          <a:stretch>
            <a:fillRect/>
          </a:stretch>
        </p:blipFill>
        <p:spPr>
          <a:xfrm>
            <a:off x="-381000" y="1295400"/>
            <a:ext cx="9937548" cy="484842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43414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228600"/>
            <a:ext cx="9144000" cy="707886"/>
          </a:xfrm>
          <a:prstGeom prst="rect">
            <a:avLst/>
          </a:prstGeom>
          <a:noFill/>
          <a:ln w="9525">
            <a:noFill/>
            <a:miter lim="800000"/>
            <a:headEnd/>
            <a:tailEnd/>
          </a:ln>
        </p:spPr>
        <p:txBody>
          <a:bodyPr>
            <a:spAutoFit/>
          </a:bodyPr>
          <a:lstStyle/>
          <a:p>
            <a:pPr algn="ctr"/>
            <a:r>
              <a:rPr lang="en-US" sz="4000" dirty="0" smtClean="0">
                <a:solidFill>
                  <a:schemeClr val="bg1"/>
                </a:solidFill>
              </a:rPr>
              <a:t>Challenges posed by a clearing estuary</a:t>
            </a:r>
            <a:endParaRPr lang="en-US" sz="4000" dirty="0">
              <a:solidFill>
                <a:schemeClr val="bg1"/>
              </a:solidFill>
            </a:endParaRPr>
          </a:p>
        </p:txBody>
      </p:sp>
      <p:sp>
        <p:nvSpPr>
          <p:cNvPr id="151555" name="Text Box 3"/>
          <p:cNvSpPr txBox="1">
            <a:spLocks noChangeArrowheads="1"/>
          </p:cNvSpPr>
          <p:nvPr/>
        </p:nvSpPr>
        <p:spPr bwMode="auto">
          <a:xfrm>
            <a:off x="228600" y="1219200"/>
            <a:ext cx="8686800" cy="2831544"/>
          </a:xfrm>
          <a:prstGeom prst="rect">
            <a:avLst/>
          </a:prstGeom>
          <a:noFill/>
          <a:ln w="9525">
            <a:noFill/>
            <a:miter lim="800000"/>
            <a:headEnd/>
            <a:tailEnd/>
          </a:ln>
        </p:spPr>
        <p:txBody>
          <a:bodyPr>
            <a:spAutoFit/>
          </a:bodyPr>
          <a:lstStyle/>
          <a:p>
            <a:pPr marL="342900" indent="-342900">
              <a:spcAft>
                <a:spcPts val="600"/>
              </a:spcAft>
              <a:buFont typeface="Arial" pitchFamily="34" charset="0"/>
              <a:buChar char="•"/>
            </a:pPr>
            <a:r>
              <a:rPr lang="en-US" sz="2800" dirty="0" smtClean="0">
                <a:solidFill>
                  <a:schemeClr val="bg1"/>
                </a:solidFill>
              </a:rPr>
              <a:t>Potential eutrophication</a:t>
            </a:r>
          </a:p>
          <a:p>
            <a:pPr marL="342900" indent="-342900">
              <a:spcAft>
                <a:spcPts val="600"/>
              </a:spcAft>
              <a:buFont typeface="Arial" pitchFamily="34" charset="0"/>
              <a:buChar char="•"/>
            </a:pPr>
            <a:r>
              <a:rPr lang="en-US" sz="2800" dirty="0" smtClean="0">
                <a:solidFill>
                  <a:schemeClr val="bg1"/>
                </a:solidFill>
              </a:rPr>
              <a:t>Tidal </a:t>
            </a:r>
            <a:r>
              <a:rPr lang="en-US" sz="2800" dirty="0">
                <a:solidFill>
                  <a:schemeClr val="bg1"/>
                </a:solidFill>
              </a:rPr>
              <a:t>marsh sustainability: Less sediment accretion as sea level </a:t>
            </a:r>
            <a:r>
              <a:rPr lang="en-US" sz="2800" dirty="0" smtClean="0">
                <a:solidFill>
                  <a:schemeClr val="bg1"/>
                </a:solidFill>
              </a:rPr>
              <a:t>rises</a:t>
            </a:r>
          </a:p>
          <a:p>
            <a:pPr marL="342900" indent="-342900">
              <a:spcAft>
                <a:spcPts val="600"/>
              </a:spcAft>
              <a:buFont typeface="Arial" pitchFamily="34" charset="0"/>
              <a:buChar char="•"/>
            </a:pPr>
            <a:r>
              <a:rPr lang="en-US" sz="2800" dirty="0">
                <a:solidFill>
                  <a:schemeClr val="bg1"/>
                </a:solidFill>
              </a:rPr>
              <a:t>More </a:t>
            </a:r>
            <a:r>
              <a:rPr lang="en-US" sz="2800" dirty="0" smtClean="0">
                <a:solidFill>
                  <a:schemeClr val="bg1"/>
                </a:solidFill>
              </a:rPr>
              <a:t>sunlight </a:t>
            </a:r>
            <a:r>
              <a:rPr lang="en-US" sz="2800" dirty="0">
                <a:solidFill>
                  <a:schemeClr val="bg1"/>
                </a:solidFill>
              </a:rPr>
              <a:t>in Delta water column: reduced </a:t>
            </a:r>
            <a:r>
              <a:rPr lang="en-US" sz="2800" dirty="0" smtClean="0">
                <a:solidFill>
                  <a:schemeClr val="bg1"/>
                </a:solidFill>
              </a:rPr>
              <a:t>habitat for </a:t>
            </a:r>
            <a:r>
              <a:rPr lang="en-US" sz="2800" dirty="0">
                <a:solidFill>
                  <a:schemeClr val="bg1"/>
                </a:solidFill>
              </a:rPr>
              <a:t>native fish, increased habitat for invasive </a:t>
            </a:r>
            <a:r>
              <a:rPr lang="en-US" sz="2800" dirty="0" smtClean="0">
                <a:solidFill>
                  <a:schemeClr val="bg1"/>
                </a:solidFill>
              </a:rPr>
              <a:t>aquatic </a:t>
            </a:r>
            <a:r>
              <a:rPr lang="en-US" sz="2800" dirty="0">
                <a:solidFill>
                  <a:schemeClr val="bg1"/>
                </a:solidFill>
              </a:rPr>
              <a:t>vegetation</a:t>
            </a:r>
          </a:p>
        </p:txBody>
      </p:sp>
      <p:pic>
        <p:nvPicPr>
          <p:cNvPr id="4" name="Picture 4"/>
          <p:cNvPicPr>
            <a:picLocks noChangeAspect="1" noChangeArrowheads="1"/>
          </p:cNvPicPr>
          <p:nvPr/>
        </p:nvPicPr>
        <p:blipFill>
          <a:blip r:embed="rId3" cstate="print">
            <a:clrChange>
              <a:clrFrom>
                <a:srgbClr val="000066"/>
              </a:clrFrom>
              <a:clrTo>
                <a:srgbClr val="000066">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657600" y="3657600"/>
            <a:ext cx="4470958" cy="276859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1464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5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uiExpand="1"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658813"/>
            <a:ext cx="8229600" cy="255587"/>
          </a:xfr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smtClean="0">
                <a:solidFill>
                  <a:schemeClr val="bg1"/>
                </a:solidFill>
                <a:latin typeface="Arial" pitchFamily="34" charset="0"/>
              </a:rPr>
              <a:t>Outline</a:t>
            </a:r>
            <a:endParaRPr lang="en-US" dirty="0">
              <a:solidFill>
                <a:schemeClr val="bg1"/>
              </a:solidFill>
              <a:latin typeface="Arial" pitchFamily="34" charset="0"/>
            </a:endParaRPr>
          </a:p>
        </p:txBody>
      </p:sp>
      <p:sp>
        <p:nvSpPr>
          <p:cNvPr id="74755" name="Rectangle 3"/>
          <p:cNvSpPr>
            <a:spLocks noChangeArrowheads="1"/>
          </p:cNvSpPr>
          <p:nvPr/>
        </p:nvSpPr>
        <p:spPr bwMode="auto">
          <a:xfrm>
            <a:off x="685800" y="1524000"/>
            <a:ext cx="8001000" cy="4114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lstStyle/>
          <a:p>
            <a:pPr marL="342900" indent="-342900" eaLnBrk="0" hangingPunct="0">
              <a:spcBef>
                <a:spcPct val="20000"/>
              </a:spcBef>
              <a:buFontTx/>
              <a:buChar char="•"/>
            </a:pPr>
            <a:r>
              <a:rPr lang="en-US" sz="3200" dirty="0" smtClean="0">
                <a:solidFill>
                  <a:schemeClr val="bg1">
                    <a:lumMod val="75000"/>
                  </a:schemeClr>
                </a:solidFill>
              </a:rPr>
              <a:t>San Francisco Bay Hydrology</a:t>
            </a:r>
          </a:p>
          <a:p>
            <a:pPr marL="342900" indent="-342900" eaLnBrk="0" hangingPunct="0">
              <a:spcBef>
                <a:spcPct val="20000"/>
              </a:spcBef>
              <a:buFontTx/>
              <a:buChar char="•"/>
            </a:pPr>
            <a:r>
              <a:rPr lang="en-US" sz="3200" dirty="0" smtClean="0">
                <a:solidFill>
                  <a:schemeClr val="bg1">
                    <a:lumMod val="75000"/>
                  </a:schemeClr>
                </a:solidFill>
              </a:rPr>
              <a:t>Suspended sediment</a:t>
            </a:r>
          </a:p>
          <a:p>
            <a:pPr marL="342900" indent="-342900" eaLnBrk="0" hangingPunct="0">
              <a:spcBef>
                <a:spcPct val="20000"/>
              </a:spcBef>
              <a:buFontTx/>
              <a:buChar char="•"/>
            </a:pPr>
            <a:r>
              <a:rPr lang="en-US" sz="3200" dirty="0" smtClean="0">
                <a:solidFill>
                  <a:schemeClr val="bg1">
                    <a:lumMod val="75000"/>
                  </a:schemeClr>
                </a:solidFill>
              </a:rPr>
              <a:t>Sudden clearing of the Bay</a:t>
            </a:r>
          </a:p>
          <a:p>
            <a:pPr marL="342900" indent="-342900" eaLnBrk="0" hangingPunct="0">
              <a:spcBef>
                <a:spcPct val="20000"/>
              </a:spcBef>
              <a:buFontTx/>
              <a:buChar char="•"/>
            </a:pPr>
            <a:r>
              <a:rPr lang="en-US" sz="3200" dirty="0" smtClean="0">
                <a:solidFill>
                  <a:srgbClr val="FFFFFF"/>
                </a:solidFill>
              </a:rPr>
              <a:t>Effect of Gold </a:t>
            </a:r>
            <a:r>
              <a:rPr lang="en-US" sz="3200" dirty="0">
                <a:solidFill>
                  <a:srgbClr val="FFFFFF"/>
                </a:solidFill>
              </a:rPr>
              <a:t>R</a:t>
            </a:r>
            <a:r>
              <a:rPr lang="en-US" sz="3200" dirty="0" smtClean="0">
                <a:solidFill>
                  <a:srgbClr val="FFFFFF"/>
                </a:solidFill>
              </a:rPr>
              <a:t>ush hydraulic mining</a:t>
            </a:r>
          </a:p>
          <a:p>
            <a:pPr marL="342900" indent="-342900" eaLnBrk="0" hangingPunct="0">
              <a:spcBef>
                <a:spcPct val="20000"/>
              </a:spcBef>
              <a:buFontTx/>
              <a:buChar char="•"/>
            </a:pPr>
            <a:r>
              <a:rPr lang="en-US" sz="3200" dirty="0" smtClean="0">
                <a:solidFill>
                  <a:srgbClr val="FFFFFF"/>
                </a:solidFill>
              </a:rPr>
              <a:t>Sediment supply and flood control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5876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19051" y="228600"/>
            <a:ext cx="9144000" cy="70788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r>
              <a:rPr lang="en-US" sz="4000" dirty="0" smtClean="0">
                <a:solidFill>
                  <a:schemeClr val="bg1"/>
                </a:solidFill>
                <a:latin typeface="Arial" pitchFamily="34" charset="0"/>
                <a:cs typeface="Arial" pitchFamily="34" charset="0"/>
              </a:rPr>
              <a:t>Hydraulic </a:t>
            </a:r>
            <a:r>
              <a:rPr lang="en-US" sz="4000" dirty="0">
                <a:solidFill>
                  <a:schemeClr val="bg1"/>
                </a:solidFill>
                <a:latin typeface="Arial" pitchFamily="34" charset="0"/>
                <a:cs typeface="Arial" pitchFamily="34" charset="0"/>
              </a:rPr>
              <a:t>m</a:t>
            </a:r>
            <a:r>
              <a:rPr lang="en-US" sz="4000" dirty="0" smtClean="0">
                <a:solidFill>
                  <a:schemeClr val="bg1"/>
                </a:solidFill>
                <a:latin typeface="Arial" pitchFamily="34" charset="0"/>
                <a:cs typeface="Arial" pitchFamily="34" charset="0"/>
              </a:rPr>
              <a:t>ining in the watershed</a:t>
            </a:r>
            <a:endParaRPr lang="en-US" sz="4000" dirty="0">
              <a:solidFill>
                <a:schemeClr val="bg1"/>
              </a:solidFill>
              <a:latin typeface="Arial" pitchFamily="34" charset="0"/>
              <a:cs typeface="Arial" pitchFamily="34" charset="0"/>
            </a:endParaRPr>
          </a:p>
        </p:txBody>
      </p:sp>
      <p:pic>
        <p:nvPicPr>
          <p:cNvPr id="3" name="Picture 3" descr="[Water jets]"/>
          <p:cNvPicPr>
            <a:picLocks noChangeAspect="1" noChangeArrowheads="1"/>
          </p:cNvPicPr>
          <p:nvPr/>
        </p:nvPicPr>
        <p:blipFill>
          <a:blip r:embed="rId2" cstate="print"/>
          <a:srcRect/>
          <a:stretch>
            <a:fillRect/>
          </a:stretch>
        </p:blipFill>
        <p:spPr bwMode="auto">
          <a:xfrm>
            <a:off x="4816070" y="1143000"/>
            <a:ext cx="3545586" cy="2619756"/>
          </a:xfrm>
          <a:prstGeom prst="rect">
            <a:avLst/>
          </a:prstGeom>
          <a:noFill/>
          <a:ln w="9525">
            <a:solidFill>
              <a:schemeClr val="tx1"/>
            </a:solidFill>
            <a:miter lim="800000"/>
            <a:headEnd/>
            <a:tailEnd/>
          </a:ln>
        </p:spPr>
      </p:pic>
      <p:sp>
        <p:nvSpPr>
          <p:cNvPr id="4" name="TextBox 3"/>
          <p:cNvSpPr txBox="1"/>
          <p:nvPr/>
        </p:nvSpPr>
        <p:spPr>
          <a:xfrm>
            <a:off x="457200" y="990600"/>
            <a:ext cx="3657600" cy="5139869"/>
          </a:xfrm>
          <a:prstGeom prst="rect">
            <a:avLst/>
          </a:prstGeom>
          <a:noFill/>
        </p:spPr>
        <p:txBody>
          <a:bodyPr wrap="square" rtlCol="0">
            <a:spAutoFit/>
          </a:bodyPr>
          <a:lstStyle/>
          <a:p>
            <a:r>
              <a:rPr lang="en-US" sz="2400" dirty="0" smtClean="0">
                <a:solidFill>
                  <a:schemeClr val="bg1"/>
                </a:solidFill>
              </a:rPr>
              <a:t>Gold mining using hydraulic methods dramatically increased sediment runoff to the valley, Delta, and Bay, primarily in the late 1800s</a:t>
            </a:r>
          </a:p>
          <a:p>
            <a:endParaRPr lang="en-US" sz="2400" dirty="0">
              <a:solidFill>
                <a:schemeClr val="bg1"/>
              </a:solidFill>
            </a:endParaRPr>
          </a:p>
          <a:p>
            <a:r>
              <a:rPr lang="en-US" sz="2400" dirty="0" smtClean="0">
                <a:solidFill>
                  <a:schemeClr val="bg1"/>
                </a:solidFill>
              </a:rPr>
              <a:t>Extensive deposition in valley rivers lead to increased flooding and the mandated cessation of mining in 1884</a:t>
            </a:r>
          </a:p>
          <a:p>
            <a:endParaRPr lang="en-US" sz="1600" dirty="0">
              <a:solidFill>
                <a:schemeClr val="bg1"/>
              </a:solidFill>
            </a:endParaRPr>
          </a:p>
        </p:txBody>
      </p:sp>
      <p:pic>
        <p:nvPicPr>
          <p:cNvPr id="6" name="Picture 2" descr="http://www.goldrushgallery.com/news/edited/HydraulicMining1.jp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62400" y="4054929"/>
            <a:ext cx="3930091" cy="268406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1801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506186" y="3505200"/>
            <a:ext cx="3837214"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2" cstate="print">
            <a:clrChange>
              <a:clrFrom>
                <a:srgbClr val="000066"/>
              </a:clrFrom>
              <a:clrTo>
                <a:srgbClr val="000066">
                  <a:alpha val="0"/>
                </a:srgbClr>
              </a:clrTo>
            </a:clrChange>
          </a:blip>
          <a:srcRect/>
          <a:stretch>
            <a:fillRect/>
          </a:stretch>
        </p:blipFill>
        <p:spPr bwMode="auto">
          <a:xfrm>
            <a:off x="-152400" y="3268474"/>
            <a:ext cx="5075238" cy="3339716"/>
          </a:xfrm>
          <a:prstGeom prst="rect">
            <a:avLst/>
          </a:prstGeom>
          <a:noFill/>
          <a:ln w="9525">
            <a:noFill/>
            <a:miter lim="800000"/>
            <a:headEnd/>
            <a:tailEnd/>
          </a:ln>
          <a:effectLst/>
        </p:spPr>
      </p:pic>
      <p:sp>
        <p:nvSpPr>
          <p:cNvPr id="152578" name="Rectangle 2"/>
          <p:cNvSpPr>
            <a:spLocks noGrp="1" noChangeArrowheads="1"/>
          </p:cNvSpPr>
          <p:nvPr>
            <p:ph type="title"/>
          </p:nvPr>
        </p:nvSpPr>
        <p:spPr bwMode="auto">
          <a:xfrm>
            <a:off x="76200" y="963612"/>
            <a:ext cx="4267200" cy="255588"/>
          </a:xfr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smtClean="0">
                <a:solidFill>
                  <a:schemeClr val="bg1"/>
                </a:solidFill>
                <a:latin typeface="Arial" pitchFamily="34" charset="0"/>
                <a:cs typeface="Arial" pitchFamily="34" charset="0"/>
              </a:rPr>
              <a:t>Increased sediment and aggradation</a:t>
            </a:r>
            <a:endParaRPr lang="en-US" dirty="0">
              <a:solidFill>
                <a:schemeClr val="bg1"/>
              </a:solidFill>
              <a:latin typeface="Arial" pitchFamily="34" charset="0"/>
              <a:cs typeface="Arial" pitchFamily="34" charset="0"/>
            </a:endParaRPr>
          </a:p>
        </p:txBody>
      </p:sp>
      <p:sp>
        <p:nvSpPr>
          <p:cNvPr id="4" name="TextBox 3"/>
          <p:cNvSpPr txBox="1"/>
          <p:nvPr/>
        </p:nvSpPr>
        <p:spPr>
          <a:xfrm>
            <a:off x="6172200" y="5467050"/>
            <a:ext cx="2291012" cy="246221"/>
          </a:xfrm>
          <a:prstGeom prst="rect">
            <a:avLst/>
          </a:prstGeom>
          <a:noFill/>
        </p:spPr>
        <p:txBody>
          <a:bodyPr wrap="none" rtlCol="0">
            <a:spAutoFit/>
          </a:bodyPr>
          <a:lstStyle/>
          <a:p>
            <a:r>
              <a:rPr lang="en-US" sz="1000" dirty="0" smtClean="0">
                <a:solidFill>
                  <a:schemeClr val="bg1"/>
                </a:solidFill>
              </a:rPr>
              <a:t>Bear River, 19</a:t>
            </a:r>
            <a:r>
              <a:rPr lang="en-US" sz="1000" baseline="30000" dirty="0" smtClean="0">
                <a:solidFill>
                  <a:schemeClr val="bg1"/>
                </a:solidFill>
              </a:rPr>
              <a:t>th</a:t>
            </a:r>
            <a:r>
              <a:rPr lang="en-US" sz="1000" dirty="0" smtClean="0">
                <a:solidFill>
                  <a:schemeClr val="bg1"/>
                </a:solidFill>
              </a:rPr>
              <a:t> century, James 1999</a:t>
            </a:r>
            <a:endParaRPr lang="en-US" sz="1000" dirty="0">
              <a:solidFill>
                <a:schemeClr val="bg1"/>
              </a:solidFill>
            </a:endParaRPr>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87220" y="4114800"/>
            <a:ext cx="3926299" cy="1329939"/>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14" name="Picture 6" descr="jaffe_bathy"/>
          <p:cNvPicPr>
            <a:picLocks noChangeAspect="1" noChangeArrowheads="1"/>
          </p:cNvPicPr>
          <p:nvPr/>
        </p:nvPicPr>
        <p:blipFill>
          <a:blip r:embed="rId4" cstate="print"/>
          <a:srcRect/>
          <a:stretch>
            <a:fillRect/>
          </a:stretch>
        </p:blipFill>
        <p:spPr bwMode="auto">
          <a:xfrm>
            <a:off x="595572" y="2300184"/>
            <a:ext cx="3444517" cy="1465116"/>
          </a:xfrm>
          <a:prstGeom prst="rect">
            <a:avLst/>
          </a:prstGeom>
          <a:noFill/>
          <a:ln w="9525">
            <a:noFill/>
            <a:miter lim="800000"/>
            <a:headEnd/>
            <a:tailEnd/>
          </a:ln>
        </p:spPr>
      </p:pic>
      <p:sp>
        <p:nvSpPr>
          <p:cNvPr id="16" name="Text Box 2"/>
          <p:cNvSpPr txBox="1">
            <a:spLocks noChangeArrowheads="1"/>
          </p:cNvSpPr>
          <p:nvPr/>
        </p:nvSpPr>
        <p:spPr bwMode="auto">
          <a:xfrm>
            <a:off x="288925" y="6338888"/>
            <a:ext cx="3507692" cy="400110"/>
          </a:xfrm>
          <a:prstGeom prst="rect">
            <a:avLst/>
          </a:prstGeom>
          <a:noFill/>
          <a:ln w="9525">
            <a:noFill/>
            <a:miter lim="800000"/>
            <a:headEnd/>
            <a:tailEnd/>
          </a:ln>
        </p:spPr>
        <p:txBody>
          <a:bodyPr wrap="none">
            <a:spAutoFit/>
          </a:bodyPr>
          <a:lstStyle/>
          <a:p>
            <a:r>
              <a:rPr lang="en-US" sz="1000" dirty="0" smtClean="0">
                <a:solidFill>
                  <a:schemeClr val="bg1"/>
                </a:solidFill>
              </a:rPr>
              <a:t>From data in </a:t>
            </a:r>
            <a:r>
              <a:rPr lang="en-US" sz="1000" dirty="0" err="1" smtClean="0">
                <a:solidFill>
                  <a:schemeClr val="bg1"/>
                </a:solidFill>
              </a:rPr>
              <a:t>Cappiella</a:t>
            </a:r>
            <a:r>
              <a:rPr lang="en-US" sz="1000" dirty="0" smtClean="0">
                <a:solidFill>
                  <a:schemeClr val="bg1"/>
                </a:solidFill>
              </a:rPr>
              <a:t> et al. (1999), </a:t>
            </a:r>
            <a:r>
              <a:rPr lang="en-US" sz="1000" dirty="0" err="1" smtClean="0">
                <a:solidFill>
                  <a:schemeClr val="bg1"/>
                </a:solidFill>
              </a:rPr>
              <a:t>Fergoso</a:t>
            </a:r>
            <a:r>
              <a:rPr lang="en-US" sz="1000" dirty="0" smtClean="0">
                <a:solidFill>
                  <a:schemeClr val="bg1"/>
                </a:solidFill>
              </a:rPr>
              <a:t> et al. (2008), </a:t>
            </a:r>
          </a:p>
          <a:p>
            <a:r>
              <a:rPr lang="en-US" sz="1000" dirty="0" err="1" smtClean="0">
                <a:solidFill>
                  <a:schemeClr val="bg1"/>
                </a:solidFill>
              </a:rPr>
              <a:t>Foxgrover</a:t>
            </a:r>
            <a:r>
              <a:rPr lang="en-US" sz="1000" dirty="0" smtClean="0">
                <a:solidFill>
                  <a:schemeClr val="bg1"/>
                </a:solidFill>
              </a:rPr>
              <a:t> et al. (2004), and Jaffe et al. (1998)</a:t>
            </a:r>
            <a:endParaRPr lang="en-US" sz="1000"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94815" y="304799"/>
            <a:ext cx="4525335" cy="2688247"/>
          </a:xfrm>
          <a:prstGeom prst="rect">
            <a:avLst/>
          </a:prstGeom>
        </p:spPr>
      </p:pic>
      <p:sp>
        <p:nvSpPr>
          <p:cNvPr id="18" name="TextBox 17"/>
          <p:cNvSpPr txBox="1"/>
          <p:nvPr/>
        </p:nvSpPr>
        <p:spPr>
          <a:xfrm>
            <a:off x="7499076" y="2993047"/>
            <a:ext cx="1282723" cy="246221"/>
          </a:xfrm>
          <a:prstGeom prst="rect">
            <a:avLst/>
          </a:prstGeom>
          <a:noFill/>
        </p:spPr>
        <p:txBody>
          <a:bodyPr wrap="none" rtlCol="0">
            <a:spAutoFit/>
          </a:bodyPr>
          <a:lstStyle/>
          <a:p>
            <a:r>
              <a:rPr lang="en-US" sz="1000" dirty="0" err="1" smtClean="0">
                <a:solidFill>
                  <a:schemeClr val="bg1"/>
                </a:solidFill>
              </a:rPr>
              <a:t>Schoellhamer</a:t>
            </a:r>
            <a:r>
              <a:rPr lang="en-US" sz="1000" dirty="0" smtClean="0">
                <a:solidFill>
                  <a:schemeClr val="bg1"/>
                </a:solidFill>
              </a:rPr>
              <a:t> 2011</a:t>
            </a:r>
            <a:endParaRPr lang="en-US" sz="10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68346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506186" y="3505200"/>
            <a:ext cx="3837214" cy="274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2" cstate="print">
            <a:clrChange>
              <a:clrFrom>
                <a:srgbClr val="000066"/>
              </a:clrFrom>
              <a:clrTo>
                <a:srgbClr val="000066">
                  <a:alpha val="0"/>
                </a:srgbClr>
              </a:clrTo>
            </a:clrChange>
          </a:blip>
          <a:srcRect/>
          <a:stretch>
            <a:fillRect/>
          </a:stretch>
        </p:blipFill>
        <p:spPr bwMode="auto">
          <a:xfrm>
            <a:off x="-152400" y="3268474"/>
            <a:ext cx="5075238" cy="3339716"/>
          </a:xfrm>
          <a:prstGeom prst="rect">
            <a:avLst/>
          </a:prstGeom>
          <a:noFill/>
          <a:ln w="9525">
            <a:noFill/>
            <a:miter lim="800000"/>
            <a:headEnd/>
            <a:tailEnd/>
          </a:ln>
          <a:effectLst/>
        </p:spPr>
      </p:pic>
      <p:sp>
        <p:nvSpPr>
          <p:cNvPr id="152578" name="Rectangle 2"/>
          <p:cNvSpPr>
            <a:spLocks noGrp="1" noChangeArrowheads="1"/>
          </p:cNvSpPr>
          <p:nvPr>
            <p:ph type="title"/>
          </p:nvPr>
        </p:nvSpPr>
        <p:spPr bwMode="auto">
          <a:xfrm>
            <a:off x="76200" y="963612"/>
            <a:ext cx="4267200" cy="255588"/>
          </a:xfrm>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dirty="0" smtClean="0">
                <a:solidFill>
                  <a:schemeClr val="bg1"/>
                </a:solidFill>
                <a:latin typeface="Arial" pitchFamily="34" charset="0"/>
                <a:cs typeface="Arial" pitchFamily="34" charset="0"/>
              </a:rPr>
              <a:t>Decreased sediment and degradation</a:t>
            </a:r>
            <a:endParaRPr lang="en-US" dirty="0">
              <a:solidFill>
                <a:schemeClr val="bg1"/>
              </a:solidFill>
              <a:latin typeface="Arial" pitchFamily="34" charset="0"/>
              <a:cs typeface="Arial" pitchFamily="34" charset="0"/>
            </a:endParaRPr>
          </a:p>
        </p:txBody>
      </p:sp>
      <p:pic>
        <p:nvPicPr>
          <p:cNvPr id="14" name="Picture 6" descr="jaffe_bathy"/>
          <p:cNvPicPr>
            <a:picLocks noChangeAspect="1" noChangeArrowheads="1"/>
          </p:cNvPicPr>
          <p:nvPr/>
        </p:nvPicPr>
        <p:blipFill>
          <a:blip r:embed="rId3" cstate="print"/>
          <a:srcRect/>
          <a:stretch>
            <a:fillRect/>
          </a:stretch>
        </p:blipFill>
        <p:spPr bwMode="auto">
          <a:xfrm>
            <a:off x="595572" y="2300184"/>
            <a:ext cx="3444517" cy="1465116"/>
          </a:xfrm>
          <a:prstGeom prst="rect">
            <a:avLst/>
          </a:prstGeom>
          <a:noFill/>
          <a:ln w="9525">
            <a:noFill/>
            <a:miter lim="800000"/>
            <a:headEnd/>
            <a:tailEnd/>
          </a:ln>
        </p:spPr>
      </p:pic>
      <p:sp>
        <p:nvSpPr>
          <p:cNvPr id="16" name="Text Box 2"/>
          <p:cNvSpPr txBox="1">
            <a:spLocks noChangeArrowheads="1"/>
          </p:cNvSpPr>
          <p:nvPr/>
        </p:nvSpPr>
        <p:spPr bwMode="auto">
          <a:xfrm>
            <a:off x="288925" y="6338888"/>
            <a:ext cx="3507692" cy="400110"/>
          </a:xfrm>
          <a:prstGeom prst="rect">
            <a:avLst/>
          </a:prstGeom>
          <a:noFill/>
          <a:ln w="9525">
            <a:noFill/>
            <a:miter lim="800000"/>
            <a:headEnd/>
            <a:tailEnd/>
          </a:ln>
        </p:spPr>
        <p:txBody>
          <a:bodyPr wrap="none">
            <a:spAutoFit/>
          </a:bodyPr>
          <a:lstStyle/>
          <a:p>
            <a:r>
              <a:rPr lang="en-US" sz="1000" dirty="0" smtClean="0">
                <a:solidFill>
                  <a:schemeClr val="bg1"/>
                </a:solidFill>
              </a:rPr>
              <a:t>From data in </a:t>
            </a:r>
            <a:r>
              <a:rPr lang="en-US" sz="1000" dirty="0" err="1" smtClean="0">
                <a:solidFill>
                  <a:schemeClr val="bg1"/>
                </a:solidFill>
              </a:rPr>
              <a:t>Cappiella</a:t>
            </a:r>
            <a:r>
              <a:rPr lang="en-US" sz="1000" dirty="0" smtClean="0">
                <a:solidFill>
                  <a:schemeClr val="bg1"/>
                </a:solidFill>
              </a:rPr>
              <a:t> et al. (1999), </a:t>
            </a:r>
            <a:r>
              <a:rPr lang="en-US" sz="1000" dirty="0" err="1" smtClean="0">
                <a:solidFill>
                  <a:schemeClr val="bg1"/>
                </a:solidFill>
              </a:rPr>
              <a:t>Fergoso</a:t>
            </a:r>
            <a:r>
              <a:rPr lang="en-US" sz="1000" dirty="0" smtClean="0">
                <a:solidFill>
                  <a:schemeClr val="bg1"/>
                </a:solidFill>
              </a:rPr>
              <a:t> et al. (2008), </a:t>
            </a:r>
          </a:p>
          <a:p>
            <a:r>
              <a:rPr lang="en-US" sz="1000" dirty="0" err="1" smtClean="0">
                <a:solidFill>
                  <a:schemeClr val="bg1"/>
                </a:solidFill>
              </a:rPr>
              <a:t>Foxgrover</a:t>
            </a:r>
            <a:r>
              <a:rPr lang="en-US" sz="1000" dirty="0" smtClean="0">
                <a:solidFill>
                  <a:schemeClr val="bg1"/>
                </a:solidFill>
              </a:rPr>
              <a:t> et al. (2004), and Jaffe et al. (1998)</a:t>
            </a:r>
            <a:endParaRPr lang="en-US" sz="1000"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294815" y="304799"/>
            <a:ext cx="4525335" cy="2688247"/>
          </a:xfrm>
          <a:prstGeom prst="rect">
            <a:avLst/>
          </a:prstGeom>
        </p:spPr>
      </p:pic>
      <p:sp>
        <p:nvSpPr>
          <p:cNvPr id="18" name="TextBox 17"/>
          <p:cNvSpPr txBox="1"/>
          <p:nvPr/>
        </p:nvSpPr>
        <p:spPr>
          <a:xfrm>
            <a:off x="7499076" y="3030379"/>
            <a:ext cx="1282723" cy="246221"/>
          </a:xfrm>
          <a:prstGeom prst="rect">
            <a:avLst/>
          </a:prstGeom>
          <a:noFill/>
        </p:spPr>
        <p:txBody>
          <a:bodyPr wrap="none" rtlCol="0">
            <a:spAutoFit/>
          </a:bodyPr>
          <a:lstStyle/>
          <a:p>
            <a:r>
              <a:rPr lang="en-US" sz="1000" dirty="0" err="1" smtClean="0">
                <a:solidFill>
                  <a:schemeClr val="bg1"/>
                </a:solidFill>
              </a:rPr>
              <a:t>Schoellhamer</a:t>
            </a:r>
            <a:r>
              <a:rPr lang="en-US" sz="1000" dirty="0" smtClean="0">
                <a:solidFill>
                  <a:schemeClr val="bg1"/>
                </a:solidFill>
              </a:rPr>
              <a:t> 2011</a:t>
            </a:r>
            <a:endParaRPr lang="en-US" sz="1000" dirty="0">
              <a:solidFill>
                <a:schemeClr val="bg1"/>
              </a:solidFill>
            </a:endParaRPr>
          </a:p>
        </p:txBody>
      </p:sp>
      <p:pic>
        <p:nvPicPr>
          <p:cNvPr id="2" name="Picture 1"/>
          <p:cNvPicPr>
            <a:picLocks noChangeAspect="1"/>
          </p:cNvPicPr>
          <p:nvPr/>
        </p:nvPicPr>
        <p:blipFill>
          <a:blip r:embed="rId5"/>
          <a:stretch>
            <a:fillRect/>
          </a:stretch>
        </p:blipFill>
        <p:spPr>
          <a:xfrm>
            <a:off x="4922370" y="3362146"/>
            <a:ext cx="3535830" cy="2810054"/>
          </a:xfrm>
          <a:prstGeom prst="rect">
            <a:avLst/>
          </a:prstGeom>
        </p:spPr>
      </p:pic>
      <p:sp>
        <p:nvSpPr>
          <p:cNvPr id="15" name="Rectangle 3"/>
          <p:cNvSpPr>
            <a:spLocks noChangeArrowheads="1"/>
          </p:cNvSpPr>
          <p:nvPr/>
        </p:nvSpPr>
        <p:spPr bwMode="auto">
          <a:xfrm>
            <a:off x="2385219" y="6172200"/>
            <a:ext cx="8763000" cy="533400"/>
          </a:xfrm>
          <a:prstGeom prst="rect">
            <a:avLst/>
          </a:prstGeom>
          <a:noFill/>
          <a:ln w="9525">
            <a:noFill/>
            <a:miter lim="800000"/>
            <a:headEnd/>
            <a:tailEnd/>
          </a:ln>
        </p:spPr>
        <p:txBody>
          <a:bodyPr/>
          <a:lstStyle/>
          <a:p>
            <a:pPr algn="ctr"/>
            <a:r>
              <a:rPr lang="en-US" sz="1000" dirty="0" smtClean="0">
                <a:solidFill>
                  <a:schemeClr val="bg1"/>
                </a:solidFill>
              </a:rPr>
              <a:t>Sacramento River at Freeport, flow peaks, Wright and </a:t>
            </a:r>
            <a:r>
              <a:rPr lang="en-US" sz="1000" dirty="0" err="1" smtClean="0">
                <a:solidFill>
                  <a:schemeClr val="bg1"/>
                </a:solidFill>
              </a:rPr>
              <a:t>Schoellhamer</a:t>
            </a:r>
            <a:r>
              <a:rPr lang="en-US" sz="1000" dirty="0" smtClean="0">
                <a:solidFill>
                  <a:schemeClr val="bg1"/>
                </a:solidFill>
              </a:rPr>
              <a:t> 2004</a:t>
            </a:r>
            <a:endParaRPr lang="en-US" sz="1000" dirty="0">
              <a:solidFill>
                <a:schemeClr val="bg1"/>
              </a:solidFill>
              <a:cs typeface="Times New Roman" pitchFamily="18"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0203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211138" y="0"/>
            <a:ext cx="8658225" cy="707886"/>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r>
              <a:rPr lang="en-US" altLang="en-US" sz="4000" dirty="0" smtClean="0">
                <a:solidFill>
                  <a:schemeClr val="bg1"/>
                </a:solidFill>
              </a:rPr>
              <a:t>Sacramento River sediment </a:t>
            </a:r>
            <a:r>
              <a:rPr lang="en-US" altLang="en-US" sz="4000" dirty="0">
                <a:solidFill>
                  <a:schemeClr val="bg1"/>
                </a:solidFill>
              </a:rPr>
              <a:t>yield</a:t>
            </a: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7379" t="2003" r="10646" b="2467"/>
          <a:stretch>
            <a:fillRect/>
          </a:stretch>
        </p:blipFill>
        <p:spPr bwMode="auto">
          <a:xfrm>
            <a:off x="1524000" y="685800"/>
            <a:ext cx="6018213" cy="479583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11273" name="Text Box 9"/>
          <p:cNvSpPr txBox="1">
            <a:spLocks noChangeArrowheads="1"/>
          </p:cNvSpPr>
          <p:nvPr/>
        </p:nvSpPr>
        <p:spPr bwMode="auto">
          <a:xfrm>
            <a:off x="381000" y="5486400"/>
            <a:ext cx="8305800" cy="9461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pPr algn="ctr"/>
            <a:r>
              <a:rPr lang="en-US" altLang="en-US" sz="2800">
                <a:solidFill>
                  <a:srgbClr val="FFFFFF"/>
                </a:solidFill>
              </a:rPr>
              <a:t>&gt;99% probability (p&lt;0.01) of decreasing trends, both discharge bins</a:t>
            </a:r>
          </a:p>
        </p:txBody>
      </p:sp>
      <p:sp>
        <p:nvSpPr>
          <p:cNvPr id="11274" name="Text Box 10"/>
          <p:cNvSpPr txBox="1">
            <a:spLocks noChangeArrowheads="1"/>
          </p:cNvSpPr>
          <p:nvPr/>
        </p:nvSpPr>
        <p:spPr bwMode="auto">
          <a:xfrm>
            <a:off x="304800" y="6477000"/>
            <a:ext cx="8305800" cy="33855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a:spAutoFit/>
          </a:bodyPr>
          <a:lstStyle/>
          <a:p>
            <a:r>
              <a:rPr lang="en-US" altLang="en-US" sz="1600" dirty="0">
                <a:solidFill>
                  <a:srgbClr val="FFFFFF"/>
                </a:solidFill>
              </a:rPr>
              <a:t>Wright and Schoellhamer, </a:t>
            </a:r>
            <a:r>
              <a:rPr lang="en-US" altLang="en-US" sz="1600" dirty="0" smtClean="0">
                <a:solidFill>
                  <a:srgbClr val="FFFFFF"/>
                </a:solidFill>
              </a:rPr>
              <a:t>2004</a:t>
            </a:r>
            <a:endParaRPr lang="en-US" altLang="en-US" sz="1600" dirty="0">
              <a:solidFill>
                <a:srgbClr val="FFFFFF"/>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9533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304800" y="209550"/>
            <a:ext cx="8610600" cy="1815882"/>
          </a:xfrm>
          <a:prstGeom prst="rect">
            <a:avLst/>
          </a:prstGeom>
          <a:noFill/>
          <a:ln w="9525">
            <a:noFill/>
            <a:miter lim="800000"/>
            <a:headEnd/>
            <a:tailEnd/>
          </a:ln>
        </p:spPr>
        <p:txBody>
          <a:bodyPr>
            <a:spAutoFit/>
          </a:bodyPr>
          <a:lstStyle/>
          <a:p>
            <a:r>
              <a:rPr lang="en-US" sz="4000" dirty="0">
                <a:solidFill>
                  <a:schemeClr val="bg1"/>
                </a:solidFill>
              </a:rPr>
              <a:t>Central Valley Hydrograph</a:t>
            </a:r>
            <a:endParaRPr lang="en-US" dirty="0">
              <a:solidFill>
                <a:schemeClr val="bg1"/>
              </a:solidFill>
            </a:endParaRPr>
          </a:p>
          <a:p>
            <a:endParaRPr lang="en-US" dirty="0">
              <a:solidFill>
                <a:schemeClr val="hlink"/>
              </a:solidFill>
            </a:endParaRPr>
          </a:p>
          <a:p>
            <a:endParaRPr lang="en-US" dirty="0">
              <a:solidFill>
                <a:schemeClr val="hlink"/>
              </a:solidFill>
            </a:endParaRPr>
          </a:p>
          <a:p>
            <a:endParaRPr lang="en-US" dirty="0">
              <a:solidFill>
                <a:schemeClr val="hlink"/>
              </a:solidFill>
            </a:endParaRPr>
          </a:p>
          <a:p>
            <a:endParaRPr lang="en-US" dirty="0">
              <a:solidFill>
                <a:schemeClr val="hlink"/>
              </a:solidFill>
            </a:endParaRPr>
          </a:p>
        </p:txBody>
      </p:sp>
      <p:sp>
        <p:nvSpPr>
          <p:cNvPr id="1028" name="AutoShape 3" descr="Program Elements"/>
          <p:cNvSpPr>
            <a:spLocks noChangeAspect="1" noChangeArrowheads="1"/>
          </p:cNvSpPr>
          <p:nvPr/>
        </p:nvSpPr>
        <p:spPr bwMode="auto">
          <a:xfrm>
            <a:off x="2339975" y="2543175"/>
            <a:ext cx="3143250" cy="1817688"/>
          </a:xfrm>
          <a:prstGeom prst="rect">
            <a:avLst/>
          </a:prstGeom>
          <a:noFill/>
          <a:ln w="9525">
            <a:noFill/>
            <a:miter lim="800000"/>
            <a:headEnd/>
            <a:tailEnd/>
          </a:ln>
        </p:spPr>
        <p:txBody>
          <a:bodyPr/>
          <a:lstStyle/>
          <a:p>
            <a:endParaRPr lang="en-US"/>
          </a:p>
        </p:txBody>
      </p:sp>
      <p:grpSp>
        <p:nvGrpSpPr>
          <p:cNvPr id="1029" name="Group 4"/>
          <p:cNvGrpSpPr>
            <a:grpSpLocks/>
          </p:cNvGrpSpPr>
          <p:nvPr/>
        </p:nvGrpSpPr>
        <p:grpSpPr bwMode="auto">
          <a:xfrm>
            <a:off x="609600" y="2497138"/>
            <a:ext cx="6362700" cy="2989262"/>
            <a:chOff x="0" y="0"/>
            <a:chExt cx="3024" cy="1152"/>
          </a:xfrm>
        </p:grpSpPr>
        <p:sp>
          <p:nvSpPr>
            <p:cNvPr id="1033" name="Rectangle 5"/>
            <p:cNvSpPr>
              <a:spLocks noChangeArrowheads="1"/>
            </p:cNvSpPr>
            <p:nvPr/>
          </p:nvSpPr>
          <p:spPr bwMode="auto">
            <a:xfrm>
              <a:off x="0" y="0"/>
              <a:ext cx="3024" cy="0"/>
            </a:xfrm>
            <a:prstGeom prst="rect">
              <a:avLst/>
            </a:prstGeom>
            <a:noFill/>
            <a:ln w="9525">
              <a:noFill/>
              <a:miter lim="800000"/>
              <a:headEnd/>
              <a:tailEnd/>
            </a:ln>
          </p:spPr>
          <p:txBody>
            <a:bodyPr>
              <a:spAutoFit/>
            </a:bodyPr>
            <a:lstStyle/>
            <a:p>
              <a:endParaRPr lang="en-US"/>
            </a:p>
          </p:txBody>
        </p:sp>
        <p:sp>
          <p:nvSpPr>
            <p:cNvPr id="1034" name="Rectangle 6"/>
            <p:cNvSpPr>
              <a:spLocks noChangeArrowheads="1"/>
            </p:cNvSpPr>
            <p:nvPr/>
          </p:nvSpPr>
          <p:spPr bwMode="auto">
            <a:xfrm>
              <a:off x="0" y="0"/>
              <a:ext cx="3024" cy="1152"/>
            </a:xfrm>
            <a:prstGeom prst="rect">
              <a:avLst/>
            </a:prstGeom>
            <a:noFill/>
            <a:ln w="9525">
              <a:noFill/>
              <a:miter lim="800000"/>
              <a:headEnd/>
              <a:tailEnd/>
            </a:ln>
          </p:spPr>
          <p:txBody>
            <a:bodyPr/>
            <a:lstStyle/>
            <a:p>
              <a:pPr algn="l"/>
              <a:r>
                <a:rPr lang="en-US" sz="2400">
                  <a:solidFill>
                    <a:schemeClr val="tx1"/>
                  </a:solidFill>
                  <a:latin typeface="Times New Roman" pitchFamily="18" charset="0"/>
                </a:rPr>
                <a:t>  </a:t>
              </a:r>
              <a:r>
                <a:rPr lang="en-US" sz="11400">
                  <a:solidFill>
                    <a:schemeClr val="tx1"/>
                  </a:solidFill>
                  <a:latin typeface="Times New Roman" pitchFamily="18" charset="0"/>
                </a:rPr>
                <a:t> </a:t>
              </a:r>
              <a:r>
                <a:rPr lang="en-US" sz="2400">
                  <a:solidFill>
                    <a:schemeClr val="tx1"/>
                  </a:solidFill>
                  <a:latin typeface="Times New Roman" pitchFamily="18" charset="0"/>
                </a:rPr>
                <a:t>                                        </a:t>
              </a:r>
            </a:p>
          </p:txBody>
        </p:sp>
      </p:grpSp>
      <p:sp>
        <p:nvSpPr>
          <p:cNvPr id="1030" name="AutoShape 7" descr="Program Elements"/>
          <p:cNvSpPr>
            <a:spLocks noChangeAspect="1" noChangeArrowheads="1"/>
          </p:cNvSpPr>
          <p:nvPr/>
        </p:nvSpPr>
        <p:spPr bwMode="auto">
          <a:xfrm>
            <a:off x="2339975" y="2543175"/>
            <a:ext cx="3143250" cy="1817688"/>
          </a:xfrm>
          <a:prstGeom prst="rect">
            <a:avLst/>
          </a:prstGeom>
          <a:noFill/>
          <a:ln w="9525">
            <a:noFill/>
            <a:miter lim="800000"/>
            <a:headEnd/>
            <a:tailEnd/>
          </a:ln>
        </p:spPr>
        <p:txBody>
          <a:bodyPr/>
          <a:lstStyle/>
          <a:p>
            <a:endParaRPr lang="en-US"/>
          </a:p>
        </p:txBody>
      </p:sp>
      <p:graphicFrame>
        <p:nvGraphicFramePr>
          <p:cNvPr id="1026" name="Object 8"/>
          <p:cNvGraphicFramePr>
            <a:graphicFrameLocks noChangeAspect="1"/>
          </p:cNvGraphicFramePr>
          <p:nvPr/>
        </p:nvGraphicFramePr>
        <p:xfrm>
          <a:off x="304800" y="990600"/>
          <a:ext cx="3560763" cy="5638800"/>
        </p:xfrm>
        <a:graphic>
          <a:graphicData uri="http://schemas.openxmlformats.org/presentationml/2006/ole">
            <p:oleObj spid="_x0000_s9224" name="Image" r:id="rId3" imgW="2310193" imgH="3657607" progId="">
              <p:embed/>
            </p:oleObj>
          </a:graphicData>
        </a:graphic>
      </p:graphicFrame>
      <p:pic>
        <p:nvPicPr>
          <p:cNvPr id="1031" name="Picture 13" descr="dq"/>
          <p:cNvPicPr>
            <a:picLocks noChangeAspect="1" noChangeArrowheads="1"/>
          </p:cNvPicPr>
          <p:nvPr/>
        </p:nvPicPr>
        <p:blipFill>
          <a:blip r:embed="rId4" cstate="print">
            <a:clrChange>
              <a:clrFrom>
                <a:srgbClr val="000066"/>
              </a:clrFrom>
              <a:clrTo>
                <a:srgbClr val="000066">
                  <a:alpha val="0"/>
                </a:srgbClr>
              </a:clrTo>
            </a:clrChange>
          </a:blip>
          <a:srcRect/>
          <a:stretch>
            <a:fillRect/>
          </a:stretch>
        </p:blipFill>
        <p:spPr bwMode="auto">
          <a:xfrm>
            <a:off x="3505200" y="914400"/>
            <a:ext cx="5867400" cy="4400550"/>
          </a:xfrm>
          <a:prstGeom prst="rect">
            <a:avLst/>
          </a:prstGeom>
          <a:noFill/>
          <a:ln w="9525">
            <a:noFill/>
            <a:miter lim="800000"/>
            <a:headEnd/>
            <a:tailEnd/>
          </a:ln>
        </p:spPr>
      </p:pic>
      <p:sp>
        <p:nvSpPr>
          <p:cNvPr id="82959" name="Oval 15"/>
          <p:cNvSpPr>
            <a:spLocks noChangeArrowheads="1"/>
          </p:cNvSpPr>
          <p:nvPr/>
        </p:nvSpPr>
        <p:spPr bwMode="auto">
          <a:xfrm>
            <a:off x="990600" y="3810000"/>
            <a:ext cx="457200" cy="457200"/>
          </a:xfrm>
          <a:prstGeom prst="ellipse">
            <a:avLst/>
          </a:prstGeom>
          <a:noFill/>
          <a:ln w="101600">
            <a:solidFill>
              <a:srgbClr val="FFFF00"/>
            </a:solidFill>
            <a:round/>
            <a:headEnd/>
            <a:tailEnd/>
          </a:ln>
        </p:spPr>
        <p:txBody>
          <a:bodyPr wrap="none" anchor="ctr"/>
          <a:lstStyle/>
          <a:p>
            <a:endParaRPr lang="en-US"/>
          </a:p>
        </p:txBody>
      </p:sp>
      <p:pic>
        <p:nvPicPr>
          <p:cNvPr id="11" name="Picture 4" descr="http://www.water.ca.gov/newsroom/photo/ag/row_crops.jpg"/>
          <p:cNvPicPr>
            <a:picLocks noChangeAspect="1" noChangeArrowheads="1"/>
          </p:cNvPicPr>
          <p:nvPr/>
        </p:nvPicPr>
        <p:blipFill>
          <a:blip r:embed="rId5" cstate="print"/>
          <a:srcRect/>
          <a:stretch>
            <a:fillRect/>
          </a:stretch>
        </p:blipFill>
        <p:spPr bwMode="auto">
          <a:xfrm>
            <a:off x="134028" y="4845905"/>
            <a:ext cx="1389972" cy="1854252"/>
          </a:xfrm>
          <a:prstGeom prst="rect">
            <a:avLst/>
          </a:prstGeom>
          <a:noFill/>
          <a:ln w="12700">
            <a:solidFill>
              <a:schemeClr val="bg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2301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8295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9"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228600"/>
            <a:ext cx="9144000" cy="1006475"/>
          </a:xfrm>
          <a:prstGeom prst="rect">
            <a:avLst/>
          </a:prstGeom>
          <a:noFill/>
          <a:ln w="9525">
            <a:noFill/>
            <a:miter lim="800000"/>
            <a:headEnd/>
            <a:tailEnd/>
          </a:ln>
        </p:spPr>
        <p:txBody>
          <a:bodyPr>
            <a:spAutoFit/>
          </a:bodyPr>
          <a:lstStyle/>
          <a:p>
            <a:pPr algn="ctr"/>
            <a:r>
              <a:rPr lang="en-US" sz="3600" dirty="0">
                <a:solidFill>
                  <a:srgbClr val="FFFF00"/>
                </a:solidFill>
              </a:rPr>
              <a:t>Why less sediment?</a:t>
            </a:r>
          </a:p>
          <a:p>
            <a:pPr algn="ctr"/>
            <a:r>
              <a:rPr lang="en-US" sz="2400" dirty="0">
                <a:solidFill>
                  <a:schemeClr val="bg1"/>
                </a:solidFill>
              </a:rPr>
              <a:t>12~13 Mm</a:t>
            </a:r>
            <a:r>
              <a:rPr lang="en-US" sz="2400" baseline="30000" dirty="0">
                <a:solidFill>
                  <a:schemeClr val="bg1"/>
                </a:solidFill>
              </a:rPr>
              <a:t>3</a:t>
            </a:r>
            <a:r>
              <a:rPr lang="en-US" sz="2400" dirty="0">
                <a:solidFill>
                  <a:schemeClr val="bg1"/>
                </a:solidFill>
              </a:rPr>
              <a:t>/yr less than peak (~90%) </a:t>
            </a:r>
          </a:p>
        </p:txBody>
      </p:sp>
      <p:sp>
        <p:nvSpPr>
          <p:cNvPr id="151555" name="Text Box 3"/>
          <p:cNvSpPr txBox="1">
            <a:spLocks noChangeArrowheads="1"/>
          </p:cNvSpPr>
          <p:nvPr/>
        </p:nvSpPr>
        <p:spPr bwMode="auto">
          <a:xfrm>
            <a:off x="228600" y="1295400"/>
            <a:ext cx="8686800" cy="4893647"/>
          </a:xfrm>
          <a:prstGeom prst="rect">
            <a:avLst/>
          </a:prstGeom>
          <a:noFill/>
          <a:ln w="9525">
            <a:noFill/>
            <a:miter lim="800000"/>
            <a:headEnd/>
            <a:tailEnd/>
          </a:ln>
        </p:spPr>
        <p:txBody>
          <a:bodyPr>
            <a:spAutoFit/>
          </a:bodyPr>
          <a:lstStyle/>
          <a:p>
            <a:pPr marL="342900" indent="-342900" algn="l">
              <a:buFontTx/>
              <a:buAutoNum type="arabicParenR"/>
            </a:pPr>
            <a:r>
              <a:rPr lang="en-US" sz="2400" dirty="0">
                <a:solidFill>
                  <a:srgbClr val="FFFF00"/>
                </a:solidFill>
              </a:rPr>
              <a:t>Diminishment of hydraulic mining </a:t>
            </a:r>
            <a:r>
              <a:rPr lang="en-US" sz="2400" dirty="0" smtClean="0">
                <a:solidFill>
                  <a:srgbClr val="FFFF00"/>
                </a:solidFill>
              </a:rPr>
              <a:t>pulse: </a:t>
            </a:r>
            <a:r>
              <a:rPr lang="en-US" sz="2400" dirty="0" smtClean="0">
                <a:solidFill>
                  <a:schemeClr val="bg1"/>
                </a:solidFill>
              </a:rPr>
              <a:t>adjustment in steps with larger flows </a:t>
            </a:r>
            <a:endParaRPr lang="en-US" sz="2400" dirty="0">
              <a:solidFill>
                <a:schemeClr val="bg1"/>
              </a:solidFill>
            </a:endParaRPr>
          </a:p>
          <a:p>
            <a:pPr marL="342900" indent="-342900" algn="l">
              <a:buFontTx/>
              <a:buAutoNum type="arabicParenR"/>
            </a:pPr>
            <a:endParaRPr lang="en-US" sz="2400" dirty="0">
              <a:solidFill>
                <a:schemeClr val="bg1"/>
              </a:solidFill>
            </a:endParaRPr>
          </a:p>
          <a:p>
            <a:pPr marL="342900" indent="-342900" algn="l">
              <a:buFontTx/>
              <a:buAutoNum type="arabicParenR"/>
            </a:pPr>
            <a:r>
              <a:rPr lang="en-US" sz="2400" dirty="0">
                <a:solidFill>
                  <a:srgbClr val="FFFF00"/>
                </a:solidFill>
              </a:rPr>
              <a:t>Reservoir deposition: </a:t>
            </a:r>
            <a:r>
              <a:rPr lang="en-US" sz="2400" dirty="0">
                <a:solidFill>
                  <a:schemeClr val="bg1"/>
                </a:solidFill>
              </a:rPr>
              <a:t>Deposition in Oroville, Folsom, and </a:t>
            </a:r>
            <a:r>
              <a:rPr lang="en-US" sz="2400" dirty="0" err="1">
                <a:solidFill>
                  <a:schemeClr val="bg1"/>
                </a:solidFill>
              </a:rPr>
              <a:t>Englebright</a:t>
            </a:r>
            <a:r>
              <a:rPr lang="en-US" sz="2400" dirty="0">
                <a:solidFill>
                  <a:schemeClr val="bg1"/>
                </a:solidFill>
              </a:rPr>
              <a:t> ~2.4 Mm</a:t>
            </a:r>
            <a:r>
              <a:rPr lang="en-US" sz="2400" baseline="30000" dirty="0">
                <a:solidFill>
                  <a:schemeClr val="bg1"/>
                </a:solidFill>
              </a:rPr>
              <a:t>3</a:t>
            </a:r>
            <a:r>
              <a:rPr lang="en-US" sz="2400" dirty="0">
                <a:solidFill>
                  <a:schemeClr val="bg1"/>
                </a:solidFill>
              </a:rPr>
              <a:t>/yr (Wright and </a:t>
            </a:r>
            <a:r>
              <a:rPr lang="en-US" sz="2400" dirty="0" err="1">
                <a:solidFill>
                  <a:schemeClr val="bg1"/>
                </a:solidFill>
              </a:rPr>
              <a:t>Schoellhamer</a:t>
            </a:r>
            <a:r>
              <a:rPr lang="en-US" sz="2400" dirty="0">
                <a:solidFill>
                  <a:schemeClr val="bg1"/>
                </a:solidFill>
              </a:rPr>
              <a:t> 2004)</a:t>
            </a:r>
          </a:p>
          <a:p>
            <a:pPr marL="342900" indent="-342900" algn="l"/>
            <a:endParaRPr lang="en-US" sz="2400" dirty="0">
              <a:solidFill>
                <a:schemeClr val="bg1"/>
              </a:solidFill>
            </a:endParaRPr>
          </a:p>
          <a:p>
            <a:pPr marL="342900" indent="-342900" algn="l"/>
            <a:r>
              <a:rPr lang="en-US" sz="2400" dirty="0" smtClean="0">
                <a:solidFill>
                  <a:srgbClr val="FFFF00"/>
                </a:solidFill>
              </a:rPr>
              <a:t>3) </a:t>
            </a:r>
            <a:r>
              <a:rPr lang="en-US" sz="2400" dirty="0">
                <a:solidFill>
                  <a:srgbClr val="FFFF00"/>
                </a:solidFill>
              </a:rPr>
              <a:t>Flood bypasses: </a:t>
            </a:r>
            <a:r>
              <a:rPr lang="en-US" sz="2400" dirty="0">
                <a:solidFill>
                  <a:schemeClr val="bg1"/>
                </a:solidFill>
              </a:rPr>
              <a:t>Deposition in Colusa, Sutter, Yolo near Fremont Weir 1.3 Mm</a:t>
            </a:r>
            <a:r>
              <a:rPr lang="en-US" sz="2400" baseline="30000" dirty="0">
                <a:solidFill>
                  <a:schemeClr val="bg1"/>
                </a:solidFill>
              </a:rPr>
              <a:t>3</a:t>
            </a:r>
            <a:r>
              <a:rPr lang="en-US" sz="2400" dirty="0">
                <a:solidFill>
                  <a:schemeClr val="bg1"/>
                </a:solidFill>
              </a:rPr>
              <a:t>/yr (Singer and Aalto 2008)</a:t>
            </a:r>
          </a:p>
          <a:p>
            <a:pPr marL="342900" indent="-342900" algn="l">
              <a:buFontTx/>
              <a:buAutoNum type="arabicParenR"/>
            </a:pPr>
            <a:endParaRPr lang="en-US" sz="2400" dirty="0">
              <a:solidFill>
                <a:schemeClr val="bg1"/>
              </a:solidFill>
            </a:endParaRPr>
          </a:p>
          <a:p>
            <a:pPr marL="342900" indent="-342900" algn="l"/>
            <a:r>
              <a:rPr lang="en-US" sz="2400" dirty="0" smtClean="0">
                <a:solidFill>
                  <a:srgbClr val="FFFF00"/>
                </a:solidFill>
              </a:rPr>
              <a:t>4) </a:t>
            </a:r>
            <a:r>
              <a:rPr lang="en-US" sz="2400" dirty="0">
                <a:solidFill>
                  <a:srgbClr val="FFFF00"/>
                </a:solidFill>
              </a:rPr>
              <a:t>Bank protection: </a:t>
            </a:r>
            <a:r>
              <a:rPr lang="en-US" sz="2400" dirty="0">
                <a:solidFill>
                  <a:schemeClr val="bg1"/>
                </a:solidFill>
              </a:rPr>
              <a:t>Banks on over half the lower Sacramento River were protected from 1960-2000 (USFWS 2000</a:t>
            </a:r>
            <a:r>
              <a:rPr lang="en-US" sz="2400" dirty="0" smtClean="0">
                <a:solidFill>
                  <a:schemeClr val="bg1"/>
                </a:solidFill>
              </a:rPr>
              <a:t>)</a:t>
            </a:r>
          </a:p>
          <a:p>
            <a:pPr marL="342900" indent="-342900" algn="l"/>
            <a:endParaRPr lang="en-US" sz="2400" dirty="0" smtClean="0">
              <a:solidFill>
                <a:schemeClr val="bg1"/>
              </a:solidFill>
            </a:endParaRPr>
          </a:p>
          <a:p>
            <a:pPr marL="342900" indent="-342900"/>
            <a:r>
              <a:rPr lang="en-US" sz="2400" dirty="0">
                <a:solidFill>
                  <a:srgbClr val="FFFF00"/>
                </a:solidFill>
              </a:rPr>
              <a:t>5) </a:t>
            </a:r>
            <a:r>
              <a:rPr lang="en-US" sz="2400" dirty="0" smtClean="0">
                <a:solidFill>
                  <a:srgbClr val="FFFF00"/>
                </a:solidFill>
              </a:rPr>
              <a:t>New sediment traps: </a:t>
            </a:r>
            <a:r>
              <a:rPr lang="en-US" sz="2400" dirty="0" smtClean="0">
                <a:solidFill>
                  <a:schemeClr val="bg1"/>
                </a:solidFill>
              </a:rPr>
              <a:t>Invasive aquatic </a:t>
            </a:r>
            <a:r>
              <a:rPr lang="en-US" sz="2400" dirty="0">
                <a:solidFill>
                  <a:schemeClr val="bg1"/>
                </a:solidFill>
              </a:rPr>
              <a:t>vegetation in </a:t>
            </a:r>
            <a:r>
              <a:rPr lang="en-US" sz="2400" dirty="0" smtClean="0">
                <a:solidFill>
                  <a:schemeClr val="bg1"/>
                </a:solidFill>
              </a:rPr>
              <a:t>Delta</a:t>
            </a:r>
            <a:endParaRPr lang="en-US" sz="2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140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5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uiExpand="1"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88925" y="6338888"/>
            <a:ext cx="5091971" cy="369332"/>
          </a:xfrm>
          <a:prstGeom prst="rect">
            <a:avLst/>
          </a:prstGeom>
          <a:noFill/>
          <a:ln w="9525">
            <a:noFill/>
            <a:miter lim="800000"/>
            <a:headEnd/>
            <a:tailEnd/>
          </a:ln>
        </p:spPr>
        <p:txBody>
          <a:bodyPr wrap="none">
            <a:spAutoFit/>
          </a:bodyPr>
          <a:lstStyle/>
          <a:p>
            <a:r>
              <a:rPr lang="en-US" dirty="0">
                <a:solidFill>
                  <a:schemeClr val="bg1"/>
                </a:solidFill>
              </a:rPr>
              <a:t>Point San Pablo, mid-depth, </a:t>
            </a:r>
            <a:r>
              <a:rPr lang="en-US" dirty="0" err="1" smtClean="0">
                <a:solidFill>
                  <a:schemeClr val="bg1"/>
                </a:solidFill>
              </a:rPr>
              <a:t>Schoellhamer</a:t>
            </a:r>
            <a:r>
              <a:rPr lang="en-US" dirty="0" smtClean="0">
                <a:solidFill>
                  <a:schemeClr val="bg1"/>
                </a:solidFill>
              </a:rPr>
              <a:t> 2011</a:t>
            </a:r>
            <a:endParaRPr lang="en-US" dirty="0">
              <a:solidFill>
                <a:schemeClr val="bg1"/>
              </a:solidFill>
            </a:endParaRPr>
          </a:p>
        </p:txBody>
      </p:sp>
      <p:grpSp>
        <p:nvGrpSpPr>
          <p:cNvPr id="6" name="Group 5"/>
          <p:cNvGrpSpPr/>
          <p:nvPr/>
        </p:nvGrpSpPr>
        <p:grpSpPr>
          <a:xfrm>
            <a:off x="0" y="1143000"/>
            <a:ext cx="9144000" cy="4125913"/>
            <a:chOff x="0" y="1143000"/>
            <a:chExt cx="9144000" cy="4125913"/>
          </a:xfrm>
        </p:grpSpPr>
        <p:pic>
          <p:nvPicPr>
            <p:cNvPr id="13315" name="Picture 3"/>
            <p:cNvPicPr>
              <a:picLocks noChangeAspect="1" noChangeArrowheads="1"/>
            </p:cNvPicPr>
            <p:nvPr/>
          </p:nvPicPr>
          <p:blipFill>
            <a:blip r:embed="rId2" cstate="print">
              <a:clrChange>
                <a:clrFrom>
                  <a:srgbClr val="000066"/>
                </a:clrFrom>
                <a:clrTo>
                  <a:srgbClr val="000066">
                    <a:alpha val="0"/>
                  </a:srgbClr>
                </a:clrTo>
              </a:clrChange>
            </a:blip>
            <a:srcRect/>
            <a:stretch>
              <a:fillRect/>
            </a:stretch>
          </p:blipFill>
          <p:spPr bwMode="auto">
            <a:xfrm>
              <a:off x="0" y="1143000"/>
              <a:ext cx="9144000" cy="4125913"/>
            </a:xfrm>
            <a:prstGeom prst="rect">
              <a:avLst/>
            </a:prstGeom>
            <a:noFill/>
            <a:ln w="9525">
              <a:noFill/>
              <a:miter lim="800000"/>
              <a:headEnd/>
              <a:tailEnd/>
            </a:ln>
          </p:spPr>
        </p:pic>
        <p:sp>
          <p:nvSpPr>
            <p:cNvPr id="13316" name="Line 4"/>
            <p:cNvSpPr>
              <a:spLocks noChangeShapeType="1"/>
            </p:cNvSpPr>
            <p:nvPr/>
          </p:nvSpPr>
          <p:spPr bwMode="auto">
            <a:xfrm flipV="1">
              <a:off x="4343400" y="1443038"/>
              <a:ext cx="0" cy="3352800"/>
            </a:xfrm>
            <a:prstGeom prst="line">
              <a:avLst/>
            </a:prstGeom>
            <a:noFill/>
            <a:ln w="38100">
              <a:solidFill>
                <a:schemeClr val="folHlink"/>
              </a:solidFill>
              <a:prstDash val="lgDash"/>
              <a:round/>
              <a:headEnd/>
              <a:tailEnd/>
            </a:ln>
          </p:spPr>
          <p:txBody>
            <a:bodyPr/>
            <a:lstStyle/>
            <a:p>
              <a:endParaRPr lang="en-US"/>
            </a:p>
          </p:txBody>
        </p:sp>
      </p:grpSp>
      <p:sp>
        <p:nvSpPr>
          <p:cNvPr id="13317" name="Text Box 5"/>
          <p:cNvSpPr txBox="1">
            <a:spLocks noChangeArrowheads="1"/>
          </p:cNvSpPr>
          <p:nvPr/>
        </p:nvSpPr>
        <p:spPr bwMode="auto">
          <a:xfrm>
            <a:off x="0" y="0"/>
            <a:ext cx="9144000" cy="641350"/>
          </a:xfrm>
          <a:prstGeom prst="rect">
            <a:avLst/>
          </a:prstGeom>
          <a:noFill/>
          <a:ln w="9525">
            <a:noFill/>
            <a:miter lim="800000"/>
            <a:headEnd/>
            <a:tailEnd/>
          </a:ln>
        </p:spPr>
        <p:txBody>
          <a:bodyPr>
            <a:spAutoFit/>
          </a:bodyPr>
          <a:lstStyle/>
          <a:p>
            <a:pPr algn="ctr"/>
            <a:r>
              <a:rPr lang="en-US" sz="3600" dirty="0">
                <a:solidFill>
                  <a:schemeClr val="bg1"/>
                </a:solidFill>
              </a:rPr>
              <a:t>WY1999: 36% step decrease in Bay SSC</a:t>
            </a:r>
          </a:p>
        </p:txBody>
      </p:sp>
      <p:sp>
        <p:nvSpPr>
          <p:cNvPr id="9" name="Left Arrow 8"/>
          <p:cNvSpPr/>
          <p:nvPr/>
        </p:nvSpPr>
        <p:spPr>
          <a:xfrm>
            <a:off x="228600" y="4876800"/>
            <a:ext cx="1828800" cy="13716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pitchFamily="34" charset="0"/>
                <a:cs typeface="Arial" pitchFamily="34" charset="0"/>
              </a:rPr>
              <a:t>Hydraulic</a:t>
            </a:r>
          </a:p>
          <a:p>
            <a:pPr algn="ctr"/>
            <a:r>
              <a:rPr lang="en-US" sz="2400" dirty="0" smtClean="0">
                <a:solidFill>
                  <a:schemeClr val="tx1"/>
                </a:solidFill>
                <a:latin typeface="Arial" pitchFamily="34" charset="0"/>
                <a:cs typeface="Arial" pitchFamily="34" charset="0"/>
              </a:rPr>
              <a:t>Mining</a:t>
            </a:r>
            <a:endParaRPr lang="en-US" sz="2400" dirty="0">
              <a:solidFill>
                <a:schemeClr val="tx1"/>
              </a:solidFill>
              <a:latin typeface="Arial" pitchFamily="34" charset="0"/>
              <a:cs typeface="Arial" pitchFamily="34" charset="0"/>
            </a:endParaRPr>
          </a:p>
        </p:txBody>
      </p:sp>
      <p:sp>
        <p:nvSpPr>
          <p:cNvPr id="11" name="Right Arrow 10"/>
          <p:cNvSpPr/>
          <p:nvPr/>
        </p:nvSpPr>
        <p:spPr>
          <a:xfrm>
            <a:off x="1219200" y="1600200"/>
            <a:ext cx="3124200" cy="6858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pitchFamily="34" charset="0"/>
                <a:cs typeface="Arial" pitchFamily="34" charset="0"/>
              </a:rPr>
              <a:t>Transport regulation</a:t>
            </a:r>
            <a:endParaRPr lang="en-US" sz="2400" dirty="0">
              <a:solidFill>
                <a:schemeClr val="tx1"/>
              </a:solidFill>
              <a:latin typeface="Arial" pitchFamily="34" charset="0"/>
              <a:cs typeface="Arial" pitchFamily="34" charset="0"/>
            </a:endParaRPr>
          </a:p>
        </p:txBody>
      </p:sp>
      <p:sp>
        <p:nvSpPr>
          <p:cNvPr id="12" name="Up Arrow 11"/>
          <p:cNvSpPr/>
          <p:nvPr/>
        </p:nvSpPr>
        <p:spPr>
          <a:xfrm>
            <a:off x="3124200" y="5181600"/>
            <a:ext cx="2362200" cy="990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pitchFamily="34" charset="0"/>
                <a:cs typeface="Arial" pitchFamily="34" charset="0"/>
              </a:rPr>
              <a:t>Record</a:t>
            </a:r>
          </a:p>
          <a:p>
            <a:pPr algn="ctr"/>
            <a:r>
              <a:rPr lang="en-US" sz="2400" dirty="0" smtClean="0">
                <a:solidFill>
                  <a:schemeClr val="tx1"/>
                </a:solidFill>
                <a:latin typeface="Arial" pitchFamily="34" charset="0"/>
                <a:cs typeface="Arial" pitchFamily="34" charset="0"/>
              </a:rPr>
              <a:t>flow</a:t>
            </a:r>
            <a:endParaRPr lang="en-US" sz="2400" dirty="0">
              <a:solidFill>
                <a:schemeClr val="tx1"/>
              </a:solidFill>
              <a:latin typeface="Arial" pitchFamily="34" charset="0"/>
              <a:cs typeface="Arial" pitchFamily="34" charset="0"/>
            </a:endParaRPr>
          </a:p>
        </p:txBody>
      </p:sp>
      <p:sp>
        <p:nvSpPr>
          <p:cNvPr id="13" name="Right Arrow 12"/>
          <p:cNvSpPr/>
          <p:nvPr/>
        </p:nvSpPr>
        <p:spPr>
          <a:xfrm>
            <a:off x="4343400" y="1600200"/>
            <a:ext cx="3886200" cy="6858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Arial" pitchFamily="34" charset="0"/>
                <a:cs typeface="Arial" pitchFamily="34" charset="0"/>
              </a:rPr>
              <a:t>Supply regulation</a:t>
            </a:r>
            <a:endParaRPr lang="en-US" sz="2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404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2"/>
          <p:cNvGrpSpPr/>
          <p:nvPr/>
        </p:nvGrpSpPr>
        <p:grpSpPr>
          <a:xfrm>
            <a:off x="457200" y="2278028"/>
            <a:ext cx="8231513" cy="2293972"/>
            <a:chOff x="724268" y="3747242"/>
            <a:chExt cx="6590932" cy="1836772"/>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t="69108"/>
            <a:stretch/>
          </p:blipFill>
          <p:spPr>
            <a:xfrm>
              <a:off x="724268" y="4163786"/>
              <a:ext cx="6590932" cy="1420228"/>
            </a:xfrm>
            <a:prstGeom prst="rect">
              <a:avLst/>
            </a:prstGeom>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727933" y="3747242"/>
              <a:ext cx="6587267" cy="443758"/>
            </a:xfrm>
            <a:prstGeom prst="rect">
              <a:avLst/>
            </a:prstGeom>
          </p:spPr>
        </p:pic>
      </p:grpSp>
      <p:sp>
        <p:nvSpPr>
          <p:cNvPr id="14" name="Text Box 5"/>
          <p:cNvSpPr txBox="1">
            <a:spLocks noChangeArrowheads="1"/>
          </p:cNvSpPr>
          <p:nvPr/>
        </p:nvSpPr>
        <p:spPr bwMode="auto">
          <a:xfrm>
            <a:off x="294919" y="6324600"/>
            <a:ext cx="2482859" cy="307777"/>
          </a:xfrm>
          <a:prstGeom prst="rect">
            <a:avLst/>
          </a:prstGeom>
          <a:noFill/>
          <a:ln w="9525">
            <a:noFill/>
            <a:miter lim="800000"/>
            <a:headEnd/>
            <a:tailEnd/>
          </a:ln>
        </p:spPr>
        <p:txBody>
          <a:bodyPr wrap="none">
            <a:spAutoFit/>
          </a:bodyPr>
          <a:lstStyle/>
          <a:p>
            <a:r>
              <a:rPr lang="en-US" sz="1400" dirty="0" err="1" smtClean="0">
                <a:solidFill>
                  <a:schemeClr val="bg1"/>
                </a:solidFill>
              </a:rPr>
              <a:t>CASCaDE</a:t>
            </a:r>
            <a:r>
              <a:rPr lang="en-US" sz="1400" dirty="0" smtClean="0">
                <a:solidFill>
                  <a:schemeClr val="bg1"/>
                </a:solidFill>
              </a:rPr>
              <a:t>: </a:t>
            </a:r>
            <a:r>
              <a:rPr lang="en-US" sz="1400" dirty="0" err="1" smtClean="0">
                <a:solidFill>
                  <a:schemeClr val="bg1"/>
                </a:solidFill>
              </a:rPr>
              <a:t>Cloern</a:t>
            </a:r>
            <a:r>
              <a:rPr lang="en-US" sz="1400" dirty="0" smtClean="0">
                <a:solidFill>
                  <a:schemeClr val="bg1"/>
                </a:solidFill>
              </a:rPr>
              <a:t> et al 2011</a:t>
            </a:r>
            <a:endParaRPr lang="en-US" sz="1400" dirty="0">
              <a:solidFill>
                <a:schemeClr val="bg1"/>
              </a:solidFill>
            </a:endParaRPr>
          </a:p>
        </p:txBody>
      </p:sp>
      <p:sp>
        <p:nvSpPr>
          <p:cNvPr id="15" name="Text Box 2"/>
          <p:cNvSpPr txBox="1">
            <a:spLocks noChangeArrowheads="1"/>
          </p:cNvSpPr>
          <p:nvPr/>
        </p:nvSpPr>
        <p:spPr bwMode="auto">
          <a:xfrm>
            <a:off x="0" y="228600"/>
            <a:ext cx="9144000" cy="707886"/>
          </a:xfrm>
          <a:prstGeom prst="rect">
            <a:avLst/>
          </a:prstGeom>
          <a:noFill/>
          <a:ln w="9525">
            <a:noFill/>
            <a:miter lim="800000"/>
            <a:headEnd/>
            <a:tailEnd/>
          </a:ln>
        </p:spPr>
        <p:txBody>
          <a:bodyPr>
            <a:spAutoFit/>
          </a:bodyPr>
          <a:lstStyle/>
          <a:p>
            <a:pPr algn="ctr"/>
            <a:r>
              <a:rPr lang="en-US" sz="4000" dirty="0" smtClean="0">
                <a:solidFill>
                  <a:schemeClr val="bg1"/>
                </a:solidFill>
              </a:rPr>
              <a:t>Will decreasing trend continue?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91086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Tm="151542"/>
    </mc:Choice>
    <mc:Fallback>
      <p:transition spd="slow" advTm="151542"/>
    </mc:Fallback>
  </mc:AlternateContent>
  <p:timing>
    <p:tnLst>
      <p:par>
        <p:cTn id="1" dur="indefinite" restart="never" nodeType="tmRoot"/>
      </p:par>
    </p:tnLst>
  </p:timing>
  <p:extLst mod="1">
    <p:ext uri="{E180D4A7-C9FB-4DFB-919C-405C955672EB}">
      <p14:showEvtLst xmlns:p14="http://schemas.microsoft.com/office/powerpoint/2010/main" xmlns:p="http://schemas.openxmlformats.org/presentationml/2006/main" xmlns:r="http://schemas.openxmlformats.org/officeDocument/2006/relationships" xmlns:a="http://schemas.openxmlformats.org/drawingml/2006/main" xmlns="">
        <p14:playEvt time="0" objId="15"/>
        <p14:stopEvt time="151400" objId="15"/>
      </p14:showEvtLst>
    </p:ext>
  </p:extLs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228600"/>
            <a:ext cx="9144000" cy="646331"/>
          </a:xfrm>
          <a:prstGeom prst="rect">
            <a:avLst/>
          </a:prstGeom>
          <a:noFill/>
          <a:ln w="9525">
            <a:noFill/>
            <a:miter lim="800000"/>
            <a:headEnd/>
            <a:tailEnd/>
          </a:ln>
        </p:spPr>
        <p:txBody>
          <a:bodyPr>
            <a:spAutoFit/>
          </a:bodyPr>
          <a:lstStyle/>
          <a:p>
            <a:pPr algn="ctr"/>
            <a:r>
              <a:rPr lang="en-US" sz="3600" dirty="0" smtClean="0">
                <a:solidFill>
                  <a:schemeClr val="bg1"/>
                </a:solidFill>
              </a:rPr>
              <a:t>What we know</a:t>
            </a:r>
            <a:endParaRPr lang="en-US" sz="3600" dirty="0">
              <a:solidFill>
                <a:schemeClr val="bg1"/>
              </a:solidFill>
            </a:endParaRPr>
          </a:p>
        </p:txBody>
      </p:sp>
      <p:sp>
        <p:nvSpPr>
          <p:cNvPr id="151555" name="Text Box 3"/>
          <p:cNvSpPr txBox="1">
            <a:spLocks noChangeArrowheads="1"/>
          </p:cNvSpPr>
          <p:nvPr/>
        </p:nvSpPr>
        <p:spPr bwMode="auto">
          <a:xfrm>
            <a:off x="228600" y="1066800"/>
            <a:ext cx="8686800" cy="4154984"/>
          </a:xfrm>
          <a:prstGeom prst="rect">
            <a:avLst/>
          </a:prstGeom>
          <a:noFill/>
          <a:ln w="9525">
            <a:noFill/>
            <a:miter lim="800000"/>
            <a:headEnd/>
            <a:tailEnd/>
          </a:ln>
        </p:spPr>
        <p:txBody>
          <a:bodyPr wrap="square">
            <a:spAutoFit/>
          </a:bodyPr>
          <a:lstStyle/>
          <a:p>
            <a:r>
              <a:rPr lang="en-US" sz="2400" dirty="0" smtClean="0">
                <a:solidFill>
                  <a:schemeClr val="bg1"/>
                </a:solidFill>
              </a:rPr>
              <a:t>Sediment supply is decreasing</a:t>
            </a:r>
          </a:p>
          <a:p>
            <a:endParaRPr lang="en-US" sz="2400" dirty="0">
              <a:solidFill>
                <a:schemeClr val="bg1"/>
              </a:solidFill>
            </a:endParaRPr>
          </a:p>
          <a:p>
            <a:r>
              <a:rPr lang="en-US" sz="2400" dirty="0" smtClean="0">
                <a:solidFill>
                  <a:schemeClr val="bg1"/>
                </a:solidFill>
              </a:rPr>
              <a:t>The watershed and estuary are adjusting to decreased supply</a:t>
            </a:r>
          </a:p>
          <a:p>
            <a:endParaRPr lang="en-US" sz="2400" dirty="0">
              <a:solidFill>
                <a:schemeClr val="bg1"/>
              </a:solidFill>
            </a:endParaRPr>
          </a:p>
          <a:p>
            <a:r>
              <a:rPr lang="en-US" sz="2400" dirty="0">
                <a:solidFill>
                  <a:schemeClr val="bg1"/>
                </a:solidFill>
              </a:rPr>
              <a:t>Rare large floods transport a lot of </a:t>
            </a:r>
            <a:r>
              <a:rPr lang="en-US" sz="2400" dirty="0" smtClean="0">
                <a:solidFill>
                  <a:schemeClr val="bg1"/>
                </a:solidFill>
              </a:rPr>
              <a:t>sediment</a:t>
            </a:r>
          </a:p>
          <a:p>
            <a:endParaRPr lang="en-US" sz="2400" dirty="0">
              <a:solidFill>
                <a:schemeClr val="bg1"/>
              </a:solidFill>
            </a:endParaRPr>
          </a:p>
          <a:p>
            <a:r>
              <a:rPr lang="en-US" sz="2400" dirty="0" smtClean="0">
                <a:solidFill>
                  <a:schemeClr val="bg1"/>
                </a:solidFill>
              </a:rPr>
              <a:t>Recent step changes in bed elevation and suspended sediment are associated with the largest floods since hydraulic mining</a:t>
            </a:r>
          </a:p>
          <a:p>
            <a:endParaRPr lang="en-US" sz="2400" dirty="0">
              <a:solidFill>
                <a:schemeClr val="bg1"/>
              </a:solidFill>
            </a:endParaRPr>
          </a:p>
          <a:p>
            <a:endParaRPr lang="en-US" sz="2400" dirty="0">
              <a:solidFill>
                <a:schemeClr val="bg1"/>
              </a:solidFill>
            </a:endParaRPr>
          </a:p>
        </p:txBody>
      </p:sp>
      <p:grpSp>
        <p:nvGrpSpPr>
          <p:cNvPr id="2" name="Group 1"/>
          <p:cNvGrpSpPr/>
          <p:nvPr/>
        </p:nvGrpSpPr>
        <p:grpSpPr>
          <a:xfrm>
            <a:off x="1676400" y="4552089"/>
            <a:ext cx="5667855" cy="2077311"/>
            <a:chOff x="1676400" y="4552089"/>
            <a:chExt cx="5667855" cy="2077311"/>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7312"/>
            <a:stretch/>
          </p:blipFill>
          <p:spPr bwMode="auto">
            <a:xfrm>
              <a:off x="1676400" y="4552089"/>
              <a:ext cx="5595937" cy="1763183"/>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5" name="Text Box 5"/>
            <p:cNvSpPr txBox="1">
              <a:spLocks noChangeArrowheads="1"/>
            </p:cNvSpPr>
            <p:nvPr/>
          </p:nvSpPr>
          <p:spPr bwMode="auto">
            <a:xfrm>
              <a:off x="5797037" y="6321623"/>
              <a:ext cx="1547218" cy="307777"/>
            </a:xfrm>
            <a:prstGeom prst="rect">
              <a:avLst/>
            </a:prstGeom>
            <a:noFill/>
            <a:ln w="9525">
              <a:noFill/>
              <a:miter lim="800000"/>
              <a:headEnd/>
              <a:tailEnd/>
            </a:ln>
          </p:spPr>
          <p:txBody>
            <a:bodyPr wrap="none">
              <a:spAutoFit/>
            </a:bodyPr>
            <a:lstStyle/>
            <a:p>
              <a:r>
                <a:rPr lang="en-US" sz="1400" dirty="0" err="1" smtClean="0">
                  <a:solidFill>
                    <a:schemeClr val="bg1"/>
                  </a:solidFill>
                </a:rPr>
                <a:t>Ganju</a:t>
              </a:r>
              <a:r>
                <a:rPr lang="en-US" sz="1400" dirty="0" smtClean="0">
                  <a:solidFill>
                    <a:schemeClr val="bg1"/>
                  </a:solidFill>
                </a:rPr>
                <a:t> et al. 2008</a:t>
              </a:r>
              <a:endParaRPr lang="en-US" sz="1400" dirty="0">
                <a:solidFill>
                  <a:schemeClr val="bg1"/>
                </a:solidFill>
              </a:endParaRP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332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5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5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5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76200"/>
            <a:ext cx="9144000" cy="646331"/>
          </a:xfrm>
          <a:prstGeom prst="rect">
            <a:avLst/>
          </a:prstGeom>
          <a:noFill/>
          <a:ln w="9525">
            <a:noFill/>
            <a:miter lim="800000"/>
            <a:headEnd/>
            <a:tailEnd/>
          </a:ln>
        </p:spPr>
        <p:txBody>
          <a:bodyPr>
            <a:spAutoFit/>
          </a:bodyPr>
          <a:lstStyle/>
          <a:p>
            <a:pPr algn="ctr"/>
            <a:r>
              <a:rPr lang="en-US" sz="3600" dirty="0" smtClean="0">
                <a:solidFill>
                  <a:schemeClr val="bg1"/>
                </a:solidFill>
              </a:rPr>
              <a:t>Hypothesis: adjusting to less sediment</a:t>
            </a:r>
            <a:endParaRPr lang="en-US" sz="3600" dirty="0">
              <a:solidFill>
                <a:schemeClr val="bg1"/>
              </a:solidFill>
            </a:endParaRPr>
          </a:p>
        </p:txBody>
      </p:sp>
      <p:sp>
        <p:nvSpPr>
          <p:cNvPr id="5" name="Text Box 3"/>
          <p:cNvSpPr txBox="1">
            <a:spLocks noChangeArrowheads="1"/>
          </p:cNvSpPr>
          <p:nvPr/>
        </p:nvSpPr>
        <p:spPr bwMode="auto">
          <a:xfrm>
            <a:off x="228600" y="1389995"/>
            <a:ext cx="8686800" cy="4401205"/>
          </a:xfrm>
          <a:prstGeom prst="rect">
            <a:avLst/>
          </a:prstGeom>
          <a:noFill/>
          <a:ln w="9525">
            <a:noFill/>
            <a:miter lim="800000"/>
            <a:headEnd/>
            <a:tailEnd/>
          </a:ln>
        </p:spPr>
        <p:txBody>
          <a:bodyPr>
            <a:spAutoFit/>
          </a:bodyPr>
          <a:lstStyle/>
          <a:p>
            <a:r>
              <a:rPr lang="en-US" sz="2800" dirty="0">
                <a:solidFill>
                  <a:schemeClr val="bg1"/>
                </a:solidFill>
              </a:rPr>
              <a:t>It is likely that the estuary and watershed are still capable of adjusting but further adjustment will be as steps that occur only during greater floods than previously experienced during the adjustment period. </a:t>
            </a:r>
            <a:endParaRPr lang="en-US" sz="2800" dirty="0" smtClean="0">
              <a:solidFill>
                <a:schemeClr val="bg1"/>
              </a:solidFill>
            </a:endParaRPr>
          </a:p>
          <a:p>
            <a:endParaRPr lang="en-US" sz="2800" dirty="0">
              <a:solidFill>
                <a:schemeClr val="bg1"/>
              </a:solidFill>
            </a:endParaRPr>
          </a:p>
          <a:p>
            <a:r>
              <a:rPr lang="en-US" sz="2800" dirty="0" smtClean="0">
                <a:solidFill>
                  <a:schemeClr val="bg1"/>
                </a:solidFill>
              </a:rPr>
              <a:t>Larger and larger floods are needed to exceed geomorphic thresholds and cause adjustment.  Between large floods are periods of equilibrium.  </a:t>
            </a:r>
          </a:p>
          <a:p>
            <a:endParaRPr lang="en-US" sz="2800" dirty="0">
              <a:solidFill>
                <a:schemeClr val="bg1"/>
              </a:solidFill>
            </a:endParaRPr>
          </a:p>
          <a:p>
            <a:endParaRPr lang="en-US" sz="2800" dirty="0">
              <a:solidFill>
                <a:schemeClr val="bg1"/>
              </a:solidFill>
            </a:endParaRPr>
          </a:p>
        </p:txBody>
      </p:sp>
      <p:sp>
        <p:nvSpPr>
          <p:cNvPr id="6" name="Text Box 5"/>
          <p:cNvSpPr txBox="1">
            <a:spLocks noChangeArrowheads="1"/>
          </p:cNvSpPr>
          <p:nvPr/>
        </p:nvSpPr>
        <p:spPr bwMode="auto">
          <a:xfrm>
            <a:off x="294919" y="6324600"/>
            <a:ext cx="3616696" cy="307777"/>
          </a:xfrm>
          <a:prstGeom prst="rect">
            <a:avLst/>
          </a:prstGeom>
          <a:noFill/>
          <a:ln w="9525">
            <a:noFill/>
            <a:miter lim="800000"/>
            <a:headEnd/>
            <a:tailEnd/>
          </a:ln>
        </p:spPr>
        <p:txBody>
          <a:bodyPr wrap="none">
            <a:spAutoFit/>
          </a:bodyPr>
          <a:lstStyle/>
          <a:p>
            <a:r>
              <a:rPr lang="en-US" sz="1400" dirty="0" smtClean="0">
                <a:solidFill>
                  <a:schemeClr val="bg1"/>
                </a:solidFill>
              </a:rPr>
              <a:t>Schoellhamer et al. 2013, </a:t>
            </a:r>
            <a:r>
              <a:rPr lang="en-US" sz="1400" dirty="0" err="1" smtClean="0">
                <a:solidFill>
                  <a:schemeClr val="bg1"/>
                </a:solidFill>
              </a:rPr>
              <a:t>Hestir</a:t>
            </a:r>
            <a:r>
              <a:rPr lang="en-US" sz="1400" dirty="0" smtClean="0">
                <a:solidFill>
                  <a:schemeClr val="bg1"/>
                </a:solidFill>
              </a:rPr>
              <a:t> et al. 2013</a:t>
            </a:r>
            <a:endParaRPr lang="en-US" sz="1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06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76200"/>
            <a:ext cx="9144000" cy="646331"/>
          </a:xfrm>
          <a:prstGeom prst="rect">
            <a:avLst/>
          </a:prstGeom>
          <a:noFill/>
          <a:ln w="9525">
            <a:noFill/>
            <a:miter lim="800000"/>
            <a:headEnd/>
            <a:tailEnd/>
          </a:ln>
        </p:spPr>
        <p:txBody>
          <a:bodyPr>
            <a:spAutoFit/>
          </a:bodyPr>
          <a:lstStyle/>
          <a:p>
            <a:pPr algn="ctr"/>
            <a:r>
              <a:rPr lang="en-US" sz="3600" dirty="0" smtClean="0">
                <a:solidFill>
                  <a:schemeClr val="bg1"/>
                </a:solidFill>
              </a:rPr>
              <a:t>Flood control</a:t>
            </a:r>
            <a:endParaRPr lang="en-US" sz="3600" dirty="0">
              <a:solidFill>
                <a:schemeClr val="bg1"/>
              </a:solidFill>
            </a:endParaRPr>
          </a:p>
        </p:txBody>
      </p:sp>
      <p:sp>
        <p:nvSpPr>
          <p:cNvPr id="5" name="Text Box 3"/>
          <p:cNvSpPr txBox="1">
            <a:spLocks noChangeArrowheads="1"/>
          </p:cNvSpPr>
          <p:nvPr/>
        </p:nvSpPr>
        <p:spPr bwMode="auto">
          <a:xfrm>
            <a:off x="212270" y="981671"/>
            <a:ext cx="8686800" cy="3785652"/>
          </a:xfrm>
          <a:prstGeom prst="rect">
            <a:avLst/>
          </a:prstGeom>
          <a:noFill/>
          <a:ln w="9525">
            <a:noFill/>
            <a:miter lim="800000"/>
            <a:headEnd/>
            <a:tailEnd/>
          </a:ln>
        </p:spPr>
        <p:txBody>
          <a:bodyPr>
            <a:spAutoFit/>
          </a:bodyPr>
          <a:lstStyle/>
          <a:p>
            <a:r>
              <a:rPr lang="en-US" sz="2400" dirty="0" smtClean="0">
                <a:solidFill>
                  <a:schemeClr val="bg1"/>
                </a:solidFill>
              </a:rPr>
              <a:t>Humans are trying to prevent larger floods</a:t>
            </a:r>
          </a:p>
          <a:p>
            <a:endParaRPr lang="en-US" sz="2400" dirty="0">
              <a:solidFill>
                <a:schemeClr val="bg1"/>
              </a:solidFill>
            </a:endParaRPr>
          </a:p>
          <a:p>
            <a:r>
              <a:rPr lang="en-US" sz="2400" dirty="0" smtClean="0">
                <a:solidFill>
                  <a:schemeClr val="bg1"/>
                </a:solidFill>
              </a:rPr>
              <a:t>Success:  No more adjustment, watershed and </a:t>
            </a:r>
            <a:br>
              <a:rPr lang="en-US" sz="2400" dirty="0" smtClean="0">
                <a:solidFill>
                  <a:schemeClr val="bg1"/>
                </a:solidFill>
              </a:rPr>
            </a:br>
            <a:r>
              <a:rPr lang="en-US" sz="2400" dirty="0" smtClean="0">
                <a:solidFill>
                  <a:schemeClr val="bg1"/>
                </a:solidFill>
              </a:rPr>
              <a:t>Bay are in a stable adjusted regime.</a:t>
            </a:r>
          </a:p>
          <a:p>
            <a:endParaRPr lang="en-US" sz="2400" dirty="0">
              <a:solidFill>
                <a:schemeClr val="bg1"/>
              </a:solidFill>
            </a:endParaRPr>
          </a:p>
          <a:p>
            <a:r>
              <a:rPr lang="en-US" sz="2400" dirty="0" smtClean="0">
                <a:solidFill>
                  <a:schemeClr val="bg1"/>
                </a:solidFill>
              </a:rPr>
              <a:t>Failure: Catastrophic flooding, further adjustment</a:t>
            </a:r>
          </a:p>
          <a:p>
            <a:endParaRPr lang="en-US" sz="2400" dirty="0" smtClean="0">
              <a:solidFill>
                <a:schemeClr val="bg1"/>
              </a:solidFill>
            </a:endParaRPr>
          </a:p>
          <a:p>
            <a:r>
              <a:rPr lang="en-US" sz="2400" dirty="0" smtClean="0">
                <a:solidFill>
                  <a:schemeClr val="bg1"/>
                </a:solidFill>
              </a:rPr>
              <a:t>A </a:t>
            </a:r>
            <a:r>
              <a:rPr lang="en-US" sz="2400" dirty="0">
                <a:solidFill>
                  <a:schemeClr val="bg1"/>
                </a:solidFill>
              </a:rPr>
              <a:t>flood with a 500 year or greater return period would overwhelm the Sacramento Valley flood control </a:t>
            </a:r>
            <a:r>
              <a:rPr lang="en-US" sz="2400" dirty="0" smtClean="0">
                <a:solidFill>
                  <a:schemeClr val="bg1"/>
                </a:solidFill>
              </a:rPr>
              <a:t>system (Porter et al. 2011)</a:t>
            </a:r>
            <a:endParaRPr lang="en-US" sz="2400" dirty="0">
              <a:solidFill>
                <a:schemeClr val="bg1"/>
              </a:solidFill>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93558" y="4419600"/>
            <a:ext cx="3324225" cy="221615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bwMode="auto">
          <a:xfrm>
            <a:off x="6909707" y="493247"/>
            <a:ext cx="2019300" cy="2381250"/>
          </a:xfrm>
          <a:prstGeom prst="rect">
            <a:avLst/>
          </a:prstGeom>
          <a:noFill/>
          <a:ln w="9525">
            <a:solidFill>
              <a:schemeClr val="tx1"/>
            </a:solidFill>
            <a:miter lim="800000"/>
            <a:headEnd/>
            <a:tailEnd/>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08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76200"/>
            <a:ext cx="9144000" cy="707886"/>
          </a:xfrm>
          <a:prstGeom prst="rect">
            <a:avLst/>
          </a:prstGeom>
          <a:noFill/>
          <a:ln w="9525">
            <a:noFill/>
            <a:miter lim="800000"/>
            <a:headEnd/>
            <a:tailEnd/>
          </a:ln>
        </p:spPr>
        <p:txBody>
          <a:bodyPr>
            <a:spAutoFit/>
          </a:bodyPr>
          <a:lstStyle/>
          <a:p>
            <a:pPr algn="ctr"/>
            <a:r>
              <a:rPr lang="en-US" sz="4000" dirty="0" smtClean="0">
                <a:solidFill>
                  <a:schemeClr val="bg1"/>
                </a:solidFill>
              </a:rPr>
              <a:t>Tidal marsh sustainability</a:t>
            </a:r>
            <a:endParaRPr lang="en-US" sz="4000" dirty="0">
              <a:solidFill>
                <a:schemeClr val="bg1"/>
              </a:solidFill>
            </a:endParaRPr>
          </a:p>
        </p:txBody>
      </p:sp>
      <p:sp>
        <p:nvSpPr>
          <p:cNvPr id="5" name="Text Box 3"/>
          <p:cNvSpPr txBox="1">
            <a:spLocks noChangeArrowheads="1"/>
          </p:cNvSpPr>
          <p:nvPr/>
        </p:nvSpPr>
        <p:spPr bwMode="auto">
          <a:xfrm>
            <a:off x="228600" y="981671"/>
            <a:ext cx="8686800" cy="1200329"/>
          </a:xfrm>
          <a:prstGeom prst="rect">
            <a:avLst/>
          </a:prstGeom>
          <a:noFill/>
          <a:ln w="9525">
            <a:noFill/>
            <a:miter lim="800000"/>
            <a:headEnd/>
            <a:tailEnd/>
          </a:ln>
        </p:spPr>
        <p:txBody>
          <a:bodyPr>
            <a:spAutoFit/>
          </a:bodyPr>
          <a:lstStyle/>
          <a:p>
            <a:r>
              <a:rPr lang="en-US" sz="2400" dirty="0">
                <a:solidFill>
                  <a:schemeClr val="bg1"/>
                </a:solidFill>
              </a:rPr>
              <a:t>When the return interval of adjustment floods becomes greater than ecological response times, ecological variables will adjust to the prevalent environmental </a:t>
            </a:r>
            <a:r>
              <a:rPr lang="en-US" sz="2400" dirty="0" smtClean="0">
                <a:solidFill>
                  <a:schemeClr val="bg1"/>
                </a:solidFill>
              </a:rPr>
              <a:t>conditions. </a:t>
            </a:r>
            <a:endParaRPr lang="en-US" sz="2400" dirty="0">
              <a:solidFill>
                <a:schemeClr val="bg1"/>
              </a:solidFill>
            </a:endParaRPr>
          </a:p>
        </p:txBody>
      </p:sp>
      <p:cxnSp>
        <p:nvCxnSpPr>
          <p:cNvPr id="32" name="Straight Connector 31"/>
          <p:cNvCxnSpPr/>
          <p:nvPr/>
        </p:nvCxnSpPr>
        <p:spPr>
          <a:xfrm>
            <a:off x="7467600" y="3505200"/>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239000" y="35052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7467600" y="35052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quot;No&quot; Symbol 34"/>
          <p:cNvSpPr/>
          <p:nvPr/>
        </p:nvSpPr>
        <p:spPr>
          <a:xfrm>
            <a:off x="6858000" y="3124200"/>
            <a:ext cx="1219200" cy="1219200"/>
          </a:xfrm>
          <a:prstGeom prst="noSmoking">
            <a:avLst>
              <a:gd name="adj" fmla="val 636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0" name="Group 59"/>
          <p:cNvGrpSpPr/>
          <p:nvPr/>
        </p:nvGrpSpPr>
        <p:grpSpPr>
          <a:xfrm>
            <a:off x="2209800" y="3505200"/>
            <a:ext cx="914400" cy="1752600"/>
            <a:chOff x="2209800" y="3505200"/>
            <a:chExt cx="914400" cy="1752600"/>
          </a:xfrm>
        </p:grpSpPr>
        <p:cxnSp>
          <p:nvCxnSpPr>
            <p:cNvPr id="20" name="Straight Connector 19"/>
            <p:cNvCxnSpPr/>
            <p:nvPr/>
          </p:nvCxnSpPr>
          <p:spPr>
            <a:xfrm>
              <a:off x="2438400" y="4038600"/>
              <a:ext cx="685800" cy="0"/>
            </a:xfrm>
            <a:prstGeom prst="line">
              <a:avLst/>
            </a:prstGeom>
            <a:ln w="38100">
              <a:solidFill>
                <a:srgbClr val="CC9900"/>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209800" y="3505200"/>
              <a:ext cx="838200" cy="1752600"/>
              <a:chOff x="2209800" y="3505200"/>
              <a:chExt cx="838200" cy="1752600"/>
            </a:xfrm>
          </p:grpSpPr>
          <p:grpSp>
            <p:nvGrpSpPr>
              <p:cNvPr id="19" name="Group 18"/>
              <p:cNvGrpSpPr/>
              <p:nvPr/>
            </p:nvGrpSpPr>
            <p:grpSpPr>
              <a:xfrm>
                <a:off x="2590800" y="3505200"/>
                <a:ext cx="457200" cy="533400"/>
                <a:chOff x="1371600" y="3505200"/>
                <a:chExt cx="457200" cy="533400"/>
              </a:xfrm>
            </p:grpSpPr>
            <p:cxnSp>
              <p:nvCxnSpPr>
                <p:cNvPr id="21" name="Straight Connector 20"/>
                <p:cNvCxnSpPr/>
                <p:nvPr/>
              </p:nvCxnSpPr>
              <p:spPr>
                <a:xfrm>
                  <a:off x="1600200" y="3505200"/>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71600" y="35052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600200" y="35052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7" name="Down Arrow 36"/>
              <p:cNvSpPr/>
              <p:nvPr/>
            </p:nvSpPr>
            <p:spPr>
              <a:xfrm>
                <a:off x="2209800" y="4191000"/>
                <a:ext cx="457200" cy="1066800"/>
              </a:xfrm>
              <a:prstGeom prst="downArrow">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8" name="Group 57"/>
          <p:cNvGrpSpPr/>
          <p:nvPr/>
        </p:nvGrpSpPr>
        <p:grpSpPr>
          <a:xfrm>
            <a:off x="3124200" y="3505200"/>
            <a:ext cx="3276600" cy="536121"/>
            <a:chOff x="3124200" y="3505200"/>
            <a:chExt cx="3276600" cy="536121"/>
          </a:xfrm>
        </p:grpSpPr>
        <p:cxnSp>
          <p:nvCxnSpPr>
            <p:cNvPr id="28" name="Straight Connector 27"/>
            <p:cNvCxnSpPr/>
            <p:nvPr/>
          </p:nvCxnSpPr>
          <p:spPr>
            <a:xfrm>
              <a:off x="6019800" y="3505200"/>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791200" y="35052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6019800" y="35052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124200" y="4041321"/>
              <a:ext cx="3276600" cy="0"/>
            </a:xfrm>
            <a:prstGeom prst="line">
              <a:avLst/>
            </a:prstGeom>
            <a:ln w="38100">
              <a:solidFill>
                <a:srgbClr val="CC9900"/>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p:cNvCxnSpPr/>
          <p:nvPr/>
        </p:nvCxnSpPr>
        <p:spPr>
          <a:xfrm>
            <a:off x="6553200" y="4041321"/>
            <a:ext cx="1524000" cy="0"/>
          </a:xfrm>
          <a:prstGeom prst="line">
            <a:avLst/>
          </a:prstGeom>
          <a:ln w="38100">
            <a:solidFill>
              <a:srgbClr val="CC9900"/>
            </a:solidFill>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228601" y="3208337"/>
            <a:ext cx="8610599" cy="3344863"/>
            <a:chOff x="228601" y="3208337"/>
            <a:chExt cx="8610599" cy="3344863"/>
          </a:xfrm>
        </p:grpSpPr>
        <p:grpSp>
          <p:nvGrpSpPr>
            <p:cNvPr id="59" name="Group 58"/>
            <p:cNvGrpSpPr/>
            <p:nvPr/>
          </p:nvGrpSpPr>
          <p:grpSpPr>
            <a:xfrm>
              <a:off x="685800" y="3208337"/>
              <a:ext cx="8153400" cy="2887663"/>
              <a:chOff x="685800" y="3208337"/>
              <a:chExt cx="8153400" cy="2887663"/>
            </a:xfrm>
          </p:grpSpPr>
          <p:grpSp>
            <p:nvGrpSpPr>
              <p:cNvPr id="47" name="Group 46"/>
              <p:cNvGrpSpPr/>
              <p:nvPr/>
            </p:nvGrpSpPr>
            <p:grpSpPr>
              <a:xfrm>
                <a:off x="685800" y="3208337"/>
                <a:ext cx="8153400" cy="2887663"/>
                <a:chOff x="685800" y="3208337"/>
                <a:chExt cx="8153400" cy="2887663"/>
              </a:xfrm>
            </p:grpSpPr>
            <p:grpSp>
              <p:nvGrpSpPr>
                <p:cNvPr id="12" name="Group 11"/>
                <p:cNvGrpSpPr/>
                <p:nvPr/>
              </p:nvGrpSpPr>
              <p:grpSpPr>
                <a:xfrm>
                  <a:off x="685800" y="4800600"/>
                  <a:ext cx="1752600" cy="533400"/>
                  <a:chOff x="1219200" y="3505200"/>
                  <a:chExt cx="1752600" cy="533400"/>
                </a:xfrm>
              </p:grpSpPr>
              <p:grpSp>
                <p:nvGrpSpPr>
                  <p:cNvPr id="11" name="Group 10"/>
                  <p:cNvGrpSpPr/>
                  <p:nvPr/>
                </p:nvGrpSpPr>
                <p:grpSpPr>
                  <a:xfrm>
                    <a:off x="1371600" y="3505200"/>
                    <a:ext cx="457200" cy="533400"/>
                    <a:chOff x="1371600" y="3505200"/>
                    <a:chExt cx="457200" cy="533400"/>
                  </a:xfrm>
                </p:grpSpPr>
                <p:cxnSp>
                  <p:nvCxnSpPr>
                    <p:cNvPr id="3" name="Straight Connector 2"/>
                    <p:cNvCxnSpPr/>
                    <p:nvPr/>
                  </p:nvCxnSpPr>
                  <p:spPr>
                    <a:xfrm>
                      <a:off x="1600200" y="3505200"/>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371600" y="35052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600200" y="35052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1219200" y="4038600"/>
                    <a:ext cx="1752600" cy="0"/>
                  </a:xfrm>
                  <a:prstGeom prst="line">
                    <a:avLst/>
                  </a:prstGeom>
                  <a:ln w="38100">
                    <a:solidFill>
                      <a:srgbClr val="CC9900"/>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685800" y="3208337"/>
                  <a:ext cx="8153400" cy="2887663"/>
                </a:xfrm>
                <a:prstGeom prst="line">
                  <a:avLst/>
                </a:prstGeom>
                <a:ln w="38100">
                  <a:solidFill>
                    <a:srgbClr val="99CCFF"/>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a:off x="2133600" y="4800600"/>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05000" y="48006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133600" y="4800600"/>
                <a:ext cx="228600" cy="53340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1828800" y="6183868"/>
              <a:ext cx="2209800" cy="369332"/>
              <a:chOff x="1905000" y="6096000"/>
              <a:chExt cx="2209800" cy="369332"/>
            </a:xfrm>
          </p:grpSpPr>
          <p:sp>
            <p:nvSpPr>
              <p:cNvPr id="62" name="TextBox 61"/>
              <p:cNvSpPr txBox="1"/>
              <p:nvPr/>
            </p:nvSpPr>
            <p:spPr>
              <a:xfrm>
                <a:off x="1905000" y="6096000"/>
                <a:ext cx="689035" cy="369332"/>
              </a:xfrm>
              <a:prstGeom prst="rect">
                <a:avLst/>
              </a:prstGeom>
              <a:noFill/>
            </p:spPr>
            <p:txBody>
              <a:bodyPr wrap="none" rtlCol="0">
                <a:spAutoFit/>
              </a:bodyPr>
              <a:lstStyle/>
              <a:p>
                <a:r>
                  <a:rPr lang="en-US" dirty="0" smtClean="0">
                    <a:solidFill>
                      <a:schemeClr val="bg1"/>
                    </a:solidFill>
                  </a:rPr>
                  <a:t>Time</a:t>
                </a:r>
                <a:endParaRPr lang="en-US" dirty="0">
                  <a:solidFill>
                    <a:schemeClr val="bg1"/>
                  </a:solidFill>
                </a:endParaRPr>
              </a:p>
            </p:txBody>
          </p:sp>
          <p:cxnSp>
            <p:nvCxnSpPr>
              <p:cNvPr id="64" name="Straight Arrow Connector 63"/>
              <p:cNvCxnSpPr/>
              <p:nvPr/>
            </p:nvCxnSpPr>
            <p:spPr>
              <a:xfrm>
                <a:off x="2781300" y="6280666"/>
                <a:ext cx="13335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rot="16200000">
              <a:off x="-802786" y="4542881"/>
              <a:ext cx="2432105" cy="369332"/>
              <a:chOff x="1682695" y="6096001"/>
              <a:chExt cx="2432105" cy="369332"/>
            </a:xfrm>
          </p:grpSpPr>
          <p:sp>
            <p:nvSpPr>
              <p:cNvPr id="67" name="TextBox 66"/>
              <p:cNvSpPr txBox="1"/>
              <p:nvPr/>
            </p:nvSpPr>
            <p:spPr>
              <a:xfrm>
                <a:off x="1682695" y="6096001"/>
                <a:ext cx="1133644" cy="369332"/>
              </a:xfrm>
              <a:prstGeom prst="rect">
                <a:avLst/>
              </a:prstGeom>
              <a:noFill/>
            </p:spPr>
            <p:txBody>
              <a:bodyPr wrap="none" rtlCol="0">
                <a:spAutoFit/>
              </a:bodyPr>
              <a:lstStyle/>
              <a:p>
                <a:r>
                  <a:rPr lang="en-US" dirty="0" smtClean="0">
                    <a:solidFill>
                      <a:schemeClr val="bg1"/>
                    </a:solidFill>
                  </a:rPr>
                  <a:t>Elevation</a:t>
                </a:r>
                <a:endParaRPr lang="en-US" dirty="0">
                  <a:solidFill>
                    <a:schemeClr val="bg1"/>
                  </a:solidFill>
                </a:endParaRPr>
              </a:p>
            </p:txBody>
          </p:sp>
          <p:cxnSp>
            <p:nvCxnSpPr>
              <p:cNvPr id="68" name="Straight Arrow Connector 67"/>
              <p:cNvCxnSpPr/>
              <p:nvPr/>
            </p:nvCxnSpPr>
            <p:spPr>
              <a:xfrm>
                <a:off x="2781300" y="6280666"/>
                <a:ext cx="1333500"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71" name="Group 70"/>
          <p:cNvGrpSpPr/>
          <p:nvPr/>
        </p:nvGrpSpPr>
        <p:grpSpPr>
          <a:xfrm>
            <a:off x="8001000" y="2133600"/>
            <a:ext cx="914400" cy="1219200"/>
            <a:chOff x="8001000" y="2133600"/>
            <a:chExt cx="914400" cy="1219200"/>
          </a:xfrm>
        </p:grpSpPr>
        <p:sp>
          <p:nvSpPr>
            <p:cNvPr id="31" name="Down Arrow 30"/>
            <p:cNvSpPr/>
            <p:nvPr/>
          </p:nvSpPr>
          <p:spPr>
            <a:xfrm>
              <a:off x="8001000" y="2286000"/>
              <a:ext cx="457200" cy="1066800"/>
            </a:xfrm>
            <a:prstGeom prst="downArrow">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a:off x="8229600" y="2133600"/>
              <a:ext cx="685800" cy="0"/>
            </a:xfrm>
            <a:prstGeom prst="line">
              <a:avLst/>
            </a:prstGeom>
            <a:ln w="38100">
              <a:solidFill>
                <a:srgbClr val="CC99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37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left)">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left)">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par>
                                <p:cTn id="26" presetID="22" presetClass="entr" presetSubtype="8"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par>
                                <p:cTn id="29" presetID="22" presetClass="entr" presetSubtype="8"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left)">
                                      <p:cBhvr>
                                        <p:cTn id="31" dur="500"/>
                                        <p:tgtEl>
                                          <p:spTgt spid="32"/>
                                        </p:tgtEl>
                                      </p:cBhvr>
                                    </p:animEffect>
                                  </p:childTnLst>
                                </p:cTn>
                              </p:par>
                              <p:par>
                                <p:cTn id="32" presetID="22" presetClass="entr" presetSubtype="8"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0" y="304800"/>
            <a:ext cx="9144000" cy="533400"/>
          </a:xfrm>
          <a:prstGeom prst="rect">
            <a:avLst/>
          </a:prstGeom>
          <a:noFill/>
          <a:ln w="9525">
            <a:noFill/>
            <a:miter lim="800000"/>
            <a:headEnd/>
            <a:tailEnd/>
          </a:ln>
        </p:spPr>
        <p:txBody>
          <a:bodyPr/>
          <a:lstStyle/>
          <a:p>
            <a:pPr algn="ctr"/>
            <a:r>
              <a:rPr lang="en-US" sz="4000" dirty="0" smtClean="0">
                <a:solidFill>
                  <a:schemeClr val="bg1"/>
                </a:solidFill>
                <a:cs typeface="Times New Roman" pitchFamily="18" charset="0"/>
              </a:rPr>
              <a:t>Concluding comments</a:t>
            </a:r>
            <a:endParaRPr lang="en-US" sz="4000" dirty="0">
              <a:solidFill>
                <a:schemeClr val="bg1"/>
              </a:solidFill>
              <a:cs typeface="Times New Roman" pitchFamily="18" charset="0"/>
            </a:endParaRPr>
          </a:p>
        </p:txBody>
      </p:sp>
      <p:sp>
        <p:nvSpPr>
          <p:cNvPr id="22531" name="TextBox 6"/>
          <p:cNvSpPr txBox="1">
            <a:spLocks noChangeArrowheads="1"/>
          </p:cNvSpPr>
          <p:nvPr/>
        </p:nvSpPr>
        <p:spPr bwMode="auto">
          <a:xfrm>
            <a:off x="228600" y="1600200"/>
            <a:ext cx="8763000" cy="1184940"/>
          </a:xfrm>
          <a:prstGeom prst="rect">
            <a:avLst/>
          </a:prstGeom>
          <a:noFill/>
          <a:ln w="9525">
            <a:noFill/>
            <a:miter lim="800000"/>
            <a:headEnd/>
            <a:tailEnd/>
          </a:ln>
        </p:spPr>
        <p:txBody>
          <a:bodyPr wrap="square">
            <a:spAutoFit/>
          </a:bodyPr>
          <a:lstStyle/>
          <a:p>
            <a:pPr>
              <a:spcAft>
                <a:spcPts val="1800"/>
              </a:spcAft>
            </a:pPr>
            <a:r>
              <a:rPr lang="en-US" sz="2800" dirty="0">
                <a:solidFill>
                  <a:schemeClr val="bg1"/>
                </a:solidFill>
              </a:rPr>
              <a:t>V</a:t>
            </a:r>
            <a:r>
              <a:rPr lang="en-US" sz="2800" dirty="0" smtClean="0">
                <a:solidFill>
                  <a:schemeClr val="bg1"/>
                </a:solidFill>
              </a:rPr>
              <a:t>alue </a:t>
            </a:r>
            <a:r>
              <a:rPr lang="en-US" sz="2800" dirty="0">
                <a:solidFill>
                  <a:schemeClr val="bg1"/>
                </a:solidFill>
              </a:rPr>
              <a:t>of collecting and analyzing long-term data </a:t>
            </a:r>
            <a:endParaRPr lang="en-US" sz="2800" dirty="0" smtClean="0">
              <a:solidFill>
                <a:schemeClr val="bg1"/>
              </a:solidFill>
            </a:endParaRPr>
          </a:p>
          <a:p>
            <a:pPr>
              <a:spcAft>
                <a:spcPts val="1800"/>
              </a:spcAft>
            </a:pPr>
            <a:r>
              <a:rPr lang="en-US" sz="2800" dirty="0" smtClean="0">
                <a:solidFill>
                  <a:schemeClr val="bg1"/>
                </a:solidFill>
              </a:rPr>
              <a:t>Dependence </a:t>
            </a:r>
            <a:r>
              <a:rPr lang="en-US" sz="2800" dirty="0">
                <a:solidFill>
                  <a:schemeClr val="bg1"/>
                </a:solidFill>
              </a:rPr>
              <a:t>of the estuary on watershed </a:t>
            </a:r>
            <a:r>
              <a:rPr lang="en-US" sz="2800" dirty="0" smtClean="0">
                <a:solidFill>
                  <a:schemeClr val="bg1"/>
                </a:solidFill>
              </a:rPr>
              <a:t>processes </a:t>
            </a:r>
          </a:p>
        </p:txBody>
      </p:sp>
      <p:pic>
        <p:nvPicPr>
          <p:cNvPr id="2" name="Picture 1"/>
          <p:cNvPicPr>
            <a:picLocks noChangeAspect="1"/>
          </p:cNvPicPr>
          <p:nvPr/>
        </p:nvPicPr>
        <p:blipFill>
          <a:blip r:embed="rId3"/>
          <a:stretch>
            <a:fillRect/>
          </a:stretch>
        </p:blipFill>
        <p:spPr>
          <a:xfrm>
            <a:off x="533400" y="3276600"/>
            <a:ext cx="3670110" cy="3322608"/>
          </a:xfrm>
          <a:prstGeom prst="rect">
            <a:avLst/>
          </a:prstGeom>
        </p:spPr>
      </p:pic>
      <p:sp>
        <p:nvSpPr>
          <p:cNvPr id="5" name="Rectangle 4"/>
          <p:cNvSpPr/>
          <p:nvPr/>
        </p:nvSpPr>
        <p:spPr>
          <a:xfrm>
            <a:off x="4724400" y="3491354"/>
            <a:ext cx="4191000" cy="2893100"/>
          </a:xfrm>
          <a:prstGeom prst="rect">
            <a:avLst/>
          </a:prstGeom>
          <a:noFill/>
        </p:spPr>
        <p:txBody>
          <a:bodyPr wrap="square">
            <a:spAutoFit/>
          </a:bodyPr>
          <a:lstStyle/>
          <a:p>
            <a:r>
              <a:rPr lang="en-US" sz="1400" dirty="0">
                <a:solidFill>
                  <a:schemeClr val="bg1"/>
                </a:solidFill>
              </a:rPr>
              <a:t>Rick </a:t>
            </a:r>
            <a:r>
              <a:rPr lang="en-US" sz="1400" dirty="0" err="1">
                <a:solidFill>
                  <a:schemeClr val="bg1"/>
                </a:solidFill>
              </a:rPr>
              <a:t>Adorador</a:t>
            </a:r>
            <a:r>
              <a:rPr lang="en-US" sz="1400" dirty="0">
                <a:solidFill>
                  <a:schemeClr val="bg1"/>
                </a:solidFill>
              </a:rPr>
              <a:t>, </a:t>
            </a:r>
            <a:r>
              <a:rPr lang="en-US" sz="1400" dirty="0" smtClean="0">
                <a:solidFill>
                  <a:schemeClr val="bg1"/>
                </a:solidFill>
              </a:rPr>
              <a:t>Lee </a:t>
            </a:r>
            <a:r>
              <a:rPr lang="en-US" sz="1400" dirty="0" err="1" smtClean="0">
                <a:solidFill>
                  <a:schemeClr val="bg1"/>
                </a:solidFill>
              </a:rPr>
              <a:t>Bergfeld</a:t>
            </a:r>
            <a:r>
              <a:rPr lang="en-US" sz="1400" dirty="0" smtClean="0">
                <a:solidFill>
                  <a:schemeClr val="bg1"/>
                </a:solidFill>
              </a:rPr>
              <a:t>, Matt Brennan, Greg </a:t>
            </a:r>
            <a:r>
              <a:rPr lang="en-US" sz="1400" dirty="0">
                <a:solidFill>
                  <a:schemeClr val="bg1"/>
                </a:solidFill>
              </a:rPr>
              <a:t>Brewster, </a:t>
            </a:r>
            <a:r>
              <a:rPr lang="en-US" sz="1400" dirty="0" smtClean="0">
                <a:solidFill>
                  <a:schemeClr val="bg1"/>
                </a:solidFill>
              </a:rPr>
              <a:t>Paul Buchanan, Laurie Campbell, Robert </a:t>
            </a:r>
            <a:r>
              <a:rPr lang="en-US" sz="1400" dirty="0" err="1" smtClean="0">
                <a:solidFill>
                  <a:schemeClr val="bg1"/>
                </a:solidFill>
              </a:rPr>
              <a:t>Castagna</a:t>
            </a:r>
            <a:r>
              <a:rPr lang="en-US" sz="1400" dirty="0" smtClean="0">
                <a:solidFill>
                  <a:schemeClr val="bg1"/>
                </a:solidFill>
              </a:rPr>
              <a:t>, Randal </a:t>
            </a:r>
            <a:r>
              <a:rPr lang="en-US" sz="1400" dirty="0" err="1" smtClean="0">
                <a:solidFill>
                  <a:schemeClr val="bg1"/>
                </a:solidFill>
              </a:rPr>
              <a:t>Dinehart</a:t>
            </a:r>
            <a:r>
              <a:rPr lang="en-US" sz="1400" dirty="0" smtClean="0">
                <a:solidFill>
                  <a:schemeClr val="bg1"/>
                </a:solidFill>
              </a:rPr>
              <a:t>, Maureen Downing-Kunz, </a:t>
            </a:r>
            <a:r>
              <a:rPr lang="en-US" sz="1400" dirty="0" err="1" smtClean="0">
                <a:solidFill>
                  <a:schemeClr val="bg1"/>
                </a:solidFill>
              </a:rPr>
              <a:t>Trinia</a:t>
            </a:r>
            <a:r>
              <a:rPr lang="en-US" sz="1400" dirty="0" smtClean="0">
                <a:solidFill>
                  <a:schemeClr val="bg1"/>
                </a:solidFill>
              </a:rPr>
              <a:t> </a:t>
            </a:r>
            <a:r>
              <a:rPr lang="en-US" sz="1400" dirty="0" err="1" smtClean="0">
                <a:solidFill>
                  <a:schemeClr val="bg1"/>
                </a:solidFill>
              </a:rPr>
              <a:t>Dzurny</a:t>
            </a:r>
            <a:r>
              <a:rPr lang="en-US" sz="1400" dirty="0" smtClean="0">
                <a:solidFill>
                  <a:schemeClr val="bg1"/>
                </a:solidFill>
              </a:rPr>
              <a:t>, Darin </a:t>
            </a:r>
            <a:r>
              <a:rPr lang="en-US" sz="1400" dirty="0" err="1" smtClean="0">
                <a:solidFill>
                  <a:schemeClr val="bg1"/>
                </a:solidFill>
              </a:rPr>
              <a:t>Einhell</a:t>
            </a:r>
            <a:r>
              <a:rPr lang="en-US" sz="1400" dirty="0" smtClean="0">
                <a:solidFill>
                  <a:schemeClr val="bg1"/>
                </a:solidFill>
              </a:rPr>
              <a:t>, Haley </a:t>
            </a:r>
            <a:r>
              <a:rPr lang="en-US" sz="1400" dirty="0" err="1" smtClean="0">
                <a:solidFill>
                  <a:schemeClr val="bg1"/>
                </a:solidFill>
              </a:rPr>
              <a:t>Fassett</a:t>
            </a:r>
            <a:r>
              <a:rPr lang="en-US" sz="1400" dirty="0" smtClean="0">
                <a:solidFill>
                  <a:schemeClr val="bg1"/>
                </a:solidFill>
              </a:rPr>
              <a:t>, Amber </a:t>
            </a:r>
            <a:r>
              <a:rPr lang="en-US" sz="1400" dirty="0">
                <a:solidFill>
                  <a:schemeClr val="bg1"/>
                </a:solidFill>
              </a:rPr>
              <a:t>Forest, Neil </a:t>
            </a:r>
            <a:r>
              <a:rPr lang="en-US" sz="1400" dirty="0" err="1">
                <a:solidFill>
                  <a:schemeClr val="bg1"/>
                </a:solidFill>
              </a:rPr>
              <a:t>Ganju</a:t>
            </a:r>
            <a:r>
              <a:rPr lang="en-US" sz="1400" dirty="0">
                <a:solidFill>
                  <a:schemeClr val="bg1"/>
                </a:solidFill>
              </a:rPr>
              <a:t>, </a:t>
            </a:r>
            <a:r>
              <a:rPr lang="en-US" sz="1400" dirty="0" smtClean="0">
                <a:solidFill>
                  <a:schemeClr val="bg1"/>
                </a:solidFill>
              </a:rPr>
              <a:t>Tom </a:t>
            </a:r>
            <a:r>
              <a:rPr lang="en-US" sz="1400" dirty="0">
                <a:solidFill>
                  <a:schemeClr val="bg1"/>
                </a:solidFill>
              </a:rPr>
              <a:t>Hankins, </a:t>
            </a:r>
            <a:r>
              <a:rPr lang="en-US" sz="1400" dirty="0" smtClean="0">
                <a:solidFill>
                  <a:schemeClr val="bg1"/>
                </a:solidFill>
              </a:rPr>
              <a:t>Jessica Lacy, Larry Lindsay, Megan </a:t>
            </a:r>
            <a:r>
              <a:rPr lang="en-US" sz="1400" dirty="0" err="1">
                <a:solidFill>
                  <a:schemeClr val="bg1"/>
                </a:solidFill>
              </a:rPr>
              <a:t>Lionberger</a:t>
            </a:r>
            <a:r>
              <a:rPr lang="en-US" sz="1400" dirty="0">
                <a:solidFill>
                  <a:schemeClr val="bg1"/>
                </a:solidFill>
              </a:rPr>
              <a:t>, </a:t>
            </a:r>
            <a:r>
              <a:rPr lang="en-US" sz="1400" dirty="0" smtClean="0">
                <a:solidFill>
                  <a:schemeClr val="bg1"/>
                </a:solidFill>
              </a:rPr>
              <a:t>Allan </a:t>
            </a:r>
            <a:r>
              <a:rPr lang="en-US" sz="1400" dirty="0" err="1">
                <a:solidFill>
                  <a:schemeClr val="bg1"/>
                </a:solidFill>
              </a:rPr>
              <a:t>Mlodnosky</a:t>
            </a:r>
            <a:r>
              <a:rPr lang="en-US" sz="1400" dirty="0">
                <a:solidFill>
                  <a:schemeClr val="bg1"/>
                </a:solidFill>
              </a:rPr>
              <a:t>, Tara Morgan-King, </a:t>
            </a:r>
            <a:r>
              <a:rPr lang="en-US" sz="1400" dirty="0" smtClean="0">
                <a:solidFill>
                  <a:schemeClr val="bg1"/>
                </a:solidFill>
              </a:rPr>
              <a:t>Heather </a:t>
            </a:r>
            <a:r>
              <a:rPr lang="en-US" sz="1400" dirty="0" err="1" smtClean="0">
                <a:solidFill>
                  <a:schemeClr val="bg1"/>
                </a:solidFill>
              </a:rPr>
              <a:t>Ramil</a:t>
            </a:r>
            <a:r>
              <a:rPr lang="en-US" sz="1400" dirty="0" smtClean="0">
                <a:solidFill>
                  <a:schemeClr val="bg1"/>
                </a:solidFill>
              </a:rPr>
              <a:t>, Cathy </a:t>
            </a:r>
            <a:r>
              <a:rPr lang="en-US" sz="1400" dirty="0" err="1">
                <a:solidFill>
                  <a:schemeClr val="bg1"/>
                </a:solidFill>
              </a:rPr>
              <a:t>Ruhl</a:t>
            </a:r>
            <a:r>
              <a:rPr lang="en-US" sz="1400" dirty="0">
                <a:solidFill>
                  <a:schemeClr val="bg1"/>
                </a:solidFill>
              </a:rPr>
              <a:t>, </a:t>
            </a:r>
            <a:r>
              <a:rPr lang="en-US" sz="1400" dirty="0" smtClean="0">
                <a:solidFill>
                  <a:schemeClr val="bg1"/>
                </a:solidFill>
              </a:rPr>
              <a:t>Greg </a:t>
            </a:r>
            <a:r>
              <a:rPr lang="en-US" sz="1400" dirty="0" err="1" smtClean="0">
                <a:solidFill>
                  <a:schemeClr val="bg1"/>
                </a:solidFill>
              </a:rPr>
              <a:t>Shellenbarger</a:t>
            </a:r>
            <a:r>
              <a:rPr lang="en-US" sz="1400" dirty="0" smtClean="0">
                <a:solidFill>
                  <a:schemeClr val="bg1"/>
                </a:solidFill>
              </a:rPr>
              <a:t>, Rob </a:t>
            </a:r>
            <a:r>
              <a:rPr lang="en-US" sz="1400" dirty="0" err="1">
                <a:solidFill>
                  <a:schemeClr val="bg1"/>
                </a:solidFill>
              </a:rPr>
              <a:t>Sheipline</a:t>
            </a:r>
            <a:r>
              <a:rPr lang="en-US" sz="1400" dirty="0">
                <a:solidFill>
                  <a:schemeClr val="bg1"/>
                </a:solidFill>
              </a:rPr>
              <a:t>, </a:t>
            </a:r>
            <a:r>
              <a:rPr lang="en-US" sz="1400" dirty="0" smtClean="0">
                <a:solidFill>
                  <a:schemeClr val="bg1"/>
                </a:solidFill>
              </a:rPr>
              <a:t>Chris Silva, Brad </a:t>
            </a:r>
            <a:r>
              <a:rPr lang="en-US" sz="1400" dirty="0">
                <a:solidFill>
                  <a:schemeClr val="bg1"/>
                </a:solidFill>
              </a:rPr>
              <a:t>Sullivan, </a:t>
            </a:r>
            <a:r>
              <a:rPr lang="en-US" sz="1400" dirty="0" smtClean="0">
                <a:solidFill>
                  <a:schemeClr val="bg1"/>
                </a:solidFill>
              </a:rPr>
              <a:t>Kathleen Swanson, Ann </a:t>
            </a:r>
            <a:r>
              <a:rPr lang="en-US" sz="1400" dirty="0">
                <a:solidFill>
                  <a:schemeClr val="bg1"/>
                </a:solidFill>
              </a:rPr>
              <a:t>T</a:t>
            </a:r>
            <a:r>
              <a:rPr lang="en-US" sz="1400" dirty="0" smtClean="0">
                <a:solidFill>
                  <a:schemeClr val="bg1"/>
                </a:solidFill>
              </a:rPr>
              <a:t>obin, Robert Turner, </a:t>
            </a:r>
            <a:r>
              <a:rPr lang="en-US" sz="1400" dirty="0">
                <a:solidFill>
                  <a:schemeClr val="bg1"/>
                </a:solidFill>
              </a:rPr>
              <a:t>Travis von </a:t>
            </a:r>
            <a:r>
              <a:rPr lang="en-US" sz="1400" dirty="0" err="1" smtClean="0">
                <a:solidFill>
                  <a:schemeClr val="bg1"/>
                </a:solidFill>
              </a:rPr>
              <a:t>Dessonneck</a:t>
            </a:r>
            <a:r>
              <a:rPr lang="en-US" sz="1400" dirty="0" smtClean="0">
                <a:solidFill>
                  <a:schemeClr val="bg1"/>
                </a:solidFill>
              </a:rPr>
              <a:t>, John </a:t>
            </a:r>
            <a:r>
              <a:rPr lang="en-US" sz="1400" dirty="0">
                <a:solidFill>
                  <a:schemeClr val="bg1"/>
                </a:solidFill>
              </a:rPr>
              <a:t>Warner, </a:t>
            </a:r>
            <a:r>
              <a:rPr lang="en-US" sz="1400" dirty="0" smtClean="0">
                <a:solidFill>
                  <a:schemeClr val="bg1"/>
                </a:solidFill>
              </a:rPr>
              <a:t>Kurt </a:t>
            </a:r>
            <a:r>
              <a:rPr lang="en-US" sz="1400" dirty="0" err="1" smtClean="0">
                <a:solidFill>
                  <a:schemeClr val="bg1"/>
                </a:solidFill>
              </a:rPr>
              <a:t>Weidich</a:t>
            </a:r>
            <a:r>
              <a:rPr lang="en-US" sz="1400" dirty="0" smtClean="0">
                <a:solidFill>
                  <a:schemeClr val="bg1"/>
                </a:solidFill>
              </a:rPr>
              <a:t>, Brooks </a:t>
            </a:r>
            <a:r>
              <a:rPr lang="en-US" sz="1400" dirty="0" err="1" smtClean="0">
                <a:solidFill>
                  <a:schemeClr val="bg1"/>
                </a:solidFill>
              </a:rPr>
              <a:t>Weissner</a:t>
            </a:r>
            <a:r>
              <a:rPr lang="en-US" sz="1400" dirty="0" smtClean="0">
                <a:solidFill>
                  <a:schemeClr val="bg1"/>
                </a:solidFill>
              </a:rPr>
              <a:t>, </a:t>
            </a:r>
            <a:r>
              <a:rPr lang="en-US" sz="1400" dirty="0">
                <a:solidFill>
                  <a:schemeClr val="bg1"/>
                </a:solidFill>
              </a:rPr>
              <a:t>Dan </a:t>
            </a:r>
            <a:r>
              <a:rPr lang="en-US" sz="1400" dirty="0" err="1">
                <a:solidFill>
                  <a:schemeClr val="bg1"/>
                </a:solidFill>
              </a:rPr>
              <a:t>Whealdon-Haught</a:t>
            </a:r>
            <a:r>
              <a:rPr lang="en-US" sz="1400" dirty="0">
                <a:solidFill>
                  <a:schemeClr val="bg1"/>
                </a:solidFill>
              </a:rPr>
              <a:t>, Rob Wilson, Jessica </a:t>
            </a:r>
            <a:r>
              <a:rPr lang="en-US" sz="1400" dirty="0" smtClean="0">
                <a:solidFill>
                  <a:schemeClr val="bg1"/>
                </a:solidFill>
              </a:rPr>
              <a:t>Wood, </a:t>
            </a:r>
            <a:r>
              <a:rPr lang="en-US" sz="1400" dirty="0">
                <a:solidFill>
                  <a:schemeClr val="bg1"/>
                </a:solidFill>
              </a:rPr>
              <a:t>and Scott Wright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47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uiExpand="1" build="p"/>
      <p:bldP spid="5"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6" name="Text Box 3"/>
          <p:cNvSpPr txBox="1">
            <a:spLocks noChangeArrowheads="1"/>
          </p:cNvSpPr>
          <p:nvPr/>
        </p:nvSpPr>
        <p:spPr bwMode="auto">
          <a:xfrm>
            <a:off x="685800" y="228600"/>
            <a:ext cx="7802136" cy="646331"/>
          </a:xfrm>
          <a:prstGeom prst="rect">
            <a:avLst/>
          </a:prstGeom>
          <a:noFill/>
          <a:ln w="9525">
            <a:noFill/>
            <a:miter lim="800000"/>
            <a:headEnd/>
            <a:tailEnd/>
          </a:ln>
        </p:spPr>
        <p:txBody>
          <a:bodyPr wrap="none">
            <a:spAutoFit/>
          </a:bodyPr>
          <a:lstStyle/>
          <a:p>
            <a:pPr algn="l"/>
            <a:r>
              <a:rPr lang="en-US" sz="3600" dirty="0">
                <a:solidFill>
                  <a:schemeClr val="bg1"/>
                </a:solidFill>
              </a:rPr>
              <a:t>Sacramento-San Joaquin River Delta</a:t>
            </a:r>
          </a:p>
        </p:txBody>
      </p:sp>
      <p:pic>
        <p:nvPicPr>
          <p:cNvPr id="57346" name="Picture 2" descr="http://pubs.usgs.gov/fs/2010/3032/images/map01.png"/>
          <p:cNvPicPr>
            <a:picLocks noChangeAspect="1" noChangeArrowheads="1"/>
          </p:cNvPicPr>
          <p:nvPr/>
        </p:nvPicPr>
        <p:blipFill>
          <a:blip r:embed="rId2" cstate="print"/>
          <a:srcRect/>
          <a:stretch>
            <a:fillRect/>
          </a:stretch>
        </p:blipFill>
        <p:spPr bwMode="auto">
          <a:xfrm>
            <a:off x="1981200" y="914400"/>
            <a:ext cx="4800600" cy="5734050"/>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4506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228600"/>
            <a:ext cx="9144000" cy="646331"/>
          </a:xfrm>
          <a:prstGeom prst="rect">
            <a:avLst/>
          </a:prstGeom>
          <a:noFill/>
          <a:ln w="9525">
            <a:noFill/>
            <a:miter lim="800000"/>
            <a:headEnd/>
            <a:tailEnd/>
          </a:ln>
        </p:spPr>
        <p:txBody>
          <a:bodyPr>
            <a:spAutoFit/>
          </a:bodyPr>
          <a:lstStyle/>
          <a:p>
            <a:pPr algn="ctr"/>
            <a:r>
              <a:rPr lang="en-US" sz="3600" dirty="0" smtClean="0">
                <a:solidFill>
                  <a:srgbClr val="FFFFFF"/>
                </a:solidFill>
              </a:rPr>
              <a:t>Rare large floods transport a lot of sediment</a:t>
            </a:r>
            <a:endParaRPr lang="en-US" sz="3600" dirty="0">
              <a:solidFill>
                <a:srgbClr val="FFFFFF"/>
              </a:solidFill>
            </a:endParaRPr>
          </a:p>
        </p:txBody>
      </p:sp>
      <p:sp>
        <p:nvSpPr>
          <p:cNvPr id="151555" name="Text Box 3"/>
          <p:cNvSpPr txBox="1">
            <a:spLocks noChangeArrowheads="1"/>
          </p:cNvSpPr>
          <p:nvPr/>
        </p:nvSpPr>
        <p:spPr bwMode="auto">
          <a:xfrm>
            <a:off x="228600" y="1143000"/>
            <a:ext cx="8686800" cy="2308324"/>
          </a:xfrm>
          <a:prstGeom prst="rect">
            <a:avLst/>
          </a:prstGeom>
          <a:noFill/>
          <a:ln w="9525">
            <a:noFill/>
            <a:miter lim="800000"/>
            <a:headEnd/>
            <a:tailEnd/>
          </a:ln>
        </p:spPr>
        <p:txBody>
          <a:bodyPr>
            <a:spAutoFit/>
          </a:bodyPr>
          <a:lstStyle/>
          <a:p>
            <a:r>
              <a:rPr lang="en-US" sz="2400" dirty="0">
                <a:solidFill>
                  <a:srgbClr val="FFFFFF"/>
                </a:solidFill>
              </a:rPr>
              <a:t>During water </a:t>
            </a:r>
            <a:r>
              <a:rPr lang="en-US" sz="2400" dirty="0" smtClean="0">
                <a:solidFill>
                  <a:srgbClr val="FFFFFF"/>
                </a:solidFill>
              </a:rPr>
              <a:t>years 1999 </a:t>
            </a:r>
            <a:r>
              <a:rPr lang="en-US" sz="2400" dirty="0">
                <a:solidFill>
                  <a:srgbClr val="FFFFFF"/>
                </a:solidFill>
              </a:rPr>
              <a:t>to 2002, 82% of the sediment was </a:t>
            </a:r>
            <a:r>
              <a:rPr lang="en-US" sz="2400" dirty="0" smtClean="0">
                <a:solidFill>
                  <a:srgbClr val="FFFFFF"/>
                </a:solidFill>
              </a:rPr>
              <a:t>delivered to the Delta during </a:t>
            </a:r>
            <a:r>
              <a:rPr lang="en-US" sz="2400" dirty="0">
                <a:solidFill>
                  <a:srgbClr val="FFFFFF"/>
                </a:solidFill>
              </a:rPr>
              <a:t>the wet period (31% of the time) </a:t>
            </a:r>
            <a:r>
              <a:rPr lang="en-US" sz="2400" dirty="0" smtClean="0">
                <a:solidFill>
                  <a:srgbClr val="FFFFFF"/>
                </a:solidFill>
              </a:rPr>
              <a:t>(</a:t>
            </a:r>
            <a:r>
              <a:rPr lang="en-US" sz="2400" dirty="0">
                <a:solidFill>
                  <a:srgbClr val="FFFFFF"/>
                </a:solidFill>
              </a:rPr>
              <a:t>Wright </a:t>
            </a:r>
            <a:r>
              <a:rPr lang="en-US" sz="2400" dirty="0" smtClean="0">
                <a:solidFill>
                  <a:srgbClr val="FFFFFF"/>
                </a:solidFill>
              </a:rPr>
              <a:t>and Schoellhamer </a:t>
            </a:r>
            <a:r>
              <a:rPr lang="en-US" sz="2400" dirty="0">
                <a:solidFill>
                  <a:srgbClr val="FFFFFF"/>
                </a:solidFill>
              </a:rPr>
              <a:t>2005). </a:t>
            </a:r>
            <a:endParaRPr lang="en-US" sz="2400" dirty="0" smtClean="0">
              <a:solidFill>
                <a:srgbClr val="FFFFFF"/>
              </a:solidFill>
            </a:endParaRPr>
          </a:p>
          <a:p>
            <a:pPr marL="342900" indent="-342900">
              <a:buFontTx/>
              <a:buAutoNum type="arabicParenR"/>
            </a:pPr>
            <a:endParaRPr lang="en-US" sz="2400" dirty="0" smtClean="0">
              <a:solidFill>
                <a:srgbClr val="FFFFFF"/>
              </a:solidFill>
            </a:endParaRPr>
          </a:p>
          <a:p>
            <a:r>
              <a:rPr lang="en-US" sz="2400" dirty="0" smtClean="0">
                <a:solidFill>
                  <a:srgbClr val="FFFFFF"/>
                </a:solidFill>
              </a:rPr>
              <a:t>A large flood in January 1997 transported 11% of the sediment to Suisun Bay from 1995 </a:t>
            </a:r>
            <a:r>
              <a:rPr lang="en-US" sz="2400" dirty="0">
                <a:solidFill>
                  <a:srgbClr val="FFFFFF"/>
                </a:solidFill>
              </a:rPr>
              <a:t>to </a:t>
            </a:r>
            <a:r>
              <a:rPr lang="en-US" sz="2400" dirty="0" smtClean="0">
                <a:solidFill>
                  <a:srgbClr val="FFFFFF"/>
                </a:solidFill>
              </a:rPr>
              <a:t>2003 (McKee </a:t>
            </a:r>
            <a:r>
              <a:rPr lang="en-US" sz="2400" dirty="0">
                <a:solidFill>
                  <a:srgbClr val="FFFFFF"/>
                </a:solidFill>
              </a:rPr>
              <a:t>et al. </a:t>
            </a:r>
            <a:r>
              <a:rPr lang="en-US" sz="2400" dirty="0" smtClean="0">
                <a:solidFill>
                  <a:srgbClr val="FFFFFF"/>
                </a:solidFill>
              </a:rPr>
              <a:t>2006).</a:t>
            </a:r>
          </a:p>
        </p:txBody>
      </p:sp>
      <p:pic>
        <p:nvPicPr>
          <p:cNvPr id="2" name="Picture 1"/>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57400" y="3603724"/>
            <a:ext cx="4724400" cy="3137848"/>
          </a:xfrm>
          <a:prstGeom prst="rect">
            <a:avLst/>
          </a:prstGeom>
          <a:ln w="19050">
            <a:solidFill>
              <a:schemeClr val="bg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19685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11" descr="Cal water projects"/>
          <p:cNvPicPr>
            <a:picLocks noChangeAspect="1" noChangeArrowheads="1"/>
          </p:cNvPicPr>
          <p:nvPr/>
        </p:nvPicPr>
        <p:blipFill>
          <a:blip r:embed="rId2" cstate="print"/>
          <a:srcRect/>
          <a:stretch>
            <a:fillRect/>
          </a:stretch>
        </p:blipFill>
        <p:spPr bwMode="auto">
          <a:xfrm>
            <a:off x="0" y="0"/>
            <a:ext cx="5483225" cy="6858000"/>
          </a:xfrm>
          <a:prstGeom prst="rect">
            <a:avLst/>
          </a:prstGeom>
          <a:noFill/>
          <a:ln w="9525">
            <a:noFill/>
            <a:miter lim="800000"/>
            <a:headEnd/>
            <a:tailEnd/>
          </a:ln>
        </p:spPr>
      </p:pic>
      <p:sp>
        <p:nvSpPr>
          <p:cNvPr id="9219" name="Text Box 3"/>
          <p:cNvSpPr txBox="1">
            <a:spLocks noChangeArrowheads="1"/>
          </p:cNvSpPr>
          <p:nvPr/>
        </p:nvSpPr>
        <p:spPr bwMode="auto">
          <a:xfrm>
            <a:off x="5715000" y="209550"/>
            <a:ext cx="3200400" cy="2431435"/>
          </a:xfrm>
          <a:prstGeom prst="rect">
            <a:avLst/>
          </a:prstGeom>
          <a:noFill/>
          <a:ln w="9525">
            <a:noFill/>
            <a:miter lim="800000"/>
            <a:headEnd/>
            <a:tailEnd/>
          </a:ln>
        </p:spPr>
        <p:txBody>
          <a:bodyPr>
            <a:spAutoFit/>
          </a:bodyPr>
          <a:lstStyle/>
          <a:p>
            <a:r>
              <a:rPr lang="en-US" sz="4000" dirty="0">
                <a:solidFill>
                  <a:schemeClr val="bg1"/>
                </a:solidFill>
              </a:rPr>
              <a:t>Water Projects</a:t>
            </a:r>
            <a:endParaRPr lang="en-US" dirty="0">
              <a:solidFill>
                <a:schemeClr val="bg1"/>
              </a:solidFill>
            </a:endParaRPr>
          </a:p>
          <a:p>
            <a:endParaRPr lang="en-US" dirty="0">
              <a:solidFill>
                <a:schemeClr val="hlink"/>
              </a:solidFill>
            </a:endParaRPr>
          </a:p>
          <a:p>
            <a:endParaRPr lang="en-US" dirty="0">
              <a:solidFill>
                <a:schemeClr val="hlink"/>
              </a:solidFill>
            </a:endParaRPr>
          </a:p>
          <a:p>
            <a:endParaRPr lang="en-US" dirty="0">
              <a:solidFill>
                <a:schemeClr val="hlink"/>
              </a:solidFill>
            </a:endParaRPr>
          </a:p>
          <a:p>
            <a:endParaRPr lang="en-US" dirty="0">
              <a:solidFill>
                <a:schemeClr val="hlink"/>
              </a:solidFill>
            </a:endParaRPr>
          </a:p>
        </p:txBody>
      </p:sp>
      <p:sp>
        <p:nvSpPr>
          <p:cNvPr id="9220" name="AutoShape 4" descr="Program Elements"/>
          <p:cNvSpPr>
            <a:spLocks noChangeAspect="1" noChangeArrowheads="1"/>
          </p:cNvSpPr>
          <p:nvPr/>
        </p:nvSpPr>
        <p:spPr bwMode="auto">
          <a:xfrm>
            <a:off x="2339975" y="2543175"/>
            <a:ext cx="3143250" cy="1817688"/>
          </a:xfrm>
          <a:prstGeom prst="rect">
            <a:avLst/>
          </a:prstGeom>
          <a:noFill/>
          <a:ln w="9525">
            <a:noFill/>
            <a:miter lim="800000"/>
            <a:headEnd/>
            <a:tailEnd/>
          </a:ln>
        </p:spPr>
        <p:txBody>
          <a:bodyPr/>
          <a:lstStyle/>
          <a:p>
            <a:endParaRPr lang="en-US"/>
          </a:p>
        </p:txBody>
      </p:sp>
      <p:grpSp>
        <p:nvGrpSpPr>
          <p:cNvPr id="9221" name="Group 5"/>
          <p:cNvGrpSpPr>
            <a:grpSpLocks/>
          </p:cNvGrpSpPr>
          <p:nvPr/>
        </p:nvGrpSpPr>
        <p:grpSpPr bwMode="auto">
          <a:xfrm>
            <a:off x="609600" y="2497138"/>
            <a:ext cx="6362700" cy="2989262"/>
            <a:chOff x="0" y="0"/>
            <a:chExt cx="3024" cy="1152"/>
          </a:xfrm>
        </p:grpSpPr>
        <p:sp>
          <p:nvSpPr>
            <p:cNvPr id="9225" name="Rectangle 6"/>
            <p:cNvSpPr>
              <a:spLocks noChangeArrowheads="1"/>
            </p:cNvSpPr>
            <p:nvPr/>
          </p:nvSpPr>
          <p:spPr bwMode="auto">
            <a:xfrm>
              <a:off x="0" y="0"/>
              <a:ext cx="3024" cy="0"/>
            </a:xfrm>
            <a:prstGeom prst="rect">
              <a:avLst/>
            </a:prstGeom>
            <a:noFill/>
            <a:ln w="9525">
              <a:noFill/>
              <a:miter lim="800000"/>
              <a:headEnd/>
              <a:tailEnd/>
            </a:ln>
          </p:spPr>
          <p:txBody>
            <a:bodyPr>
              <a:spAutoFit/>
            </a:bodyPr>
            <a:lstStyle/>
            <a:p>
              <a:endParaRPr lang="en-US"/>
            </a:p>
          </p:txBody>
        </p:sp>
        <p:sp>
          <p:nvSpPr>
            <p:cNvPr id="9226" name="Rectangle 7"/>
            <p:cNvSpPr>
              <a:spLocks noChangeArrowheads="1"/>
            </p:cNvSpPr>
            <p:nvPr/>
          </p:nvSpPr>
          <p:spPr bwMode="auto">
            <a:xfrm>
              <a:off x="0" y="0"/>
              <a:ext cx="3024" cy="1152"/>
            </a:xfrm>
            <a:prstGeom prst="rect">
              <a:avLst/>
            </a:prstGeom>
            <a:noFill/>
            <a:ln w="9525">
              <a:noFill/>
              <a:miter lim="800000"/>
              <a:headEnd/>
              <a:tailEnd/>
            </a:ln>
          </p:spPr>
          <p:txBody>
            <a:bodyPr/>
            <a:lstStyle/>
            <a:p>
              <a:pPr algn="l"/>
              <a:r>
                <a:rPr lang="en-US" sz="2400">
                  <a:solidFill>
                    <a:schemeClr val="tx1"/>
                  </a:solidFill>
                  <a:latin typeface="Times New Roman" pitchFamily="18" charset="0"/>
                </a:rPr>
                <a:t>  </a:t>
              </a:r>
              <a:r>
                <a:rPr lang="en-US" sz="11400">
                  <a:solidFill>
                    <a:schemeClr val="tx1"/>
                  </a:solidFill>
                  <a:latin typeface="Times New Roman" pitchFamily="18" charset="0"/>
                </a:rPr>
                <a:t> </a:t>
              </a:r>
              <a:r>
                <a:rPr lang="en-US" sz="2400">
                  <a:solidFill>
                    <a:schemeClr val="tx1"/>
                  </a:solidFill>
                  <a:latin typeface="Times New Roman" pitchFamily="18" charset="0"/>
                </a:rPr>
                <a:t>                                        </a:t>
              </a:r>
            </a:p>
          </p:txBody>
        </p:sp>
      </p:grpSp>
      <p:sp>
        <p:nvSpPr>
          <p:cNvPr id="9222" name="AutoShape 8" descr="Program Elements"/>
          <p:cNvSpPr>
            <a:spLocks noChangeAspect="1" noChangeArrowheads="1"/>
          </p:cNvSpPr>
          <p:nvPr/>
        </p:nvSpPr>
        <p:spPr bwMode="auto">
          <a:xfrm>
            <a:off x="2339975" y="2543175"/>
            <a:ext cx="3143250" cy="1817688"/>
          </a:xfrm>
          <a:prstGeom prst="rect">
            <a:avLst/>
          </a:prstGeom>
          <a:noFill/>
          <a:ln w="9525">
            <a:noFill/>
            <a:miter lim="800000"/>
            <a:headEnd/>
            <a:tailEnd/>
          </a:ln>
        </p:spPr>
        <p:txBody>
          <a:bodyPr/>
          <a:lstStyle/>
          <a:p>
            <a:endParaRPr lang="en-US"/>
          </a:p>
        </p:txBody>
      </p:sp>
      <p:sp>
        <p:nvSpPr>
          <p:cNvPr id="87049" name="Text Box 9"/>
          <p:cNvSpPr txBox="1">
            <a:spLocks noChangeArrowheads="1"/>
          </p:cNvSpPr>
          <p:nvPr/>
        </p:nvSpPr>
        <p:spPr bwMode="auto">
          <a:xfrm>
            <a:off x="5715000" y="2165350"/>
            <a:ext cx="3429000" cy="3046988"/>
          </a:xfrm>
          <a:prstGeom prst="rect">
            <a:avLst/>
          </a:prstGeom>
          <a:noFill/>
          <a:ln w="9525">
            <a:noFill/>
            <a:miter lim="800000"/>
            <a:headEnd/>
            <a:tailEnd/>
          </a:ln>
        </p:spPr>
        <p:txBody>
          <a:bodyPr>
            <a:spAutoFit/>
          </a:bodyPr>
          <a:lstStyle/>
          <a:p>
            <a:pPr marL="179388" indent="-179388" algn="l">
              <a:buClr>
                <a:schemeClr val="bg1"/>
              </a:buClr>
              <a:buFontTx/>
              <a:buChar char="•"/>
              <a:tabLst>
                <a:tab pos="1150938" algn="l"/>
              </a:tabLst>
            </a:pPr>
            <a:r>
              <a:rPr lang="en-US" sz="2400" dirty="0">
                <a:solidFill>
                  <a:schemeClr val="bg1"/>
                </a:solidFill>
              </a:rPr>
              <a:t>North to south </a:t>
            </a:r>
            <a:r>
              <a:rPr lang="en-US" sz="2400" dirty="0" smtClean="0">
                <a:solidFill>
                  <a:schemeClr val="bg1"/>
                </a:solidFill>
              </a:rPr>
              <a:t>transfer</a:t>
            </a:r>
          </a:p>
          <a:p>
            <a:pPr marL="179388" indent="-179388" algn="l">
              <a:buClr>
                <a:schemeClr val="bg1"/>
              </a:buClr>
              <a:buFontTx/>
              <a:buChar char="•"/>
              <a:tabLst>
                <a:tab pos="1150938" algn="l"/>
              </a:tabLst>
            </a:pPr>
            <a:r>
              <a:rPr lang="en-US" sz="2400" dirty="0" smtClean="0">
                <a:solidFill>
                  <a:schemeClr val="bg1"/>
                </a:solidFill>
              </a:rPr>
              <a:t>Other transfers to urban areas</a:t>
            </a:r>
            <a:endParaRPr lang="en-US" sz="2400" dirty="0">
              <a:solidFill>
                <a:schemeClr val="bg1"/>
              </a:solidFill>
            </a:endParaRPr>
          </a:p>
          <a:p>
            <a:pPr marL="179388" indent="-179388" algn="l">
              <a:buClr>
                <a:schemeClr val="bg1"/>
              </a:buClr>
              <a:buFontTx/>
              <a:buChar char="•"/>
              <a:tabLst>
                <a:tab pos="1150938" algn="l"/>
              </a:tabLst>
            </a:pPr>
            <a:r>
              <a:rPr lang="en-US" sz="2400" dirty="0">
                <a:solidFill>
                  <a:schemeClr val="bg1"/>
                </a:solidFill>
              </a:rPr>
              <a:t>Reservoirs</a:t>
            </a:r>
          </a:p>
          <a:p>
            <a:pPr marL="179388" indent="-179388" algn="l">
              <a:buClr>
                <a:schemeClr val="bg1"/>
              </a:buClr>
              <a:buFontTx/>
              <a:buChar char="•"/>
              <a:tabLst>
                <a:tab pos="1150938" algn="l"/>
              </a:tabLst>
            </a:pPr>
            <a:r>
              <a:rPr lang="en-US" sz="2400" dirty="0">
                <a:solidFill>
                  <a:schemeClr val="bg1"/>
                </a:solidFill>
              </a:rPr>
              <a:t>Altered hydrograph</a:t>
            </a:r>
          </a:p>
          <a:p>
            <a:pPr marL="179388" indent="-179388" algn="l">
              <a:buClr>
                <a:schemeClr val="bg1"/>
              </a:buClr>
              <a:buFontTx/>
              <a:buChar char="•"/>
              <a:tabLst>
                <a:tab pos="1150938" algn="l"/>
              </a:tabLst>
            </a:pPr>
            <a:r>
              <a:rPr lang="en-US" sz="2400" dirty="0">
                <a:solidFill>
                  <a:schemeClr val="bg1"/>
                </a:solidFill>
              </a:rPr>
              <a:t>Altered ecology</a:t>
            </a:r>
          </a:p>
          <a:p>
            <a:pPr marL="179388" indent="-179388" algn="l">
              <a:buClr>
                <a:schemeClr val="bg1"/>
              </a:buClr>
              <a:tabLst>
                <a:tab pos="1150938" algn="l"/>
              </a:tabLst>
            </a:pPr>
            <a:endParaRPr lang="en-US" sz="2400" dirty="0">
              <a:solidFill>
                <a:schemeClr val="bg1"/>
              </a:solidFill>
            </a:endParaRPr>
          </a:p>
          <a:p>
            <a:pPr marL="179388" indent="-179388" algn="l">
              <a:buClr>
                <a:schemeClr val="bg1"/>
              </a:buClr>
              <a:buFontTx/>
              <a:buChar char="•"/>
              <a:tabLst>
                <a:tab pos="1150938" algn="l"/>
              </a:tabLst>
            </a:pPr>
            <a:endParaRPr lang="en-US" sz="2400" dirty="0"/>
          </a:p>
        </p:txBody>
      </p:sp>
      <p:sp>
        <p:nvSpPr>
          <p:cNvPr id="9224" name="Text Box 10"/>
          <p:cNvSpPr txBox="1">
            <a:spLocks noChangeArrowheads="1"/>
          </p:cNvSpPr>
          <p:nvPr/>
        </p:nvSpPr>
        <p:spPr bwMode="auto">
          <a:xfrm>
            <a:off x="228600" y="6477000"/>
            <a:ext cx="609600" cy="304800"/>
          </a:xfrm>
          <a:prstGeom prst="rect">
            <a:avLst/>
          </a:prstGeom>
          <a:noFill/>
          <a:ln w="101600">
            <a:noFill/>
            <a:miter lim="800000"/>
            <a:headEnd/>
            <a:tailEnd/>
          </a:ln>
        </p:spPr>
        <p:txBody>
          <a:bodyPr wrap="none">
            <a:spAutoFit/>
          </a:bodyPr>
          <a:lstStyle/>
          <a:p>
            <a:r>
              <a:rPr lang="en-US" sz="1400">
                <a:solidFill>
                  <a:schemeClr val="tx1"/>
                </a:solidFill>
              </a:rPr>
              <a:t>DWR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7976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5715000" y="209550"/>
            <a:ext cx="3200400" cy="2431435"/>
          </a:xfrm>
          <a:prstGeom prst="rect">
            <a:avLst/>
          </a:prstGeom>
          <a:noFill/>
          <a:ln w="9525">
            <a:noFill/>
            <a:miter lim="800000"/>
            <a:headEnd/>
            <a:tailEnd/>
          </a:ln>
        </p:spPr>
        <p:txBody>
          <a:bodyPr>
            <a:spAutoFit/>
          </a:bodyPr>
          <a:lstStyle/>
          <a:p>
            <a:r>
              <a:rPr lang="en-US" sz="4000" dirty="0">
                <a:solidFill>
                  <a:schemeClr val="bg1"/>
                </a:solidFill>
              </a:rPr>
              <a:t>Water Projects</a:t>
            </a:r>
            <a:endParaRPr lang="en-US" dirty="0">
              <a:solidFill>
                <a:schemeClr val="bg1"/>
              </a:solidFill>
            </a:endParaRPr>
          </a:p>
          <a:p>
            <a:endParaRPr lang="en-US" dirty="0">
              <a:solidFill>
                <a:schemeClr val="hlink"/>
              </a:solidFill>
            </a:endParaRPr>
          </a:p>
          <a:p>
            <a:endParaRPr lang="en-US" dirty="0">
              <a:solidFill>
                <a:schemeClr val="hlink"/>
              </a:solidFill>
            </a:endParaRPr>
          </a:p>
          <a:p>
            <a:endParaRPr lang="en-US" dirty="0">
              <a:solidFill>
                <a:schemeClr val="hlink"/>
              </a:solidFill>
            </a:endParaRPr>
          </a:p>
          <a:p>
            <a:endParaRPr lang="en-US" dirty="0">
              <a:solidFill>
                <a:schemeClr val="hlink"/>
              </a:solidFill>
            </a:endParaRPr>
          </a:p>
        </p:txBody>
      </p:sp>
      <p:sp>
        <p:nvSpPr>
          <p:cNvPr id="9220" name="AutoShape 4" descr="Program Elements"/>
          <p:cNvSpPr>
            <a:spLocks noChangeAspect="1" noChangeArrowheads="1"/>
          </p:cNvSpPr>
          <p:nvPr/>
        </p:nvSpPr>
        <p:spPr bwMode="auto">
          <a:xfrm>
            <a:off x="2339975" y="2543175"/>
            <a:ext cx="3143250" cy="1817688"/>
          </a:xfrm>
          <a:prstGeom prst="rect">
            <a:avLst/>
          </a:prstGeom>
          <a:noFill/>
          <a:ln w="9525">
            <a:noFill/>
            <a:miter lim="800000"/>
            <a:headEnd/>
            <a:tailEnd/>
          </a:ln>
        </p:spPr>
        <p:txBody>
          <a:bodyPr/>
          <a:lstStyle/>
          <a:p>
            <a:endParaRPr lang="en-US"/>
          </a:p>
        </p:txBody>
      </p:sp>
      <p:grpSp>
        <p:nvGrpSpPr>
          <p:cNvPr id="2" name="Group 5"/>
          <p:cNvGrpSpPr>
            <a:grpSpLocks/>
          </p:cNvGrpSpPr>
          <p:nvPr/>
        </p:nvGrpSpPr>
        <p:grpSpPr bwMode="auto">
          <a:xfrm>
            <a:off x="609600" y="2497138"/>
            <a:ext cx="6362700" cy="2989262"/>
            <a:chOff x="0" y="0"/>
            <a:chExt cx="3024" cy="1152"/>
          </a:xfrm>
        </p:grpSpPr>
        <p:sp>
          <p:nvSpPr>
            <p:cNvPr id="9225" name="Rectangle 6"/>
            <p:cNvSpPr>
              <a:spLocks noChangeArrowheads="1"/>
            </p:cNvSpPr>
            <p:nvPr/>
          </p:nvSpPr>
          <p:spPr bwMode="auto">
            <a:xfrm>
              <a:off x="0" y="0"/>
              <a:ext cx="3024" cy="0"/>
            </a:xfrm>
            <a:prstGeom prst="rect">
              <a:avLst/>
            </a:prstGeom>
            <a:noFill/>
            <a:ln w="9525">
              <a:noFill/>
              <a:miter lim="800000"/>
              <a:headEnd/>
              <a:tailEnd/>
            </a:ln>
          </p:spPr>
          <p:txBody>
            <a:bodyPr>
              <a:spAutoFit/>
            </a:bodyPr>
            <a:lstStyle/>
            <a:p>
              <a:endParaRPr lang="en-US"/>
            </a:p>
          </p:txBody>
        </p:sp>
        <p:sp>
          <p:nvSpPr>
            <p:cNvPr id="9226" name="Rectangle 7"/>
            <p:cNvSpPr>
              <a:spLocks noChangeArrowheads="1"/>
            </p:cNvSpPr>
            <p:nvPr/>
          </p:nvSpPr>
          <p:spPr bwMode="auto">
            <a:xfrm>
              <a:off x="0" y="0"/>
              <a:ext cx="3024" cy="1152"/>
            </a:xfrm>
            <a:prstGeom prst="rect">
              <a:avLst/>
            </a:prstGeom>
            <a:noFill/>
            <a:ln w="9525">
              <a:noFill/>
              <a:miter lim="800000"/>
              <a:headEnd/>
              <a:tailEnd/>
            </a:ln>
          </p:spPr>
          <p:txBody>
            <a:bodyPr/>
            <a:lstStyle/>
            <a:p>
              <a:pPr algn="l"/>
              <a:r>
                <a:rPr lang="en-US" sz="2400">
                  <a:solidFill>
                    <a:schemeClr val="tx1"/>
                  </a:solidFill>
                  <a:latin typeface="Times New Roman" pitchFamily="18" charset="0"/>
                </a:rPr>
                <a:t>  </a:t>
              </a:r>
              <a:r>
                <a:rPr lang="en-US" sz="11400">
                  <a:solidFill>
                    <a:schemeClr val="tx1"/>
                  </a:solidFill>
                  <a:latin typeface="Times New Roman" pitchFamily="18" charset="0"/>
                </a:rPr>
                <a:t> </a:t>
              </a:r>
              <a:r>
                <a:rPr lang="en-US" sz="2400">
                  <a:solidFill>
                    <a:schemeClr val="tx1"/>
                  </a:solidFill>
                  <a:latin typeface="Times New Roman" pitchFamily="18" charset="0"/>
                </a:rPr>
                <a:t>                                        </a:t>
              </a:r>
            </a:p>
          </p:txBody>
        </p:sp>
      </p:grpSp>
      <p:sp>
        <p:nvSpPr>
          <p:cNvPr id="9222" name="AutoShape 8" descr="Program Elements"/>
          <p:cNvSpPr>
            <a:spLocks noChangeAspect="1" noChangeArrowheads="1"/>
          </p:cNvSpPr>
          <p:nvPr/>
        </p:nvSpPr>
        <p:spPr bwMode="auto">
          <a:xfrm>
            <a:off x="2339975" y="2543175"/>
            <a:ext cx="3143250" cy="1817688"/>
          </a:xfrm>
          <a:prstGeom prst="rect">
            <a:avLst/>
          </a:prstGeom>
          <a:noFill/>
          <a:ln w="9525">
            <a:noFill/>
            <a:miter lim="800000"/>
            <a:headEnd/>
            <a:tailEnd/>
          </a:ln>
        </p:spPr>
        <p:txBody>
          <a:bodyPr/>
          <a:lstStyle/>
          <a:p>
            <a:endParaRPr lang="en-US"/>
          </a:p>
        </p:txBody>
      </p:sp>
      <p:pic>
        <p:nvPicPr>
          <p:cNvPr id="73730" name="Picture 2" descr="http://aquafornia.com/wordpress/wp-content/uploads/2008/08/h-o-banks-big-picture.jpg"/>
          <p:cNvPicPr>
            <a:picLocks noChangeAspect="1" noChangeArrowheads="1"/>
          </p:cNvPicPr>
          <p:nvPr/>
        </p:nvPicPr>
        <p:blipFill>
          <a:blip r:embed="rId2" cstate="print"/>
          <a:srcRect/>
          <a:stretch>
            <a:fillRect/>
          </a:stretch>
        </p:blipFill>
        <p:spPr bwMode="auto">
          <a:xfrm>
            <a:off x="228600" y="228600"/>
            <a:ext cx="4648200" cy="3098801"/>
          </a:xfrm>
          <a:prstGeom prst="rect">
            <a:avLst/>
          </a:prstGeom>
          <a:noFill/>
          <a:ln>
            <a:solidFill>
              <a:schemeClr val="bg1"/>
            </a:solidFill>
          </a:ln>
        </p:spPr>
      </p:pic>
      <p:pic>
        <p:nvPicPr>
          <p:cNvPr id="13" name="Picture 12" descr="DSCF6367.JPG"/>
          <p:cNvPicPr>
            <a:picLocks noChangeAspect="1"/>
          </p:cNvPicPr>
          <p:nvPr/>
        </p:nvPicPr>
        <p:blipFill>
          <a:blip r:embed="rId3" cstate="print"/>
          <a:stretch>
            <a:fillRect/>
          </a:stretch>
        </p:blipFill>
        <p:spPr>
          <a:xfrm>
            <a:off x="4724400" y="3448050"/>
            <a:ext cx="4343400" cy="3257550"/>
          </a:xfrm>
          <a:prstGeom prst="rect">
            <a:avLst/>
          </a:prstGeom>
          <a:ln>
            <a:solidFill>
              <a:schemeClr val="bg1"/>
            </a:solidFill>
          </a:ln>
        </p:spPr>
      </p:pic>
      <p:pic>
        <p:nvPicPr>
          <p:cNvPr id="73732" name="Picture 4" descr="http://upload.wikimedia.org/wikipedia/commons/thumb/8/86/Kluft-Photo-Aerial-I205-California-Aqueduct-Img_0038.jpg/290px-Kluft-Photo-Aerial-I205-California-Aqueduct-Img_0038.jpg"/>
          <p:cNvPicPr>
            <a:picLocks noChangeAspect="1" noChangeArrowheads="1"/>
          </p:cNvPicPr>
          <p:nvPr/>
        </p:nvPicPr>
        <p:blipFill>
          <a:blip r:embed="rId4" cstate="print"/>
          <a:srcRect/>
          <a:stretch>
            <a:fillRect/>
          </a:stretch>
        </p:blipFill>
        <p:spPr bwMode="auto">
          <a:xfrm>
            <a:off x="990600" y="4191000"/>
            <a:ext cx="2762250" cy="1838325"/>
          </a:xfrm>
          <a:prstGeom prst="rect">
            <a:avLst/>
          </a:prstGeom>
          <a:noFill/>
          <a:ln>
            <a:solidFill>
              <a:schemeClr val="bg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9262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2" descr="bay image"/>
          <p:cNvPicPr>
            <a:picLocks noChangeAspect="1" noChangeArrowheads="1"/>
          </p:cNvPicPr>
          <p:nvPr/>
        </p:nvPicPr>
        <p:blipFill>
          <a:blip r:embed="rId2" cstate="print">
            <a:lum bright="18000" contrast="-18000"/>
          </a:blip>
          <a:srcRect l="20972" t="16858" r="39021" b="45428"/>
          <a:stretch>
            <a:fillRect/>
          </a:stretch>
        </p:blipFill>
        <p:spPr bwMode="auto">
          <a:xfrm>
            <a:off x="2209800" y="1371600"/>
            <a:ext cx="4953000" cy="4486275"/>
          </a:xfrm>
          <a:prstGeom prst="rect">
            <a:avLst/>
          </a:prstGeom>
          <a:noFill/>
          <a:ln w="9525">
            <a:noFill/>
            <a:miter lim="800000"/>
            <a:headEnd/>
            <a:tailEnd/>
          </a:ln>
        </p:spPr>
      </p:pic>
      <p:sp>
        <p:nvSpPr>
          <p:cNvPr id="11267" name="Text Box 3"/>
          <p:cNvSpPr txBox="1">
            <a:spLocks noChangeArrowheads="1"/>
          </p:cNvSpPr>
          <p:nvPr/>
        </p:nvSpPr>
        <p:spPr bwMode="auto">
          <a:xfrm>
            <a:off x="2590800" y="228600"/>
            <a:ext cx="4052888" cy="701675"/>
          </a:xfrm>
          <a:prstGeom prst="rect">
            <a:avLst/>
          </a:prstGeom>
          <a:noFill/>
          <a:ln w="9525">
            <a:noFill/>
            <a:miter lim="800000"/>
            <a:headEnd/>
            <a:tailEnd/>
          </a:ln>
        </p:spPr>
        <p:txBody>
          <a:bodyPr wrap="none">
            <a:spAutoFit/>
          </a:bodyPr>
          <a:lstStyle/>
          <a:p>
            <a:pPr algn="l"/>
            <a:r>
              <a:rPr lang="en-US" sz="4000" dirty="0">
                <a:solidFill>
                  <a:schemeClr val="bg1"/>
                </a:solidFill>
              </a:rPr>
              <a:t>Tide Propagation</a:t>
            </a:r>
          </a:p>
        </p:txBody>
      </p:sp>
      <p:sp>
        <p:nvSpPr>
          <p:cNvPr id="11268" name="Line 4"/>
          <p:cNvSpPr>
            <a:spLocks noChangeShapeType="1"/>
          </p:cNvSpPr>
          <p:nvPr/>
        </p:nvSpPr>
        <p:spPr bwMode="auto">
          <a:xfrm flipH="1">
            <a:off x="2057400" y="3276600"/>
            <a:ext cx="1143000" cy="0"/>
          </a:xfrm>
          <a:prstGeom prst="line">
            <a:avLst/>
          </a:prstGeom>
          <a:noFill/>
          <a:ln w="127000">
            <a:solidFill>
              <a:srgbClr val="FFFF66"/>
            </a:solidFill>
            <a:round/>
            <a:headEnd type="triangle" w="med" len="med"/>
            <a:tailEnd type="triangle" w="med" len="med"/>
          </a:ln>
        </p:spPr>
        <p:txBody>
          <a:bodyPr/>
          <a:lstStyle/>
          <a:p>
            <a:endParaRPr lang="en-US"/>
          </a:p>
        </p:txBody>
      </p:sp>
      <p:sp>
        <p:nvSpPr>
          <p:cNvPr id="11269" name="Line 5"/>
          <p:cNvSpPr>
            <a:spLocks noChangeShapeType="1"/>
          </p:cNvSpPr>
          <p:nvPr/>
        </p:nvSpPr>
        <p:spPr bwMode="auto">
          <a:xfrm rot="3747157" flipH="1">
            <a:off x="3047207" y="4191794"/>
            <a:ext cx="1143000" cy="1587"/>
          </a:xfrm>
          <a:prstGeom prst="line">
            <a:avLst/>
          </a:prstGeom>
          <a:noFill/>
          <a:ln w="127000">
            <a:solidFill>
              <a:srgbClr val="FFFF66"/>
            </a:solidFill>
            <a:round/>
            <a:headEnd type="triangle" w="med" len="med"/>
            <a:tailEnd type="triangle" w="med" len="med"/>
          </a:ln>
        </p:spPr>
        <p:txBody>
          <a:bodyPr/>
          <a:lstStyle/>
          <a:p>
            <a:endParaRPr lang="en-US"/>
          </a:p>
        </p:txBody>
      </p:sp>
      <p:sp>
        <p:nvSpPr>
          <p:cNvPr id="11270" name="Line 6"/>
          <p:cNvSpPr>
            <a:spLocks noChangeShapeType="1"/>
          </p:cNvSpPr>
          <p:nvPr/>
        </p:nvSpPr>
        <p:spPr bwMode="auto">
          <a:xfrm flipH="1">
            <a:off x="3429000" y="2057400"/>
            <a:ext cx="1143000" cy="0"/>
          </a:xfrm>
          <a:prstGeom prst="line">
            <a:avLst/>
          </a:prstGeom>
          <a:noFill/>
          <a:ln w="127000">
            <a:solidFill>
              <a:srgbClr val="FFFF66"/>
            </a:solidFill>
            <a:round/>
            <a:headEnd type="triangle" w="med" len="med"/>
            <a:tailEnd type="triangle" w="med" len="med"/>
          </a:ln>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3950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bay image"/>
          <p:cNvPicPr>
            <a:picLocks noChangeAspect="1" noChangeArrowheads="1"/>
          </p:cNvPicPr>
          <p:nvPr/>
        </p:nvPicPr>
        <p:blipFill>
          <a:blip r:embed="rId2" cstate="print">
            <a:lum bright="18000" contrast="-18000"/>
          </a:blip>
          <a:srcRect l="20972" t="16858" r="39021" b="45428"/>
          <a:stretch>
            <a:fillRect/>
          </a:stretch>
        </p:blipFill>
        <p:spPr bwMode="auto">
          <a:xfrm>
            <a:off x="2209800" y="1371600"/>
            <a:ext cx="4953000" cy="4486275"/>
          </a:xfrm>
          <a:prstGeom prst="rect">
            <a:avLst/>
          </a:prstGeom>
          <a:noFill/>
          <a:ln w="9525">
            <a:noFill/>
            <a:miter lim="800000"/>
            <a:headEnd/>
            <a:tailEnd/>
          </a:ln>
        </p:spPr>
      </p:pic>
      <p:sp>
        <p:nvSpPr>
          <p:cNvPr id="14339" name="Text Box 3"/>
          <p:cNvSpPr txBox="1">
            <a:spLocks noChangeArrowheads="1"/>
          </p:cNvSpPr>
          <p:nvPr/>
        </p:nvSpPr>
        <p:spPr bwMode="auto">
          <a:xfrm>
            <a:off x="1295400" y="228600"/>
            <a:ext cx="6850063" cy="701675"/>
          </a:xfrm>
          <a:prstGeom prst="rect">
            <a:avLst/>
          </a:prstGeom>
          <a:noFill/>
          <a:ln w="9525">
            <a:noFill/>
            <a:miter lim="800000"/>
            <a:headEnd/>
            <a:tailEnd/>
          </a:ln>
        </p:spPr>
        <p:txBody>
          <a:bodyPr wrap="none">
            <a:spAutoFit/>
          </a:bodyPr>
          <a:lstStyle/>
          <a:p>
            <a:pPr algn="l"/>
            <a:r>
              <a:rPr lang="en-US" sz="4000" dirty="0">
                <a:solidFill>
                  <a:schemeClr val="bg1"/>
                </a:solidFill>
              </a:rPr>
              <a:t>Longitudinal Density Gradient</a:t>
            </a:r>
          </a:p>
        </p:txBody>
      </p:sp>
      <p:sp>
        <p:nvSpPr>
          <p:cNvPr id="14340" name="Line 4"/>
          <p:cNvSpPr>
            <a:spLocks noChangeShapeType="1"/>
          </p:cNvSpPr>
          <p:nvPr/>
        </p:nvSpPr>
        <p:spPr bwMode="auto">
          <a:xfrm flipH="1">
            <a:off x="2667000" y="1828800"/>
            <a:ext cx="3657600" cy="1371600"/>
          </a:xfrm>
          <a:prstGeom prst="line">
            <a:avLst/>
          </a:prstGeom>
          <a:noFill/>
          <a:ln w="127000">
            <a:solidFill>
              <a:srgbClr val="FFFF66"/>
            </a:solidFill>
            <a:round/>
            <a:headEnd type="triangle" w="med" len="med"/>
            <a:tailEnd type="triangle" w="med" len="med"/>
          </a:ln>
        </p:spPr>
        <p:txBody>
          <a:bodyPr/>
          <a:lstStyle/>
          <a:p>
            <a:endParaRPr lang="en-US"/>
          </a:p>
        </p:txBody>
      </p:sp>
      <p:sp>
        <p:nvSpPr>
          <p:cNvPr id="14341" name="Text Box 5"/>
          <p:cNvSpPr txBox="1">
            <a:spLocks noChangeArrowheads="1"/>
          </p:cNvSpPr>
          <p:nvPr/>
        </p:nvSpPr>
        <p:spPr bwMode="auto">
          <a:xfrm>
            <a:off x="6172200" y="1066800"/>
            <a:ext cx="1338828" cy="369332"/>
          </a:xfrm>
          <a:prstGeom prst="rect">
            <a:avLst/>
          </a:prstGeom>
          <a:noFill/>
          <a:ln w="9525">
            <a:noFill/>
            <a:miter lim="800000"/>
            <a:headEnd/>
            <a:tailEnd/>
          </a:ln>
        </p:spPr>
        <p:txBody>
          <a:bodyPr wrap="none">
            <a:spAutoFit/>
          </a:bodyPr>
          <a:lstStyle/>
          <a:p>
            <a:pPr algn="l"/>
            <a:r>
              <a:rPr lang="en-US" dirty="0">
                <a:solidFill>
                  <a:schemeClr val="bg1"/>
                </a:solidFill>
              </a:rPr>
              <a:t>Freshwater</a:t>
            </a:r>
          </a:p>
        </p:txBody>
      </p:sp>
      <p:sp>
        <p:nvSpPr>
          <p:cNvPr id="14342" name="Text Box 6"/>
          <p:cNvSpPr txBox="1">
            <a:spLocks noChangeArrowheads="1"/>
          </p:cNvSpPr>
          <p:nvPr/>
        </p:nvSpPr>
        <p:spPr bwMode="auto">
          <a:xfrm>
            <a:off x="990600" y="3200400"/>
            <a:ext cx="1146468" cy="369332"/>
          </a:xfrm>
          <a:prstGeom prst="rect">
            <a:avLst/>
          </a:prstGeom>
          <a:noFill/>
          <a:ln w="9525">
            <a:noFill/>
            <a:miter lim="800000"/>
            <a:headEnd/>
            <a:tailEnd/>
          </a:ln>
        </p:spPr>
        <p:txBody>
          <a:bodyPr wrap="none">
            <a:spAutoFit/>
          </a:bodyPr>
          <a:lstStyle/>
          <a:p>
            <a:pPr algn="l"/>
            <a:r>
              <a:rPr lang="en-US" dirty="0">
                <a:solidFill>
                  <a:schemeClr val="bg1"/>
                </a:solidFill>
              </a:rPr>
              <a:t>Saltwater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4208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FF00"/>
      </a:hlink>
      <a:folHlink>
        <a:srgbClr val="FFFFFF"/>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51303</TotalTime>
  <Words>1774</Words>
  <Application>Microsoft Macintosh PowerPoint</Application>
  <PresentationFormat>On-screen Show (4:3)</PresentationFormat>
  <Paragraphs>198</Paragraphs>
  <Slides>37</Slides>
  <Notes>6</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1_Default Design</vt:lpstr>
      <vt:lpstr>Image</vt:lpstr>
      <vt:lpstr>Slide 1</vt:lpstr>
      <vt:lpstr>Outline</vt:lpstr>
      <vt:lpstr>Slide 3</vt:lpstr>
      <vt:lpstr>Slide 4</vt:lpstr>
      <vt:lpstr>Slide 5</vt:lpstr>
      <vt:lpstr>Slide 6</vt:lpstr>
      <vt:lpstr>Slide 7</vt:lpstr>
      <vt:lpstr>Slide 8</vt:lpstr>
      <vt:lpstr>Slide 9</vt:lpstr>
      <vt:lpstr>Slide 10</vt:lpstr>
      <vt:lpstr>Slide 11</vt:lpstr>
      <vt:lpstr>Slide 12</vt:lpstr>
      <vt:lpstr>Slide 13</vt:lpstr>
      <vt:lpstr>Outline</vt:lpstr>
      <vt:lpstr>Slide 15</vt:lpstr>
      <vt:lpstr>Slide 16</vt:lpstr>
      <vt:lpstr>Slide 17</vt:lpstr>
      <vt:lpstr>Slide 18</vt:lpstr>
      <vt:lpstr>Slide 19</vt:lpstr>
      <vt:lpstr>Slide 20</vt:lpstr>
      <vt:lpstr>Slide 21</vt:lpstr>
      <vt:lpstr>Slide 22</vt:lpstr>
      <vt:lpstr>Slide 23</vt:lpstr>
      <vt:lpstr>Slide 24</vt:lpstr>
      <vt:lpstr>Outline</vt:lpstr>
      <vt:lpstr>Slide 26</vt:lpstr>
      <vt:lpstr>Increased sediment and aggradation</vt:lpstr>
      <vt:lpstr>Decreased sediment and degradation</vt:lpstr>
      <vt:lpstr>Slide 29</vt:lpstr>
      <vt:lpstr>Slide 30</vt:lpstr>
      <vt:lpstr>Slide 31</vt:lpstr>
      <vt:lpstr>Slide 32</vt:lpstr>
      <vt:lpstr>Slide 33</vt:lpstr>
      <vt:lpstr>Slide 34</vt:lpstr>
      <vt:lpstr>Slide 35</vt:lpstr>
      <vt:lpstr>Slide 36</vt:lpstr>
      <vt:lpstr>Slide 37</vt:lpstr>
    </vt:vector>
  </TitlesOfParts>
  <Company>U S Geological Survey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Relevance of Estuarine Sediment  Limit light availability  Carries food to benthic filter feeders Transport pathway for contaminants Contaminated bottom sediment Navigation and dredging Wetland restoration</dc:title>
  <dc:creator>David Schoellhamer</dc:creator>
  <cp:lastModifiedBy>Lisa White</cp:lastModifiedBy>
  <cp:revision>566</cp:revision>
  <cp:lastPrinted>2014-10-24T23:18:43Z</cp:lastPrinted>
  <dcterms:created xsi:type="dcterms:W3CDTF">2016-02-27T16:01:17Z</dcterms:created>
  <dcterms:modified xsi:type="dcterms:W3CDTF">2016-02-27T16:01:43Z</dcterms:modified>
</cp:coreProperties>
</file>