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4" r:id="rId2"/>
    <p:sldId id="258" r:id="rId3"/>
    <p:sldId id="259" r:id="rId4"/>
    <p:sldId id="263" r:id="rId5"/>
    <p:sldId id="260" r:id="rId6"/>
    <p:sldId id="261" r:id="rId7"/>
    <p:sldId id="297" r:id="rId8"/>
    <p:sldId id="264" r:id="rId9"/>
    <p:sldId id="265" r:id="rId10"/>
    <p:sldId id="266" r:id="rId11"/>
    <p:sldId id="298" r:id="rId12"/>
    <p:sldId id="296" r:id="rId13"/>
    <p:sldId id="257" r:id="rId14"/>
    <p:sldId id="267" r:id="rId15"/>
    <p:sldId id="268" r:id="rId16"/>
    <p:sldId id="269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70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88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86" d="100"/>
          <a:sy n="186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8BD91-EE05-4A68-841F-68B798BB5BC5}" type="datetimeFigureOut">
              <a:rPr lang="en-US" smtClean="0"/>
              <a:t>3/3/14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2300-5BAF-403B-99DE-EEA1E84F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B19AE-1C48-4E03-B56D-FE445D66B5D3}" type="slidenum">
              <a:rPr lang="en-US"/>
              <a:pPr/>
              <a:t>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2300-5BAF-403B-99DE-EEA1E84F9D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4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2300-5BAF-403B-99DE-EEA1E84F9D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4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2300-5BAF-403B-99DE-EEA1E84F9D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4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2300-5BAF-403B-99DE-EEA1E84F9D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4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52D4-BC1A-4BD3-A05E-3623E8C234C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2300-5BAF-403B-99DE-EEA1E84F9D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B19AE-1C48-4E03-B56D-FE445D66B5D3}" type="slidenum">
              <a:rPr lang="en-US"/>
              <a:pPr/>
              <a:t>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5E145-8BB9-4180-9F98-D0C1249282A4}" type="slidenum">
              <a:rPr lang="en-US"/>
              <a:pPr/>
              <a:t>5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3D911-4C36-4F8C-95EA-9B724929FE10}" type="slidenum">
              <a:rPr lang="en-US"/>
              <a:pPr/>
              <a:t>6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A9F4B-FB4C-4829-AC33-5E9D40E9430E}" type="slidenum">
              <a:rPr lang="en-US"/>
              <a:pPr/>
              <a:t>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739AD-29DD-4359-A38B-B51FF3F0FCC3}" type="slidenum">
              <a:rPr lang="en-US"/>
              <a:pPr/>
              <a:t>9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EC93F-B5CF-409C-93E6-F21ED973ECD9}" type="slidenum">
              <a:rPr lang="en-US"/>
              <a:pPr/>
              <a:t>10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52D4-BC1A-4BD3-A05E-3623E8C234C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52D4-BC1A-4BD3-A05E-3623E8C234C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tiff"/><Relationship Id="rId3" Type="http://schemas.openxmlformats.org/officeDocument/2006/relationships/image" Target="../media/image52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wmf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Crisis at the end of the Permian: global change and the greatest mass extinction in the history of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Pedro J Marenco</a:t>
            </a:r>
          </a:p>
          <a:p>
            <a:r>
              <a:rPr lang="en-US" dirty="0" smtClean="0"/>
              <a:t>Bryn Mawr College Department of Geology</a:t>
            </a:r>
            <a:endParaRPr lang="en-US" dirty="0"/>
          </a:p>
        </p:txBody>
      </p:sp>
      <p:pic>
        <p:nvPicPr>
          <p:cNvPr id="4" name="Picture 3" descr="Bryn_Mawr_seal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4876800"/>
            <a:ext cx="1405338" cy="14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8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dev16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6502400" cy="4259263"/>
          </a:xfrm>
          <a:prstGeom prst="rect">
            <a:avLst/>
          </a:prstGeom>
          <a:noFill/>
        </p:spPr>
      </p:pic>
      <p:pic>
        <p:nvPicPr>
          <p:cNvPr id="105475" name="Picture 3" descr="tabulatecoral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3581400"/>
            <a:ext cx="3530600" cy="2984500"/>
          </a:xfrm>
          <a:prstGeom prst="rect">
            <a:avLst/>
          </a:prstGeom>
          <a:noFill/>
        </p:spPr>
      </p:pic>
      <p:pic>
        <p:nvPicPr>
          <p:cNvPr id="105476" name="Picture 4" descr="rugosa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228600"/>
            <a:ext cx="5686425" cy="3027363"/>
          </a:xfrm>
          <a:prstGeom prst="rect">
            <a:avLst/>
          </a:prstGeo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6096000" y="533400"/>
            <a:ext cx="2743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Rugose Corals and Tabulate Corals</a:t>
            </a:r>
          </a:p>
        </p:txBody>
      </p:sp>
    </p:spTree>
    <p:extLst>
      <p:ext uri="{BB962C8B-B14F-4D97-AF65-F5344CB8AC3E}">
        <p14:creationId xmlns:p14="http://schemas.microsoft.com/office/powerpoint/2010/main" val="320017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:\Users\pmarenco\Documents\My Documents\OlderMyDocuments\UsefulFigures\AlroyFigs\AloryFig-Color-Separ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5029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0" y="5410200"/>
            <a:ext cx="1090612" cy="138588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0146" y="457200"/>
            <a:ext cx="2841654" cy="213124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13338" y="1219200"/>
            <a:ext cx="1752600" cy="13144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65938" y="1219200"/>
            <a:ext cx="1562100" cy="13144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94550" y="2597150"/>
            <a:ext cx="1790700" cy="14922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205663" y="4081463"/>
            <a:ext cx="1676400" cy="12573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" name="Picture 2" descr="http://paws.wcu.edu/dperlmutr/Tommotian1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" y="4129088"/>
            <a:ext cx="1538814" cy="266700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267200" y="6212185"/>
            <a:ext cx="4305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Paleozoic fauna to Modern fauna</a:t>
            </a:r>
            <a:endParaRPr lang="en-US" sz="24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5791200" cy="1143000"/>
          </a:xfrm>
        </p:spPr>
        <p:txBody>
          <a:bodyPr/>
          <a:lstStyle/>
          <a:p>
            <a:r>
              <a:rPr lang="en-US" dirty="0" smtClean="0"/>
              <a:t>Major Ecological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638800" y="2743200"/>
            <a:ext cx="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17332" y="274638"/>
            <a:ext cx="4369468" cy="163036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Extinctions on land as well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60633" y="2362200"/>
            <a:ext cx="5878591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scutosaurusyq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608512"/>
            <a:ext cx="3289300" cy="2249488"/>
          </a:xfrm>
          <a:prstGeom prst="rect">
            <a:avLst/>
          </a:prstGeom>
          <a:noFill/>
        </p:spPr>
      </p:pic>
      <p:pic>
        <p:nvPicPr>
          <p:cNvPr id="10" name="Picture 7" descr="Stenodicty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743200"/>
            <a:ext cx="1679944" cy="1828800"/>
          </a:xfrm>
          <a:prstGeom prst="rect">
            <a:avLst/>
          </a:prstGeom>
          <a:noFill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90600" y="358140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Paleodictyopteroidea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0"/>
            <a:ext cx="131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Dimetrodon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0996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Animal Reef Gap</a:t>
            </a:r>
            <a:endParaRPr lang="en-US" dirty="0"/>
          </a:p>
        </p:txBody>
      </p:sp>
      <p:pic>
        <p:nvPicPr>
          <p:cNvPr id="4" name="Picture 2" descr="C:\Documents and Settings\pmarenco\My Documents\BrynMawr\Students\Julie\GSATalk2010\PrussReefGapFigureModifie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99401"/>
            <a:ext cx="3511296" cy="5454396"/>
          </a:xfrm>
          <a:prstGeom prst="rect">
            <a:avLst/>
          </a:prstGeom>
          <a:noFill/>
        </p:spPr>
      </p:pic>
      <p:pic>
        <p:nvPicPr>
          <p:cNvPr id="5" name="Picture 14" descr="VLstromBiohermHighlighte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1" y="1612324"/>
            <a:ext cx="3352800" cy="2514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2" y="4278999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Reef constructed entirely by microbial communities</a:t>
            </a:r>
          </a:p>
          <a:p>
            <a:r>
              <a:rPr lang="en-US" dirty="0" smtClean="0"/>
              <a:t>(Nevada, USA)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5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Animal Reef “Eclipse”?</a:t>
            </a:r>
            <a:endParaRPr lang="en-US" dirty="0"/>
          </a:p>
        </p:txBody>
      </p:sp>
      <p:pic>
        <p:nvPicPr>
          <p:cNvPr id="4" name="Picture 2" descr="C:\Documents and Settings\pmarenco\My Documents\BrynMawr\Students\Julie\GSATalk2010\PrussReefGapFigureModifie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99401"/>
            <a:ext cx="3511296" cy="5454396"/>
          </a:xfrm>
          <a:prstGeom prst="rect">
            <a:avLst/>
          </a:prstGeom>
          <a:noFill/>
        </p:spPr>
      </p:pic>
      <p:pic>
        <p:nvPicPr>
          <p:cNvPr id="7" name="Picture 3" descr="C:\Documents and Settings\pmarenco\My Documents\BrynMawr\Projects\ET-NSF\Summer2010FieldSeasonPics\VLStromPics\0248UppStromSB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19500" y="2057400"/>
            <a:ext cx="4495800" cy="350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19500" y="20574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BMC ‘11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57700" y="2590800"/>
            <a:ext cx="7620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19500" y="5638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Reef constructed by microbial communities and sponges. (Nevada, USA)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3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corals?</a:t>
            </a:r>
            <a:endParaRPr lang="en-US" dirty="0"/>
          </a:p>
        </p:txBody>
      </p:sp>
      <p:pic>
        <p:nvPicPr>
          <p:cNvPr id="4" name="Picture 2" descr="C:\Documents and Settings\pmarenco\My Documents\BrynMawr\Students\Julie\GSATalk2010\PrussReefGapFigureModifie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99401"/>
            <a:ext cx="3511296" cy="545439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V="1">
            <a:off x="3657600" y="4953000"/>
            <a:ext cx="0" cy="8382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0" y="5193268"/>
            <a:ext cx="297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corals for 5-7 million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7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Naked Coral Hypothesis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2485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6534150"/>
            <a:ext cx="1612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(Fine &amp; </a:t>
            </a:r>
            <a:r>
              <a:rPr lang="en-US" sz="1200" dirty="0" err="1" smtClean="0"/>
              <a:t>Tchernov</a:t>
            </a:r>
            <a:r>
              <a:rPr lang="en-US" sz="1200" dirty="0" smtClean="0"/>
              <a:t>, 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513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make seawater acidic?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1371600"/>
            <a:ext cx="72485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3774" y="4724400"/>
            <a:ext cx="274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↔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904114" y="5334000"/>
            <a:ext cx="424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CaCO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↔ Ca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+ 2HCO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</a:t>
            </a:r>
            <a:endParaRPr lang="en-US" sz="24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30060" y="601980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Carbonic Acid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257800" y="4495800"/>
            <a:ext cx="381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76400" y="5715000"/>
            <a:ext cx="381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53774" y="6204466"/>
            <a:ext cx="150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Coral skeleton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78878" y="5795665"/>
            <a:ext cx="0" cy="33843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1200" y="4231243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Carbonic Acid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539734"/>
            <a:ext cx="159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Carbon dioxide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>
            <a:stCxn id="14" idx="3"/>
          </p:cNvCxnSpPr>
          <p:nvPr/>
        </p:nvCxnSpPr>
        <p:spPr>
          <a:xfrm>
            <a:off x="2284636" y="4724400"/>
            <a:ext cx="458564" cy="76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35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0"/>
            <a:ext cx="4953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 descr="PaleoGeogWithTrap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0550" y="3816350"/>
            <a:ext cx="6013450" cy="3041650"/>
          </a:xfrm>
          <a:prstGeom prst="rect">
            <a:avLst/>
          </a:prstGeom>
          <a:noFill/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677150" y="365760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2 million km²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3657600" cy="6324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Siberian Trap Volcanism</a:t>
            </a:r>
          </a:p>
          <a:p>
            <a:pPr lvl="1"/>
            <a:r>
              <a:rPr lang="en-US" sz="2000" dirty="0"/>
              <a:t>4 X 10</a:t>
            </a:r>
            <a:r>
              <a:rPr lang="en-US" sz="2000" baseline="30000" dirty="0"/>
              <a:t>13 </a:t>
            </a:r>
            <a:r>
              <a:rPr lang="en-US" sz="2000" dirty="0"/>
              <a:t>metric tons of carbon dioxide erupted within 2 million </a:t>
            </a:r>
            <a:r>
              <a:rPr lang="en-US" sz="2000" dirty="0" smtClean="0"/>
              <a:t>years</a:t>
            </a:r>
          </a:p>
          <a:p>
            <a:pPr lvl="1"/>
            <a:r>
              <a:rPr lang="en-US" sz="2000" dirty="0"/>
              <a:t>2 X 10</a:t>
            </a:r>
            <a:r>
              <a:rPr lang="en-US" sz="2000" baseline="30000" dirty="0"/>
              <a:t>7 </a:t>
            </a:r>
            <a:r>
              <a:rPr lang="en-US" sz="2000" dirty="0"/>
              <a:t>metric tons of carbon dioxide per </a:t>
            </a:r>
            <a:r>
              <a:rPr lang="en-US" sz="2000" dirty="0" smtClean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17745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0"/>
            <a:ext cx="4953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 descr="PaleoGeogWithTrap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0550" y="3816350"/>
            <a:ext cx="6013450" cy="3041650"/>
          </a:xfrm>
          <a:prstGeom prst="rect">
            <a:avLst/>
          </a:prstGeom>
          <a:noFill/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677150" y="365760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2 million km²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3657600" cy="6324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Siberian Trap Volcanism</a:t>
            </a:r>
          </a:p>
          <a:p>
            <a:pPr lvl="1"/>
            <a:r>
              <a:rPr lang="en-US" sz="2000" dirty="0"/>
              <a:t>4 X 10</a:t>
            </a:r>
            <a:r>
              <a:rPr lang="en-US" sz="2000" baseline="30000" dirty="0"/>
              <a:t>13 </a:t>
            </a:r>
            <a:r>
              <a:rPr lang="en-US" sz="2000" dirty="0"/>
              <a:t>metric tons of carbon dioxide erupted within 2 million </a:t>
            </a:r>
            <a:r>
              <a:rPr lang="en-US" sz="2000" dirty="0" smtClean="0"/>
              <a:t>years</a:t>
            </a:r>
          </a:p>
          <a:p>
            <a:pPr lvl="1"/>
            <a:r>
              <a:rPr lang="en-US" sz="2000" dirty="0"/>
              <a:t>2 X 10</a:t>
            </a:r>
            <a:r>
              <a:rPr lang="en-US" sz="2000" baseline="30000" dirty="0"/>
              <a:t>7 </a:t>
            </a:r>
            <a:r>
              <a:rPr lang="en-US" sz="2000" dirty="0"/>
              <a:t>metric tons of carbon dioxide per </a:t>
            </a:r>
            <a:r>
              <a:rPr lang="en-US" sz="2000" dirty="0" smtClean="0"/>
              <a:t>year</a:t>
            </a:r>
          </a:p>
          <a:p>
            <a:r>
              <a:rPr lang="en-US" sz="2400" dirty="0" smtClean="0"/>
              <a:t>Humans in 2012</a:t>
            </a:r>
          </a:p>
          <a:p>
            <a:pPr lvl="1"/>
            <a:r>
              <a:rPr lang="en-US" sz="2000" dirty="0"/>
              <a:t>3.5 X 10</a:t>
            </a:r>
            <a:r>
              <a:rPr lang="en-US" sz="2000" baseline="30000" dirty="0"/>
              <a:t>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438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End </a:t>
            </a:r>
            <a:r>
              <a:rPr lang="en-US" sz="4400" dirty="0" smtClean="0">
                <a:solidFill>
                  <a:schemeClr val="tx2"/>
                </a:solidFill>
              </a:rPr>
              <a:t>Cretaceous </a:t>
            </a:r>
            <a:r>
              <a:rPr lang="en-US" sz="4400" dirty="0">
                <a:solidFill>
                  <a:schemeClr val="tx2"/>
                </a:solidFill>
              </a:rPr>
              <a:t>Mass Extinction</a:t>
            </a:r>
          </a:p>
        </p:txBody>
      </p:sp>
      <p:pic>
        <p:nvPicPr>
          <p:cNvPr id="4" name="Picture 2" descr="C:\Documents and Settings\pmarenco\My Documents\postdoc\Talks\HeadlinesLecture2009\NightComesToTheCretaceou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46375" y="1219200"/>
            <a:ext cx="3651250" cy="5486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288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 versus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Bolide Impact		</a:t>
            </a:r>
            <a:r>
              <a:rPr lang="en-US" dirty="0" smtClean="0">
                <a:solidFill>
                  <a:srgbClr val="C00000"/>
                </a:solidFill>
              </a:rPr>
              <a:t>Trigger</a:t>
            </a:r>
          </a:p>
          <a:p>
            <a:r>
              <a:rPr lang="en-US" dirty="0" smtClean="0"/>
              <a:t>Volcanism		</a:t>
            </a:r>
            <a:r>
              <a:rPr lang="en-US" dirty="0" smtClean="0">
                <a:solidFill>
                  <a:srgbClr val="C00000"/>
                </a:solidFill>
              </a:rPr>
              <a:t>Trigger</a:t>
            </a:r>
          </a:p>
          <a:p>
            <a:r>
              <a:rPr lang="en-US" dirty="0" smtClean="0"/>
              <a:t>Climate Change	</a:t>
            </a:r>
            <a:r>
              <a:rPr lang="en-US" dirty="0" smtClean="0">
                <a:solidFill>
                  <a:srgbClr val="C00000"/>
                </a:solidFill>
              </a:rPr>
              <a:t>Trigger/Mechanism</a:t>
            </a:r>
          </a:p>
          <a:p>
            <a:r>
              <a:rPr lang="en-US" dirty="0" smtClean="0"/>
              <a:t>Anoxia </a:t>
            </a:r>
            <a:r>
              <a:rPr lang="en-US" sz="2400" dirty="0" smtClean="0"/>
              <a:t>(low oxygen)	</a:t>
            </a:r>
            <a:r>
              <a:rPr lang="en-US" dirty="0" smtClean="0">
                <a:solidFill>
                  <a:srgbClr val="C00000"/>
                </a:solidFill>
              </a:rPr>
              <a:t>Mechanism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8822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Triggers cause the mechanism to happen.  Mechanisms do the killing.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799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for the End Permian?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Volcanism		</a:t>
            </a:r>
            <a:r>
              <a:rPr lang="en-US" dirty="0" smtClean="0">
                <a:solidFill>
                  <a:srgbClr val="C00000"/>
                </a:solidFill>
              </a:rPr>
              <a:t>Trigger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8822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Triggers cause the mechanism to happen.  Mechanisms do the killing.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327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 climate warming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Mechanism for the End Permian?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6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evidence for ice on the continents</a:t>
            </a:r>
          </a:p>
          <a:p>
            <a:r>
              <a:rPr lang="en-US" dirty="0" smtClean="0"/>
              <a:t>Chemical analysis of conodont fossils act as a </a:t>
            </a:r>
            <a:r>
              <a:rPr lang="en-US" dirty="0" err="1" smtClean="0"/>
              <a:t>paleothermometer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climate warming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272215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21964"/>
            <a:ext cx="3249862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42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climate warming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dirty="0" smtClean="0"/>
              <a:t>Seawater temperatures ~35°C (95</a:t>
            </a:r>
            <a:r>
              <a:rPr lang="en-US" dirty="0"/>
              <a:t>°</a:t>
            </a:r>
            <a:r>
              <a:rPr lang="en-US" dirty="0" smtClean="0"/>
              <a:t>F)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4800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1955" y="6409551"/>
            <a:ext cx="159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Joachimski</a:t>
            </a:r>
            <a:r>
              <a:rPr lang="en-US" sz="1200" dirty="0" smtClean="0"/>
              <a:t> et al., 2012</a:t>
            </a:r>
            <a:endParaRPr lang="en-US" sz="1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36263"/>
            <a:ext cx="272215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496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Observations explained by climate warming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skeletonized corals</a:t>
            </a:r>
          </a:p>
          <a:p>
            <a:r>
              <a:rPr lang="en-US" dirty="0" smtClean="0"/>
              <a:t>Small body size of various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3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Microgastropods</a:t>
            </a:r>
            <a:r>
              <a:rPr lang="en-US" dirty="0" smtClean="0"/>
              <a:t> (smaller than 1cm) during the aftermath </a:t>
            </a:r>
            <a:r>
              <a:rPr lang="en-US" sz="1200" dirty="0" smtClean="0"/>
              <a:t>(e.g., Batten and Stokes, 1986; </a:t>
            </a:r>
            <a:r>
              <a:rPr lang="en-US" sz="1200" dirty="0" err="1" smtClean="0"/>
              <a:t>Twitchett</a:t>
            </a:r>
            <a:r>
              <a:rPr lang="en-US" sz="1200" dirty="0" smtClean="0"/>
              <a:t>, 2007; </a:t>
            </a:r>
            <a:r>
              <a:rPr lang="en-US" sz="1200" dirty="0" err="1" smtClean="0"/>
              <a:t>Fraiser</a:t>
            </a:r>
            <a:r>
              <a:rPr lang="en-US" sz="1200" dirty="0" smtClean="0"/>
              <a:t> and </a:t>
            </a:r>
            <a:r>
              <a:rPr lang="en-US" sz="1200" dirty="0" err="1" smtClean="0"/>
              <a:t>Bottjer</a:t>
            </a:r>
            <a:r>
              <a:rPr lang="en-US" sz="1200" dirty="0" smtClean="0"/>
              <a:t>, 2004; Payne et al., 2004)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040855"/>
            <a:ext cx="899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1250" y="6546954"/>
            <a:ext cx="2146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(from </a:t>
            </a:r>
            <a:r>
              <a:rPr lang="en-US" sz="1200" dirty="0" err="1" smtClean="0"/>
              <a:t>Fraiser</a:t>
            </a:r>
            <a:r>
              <a:rPr lang="en-US" sz="1200" dirty="0" smtClean="0"/>
              <a:t> and </a:t>
            </a:r>
            <a:r>
              <a:rPr lang="en-US" sz="1200" dirty="0" err="1" smtClean="0"/>
              <a:t>Bottjer</a:t>
            </a:r>
            <a:r>
              <a:rPr lang="en-US" sz="1200" dirty="0" smtClean="0"/>
              <a:t>, 2004)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981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astropods from the Sinbad Limestone of Utah are predominantly small </a:t>
            </a:r>
            <a:r>
              <a:rPr lang="en-US" sz="1200" dirty="0" smtClean="0"/>
              <a:t>(</a:t>
            </a:r>
            <a:r>
              <a:rPr lang="en-US" sz="1200" dirty="0" err="1" smtClean="0"/>
              <a:t>Fraiser</a:t>
            </a:r>
            <a:r>
              <a:rPr lang="en-US" sz="1200" dirty="0" smtClean="0"/>
              <a:t> and </a:t>
            </a:r>
            <a:r>
              <a:rPr lang="en-US" sz="1200" dirty="0" err="1" smtClean="0"/>
              <a:t>Bottjer</a:t>
            </a:r>
            <a:r>
              <a:rPr lang="en-US" sz="1200" dirty="0" smtClean="0"/>
              <a:t>, 2004)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1250" y="6546954"/>
            <a:ext cx="2146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(from </a:t>
            </a:r>
            <a:r>
              <a:rPr lang="en-US" sz="1200" dirty="0" err="1" smtClean="0"/>
              <a:t>Fraiser</a:t>
            </a:r>
            <a:r>
              <a:rPr lang="en-US" sz="1200" dirty="0" smtClean="0"/>
              <a:t> and </a:t>
            </a:r>
            <a:r>
              <a:rPr lang="en-US" sz="1200" dirty="0" err="1" smtClean="0"/>
              <a:t>Bottjer</a:t>
            </a:r>
            <a:r>
              <a:rPr lang="en-US" sz="1200" dirty="0" smtClean="0"/>
              <a:t>, 2004)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138" y="1905000"/>
            <a:ext cx="54197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17" y="3080266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 376</a:t>
            </a:r>
          </a:p>
          <a:p>
            <a:r>
              <a:rPr lang="en-US" dirty="0" smtClean="0"/>
              <a:t>Mean = 2.5mm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0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astropods from the </a:t>
            </a:r>
            <a:r>
              <a:rPr lang="en-US" dirty="0" err="1" smtClean="0"/>
              <a:t>Thaynes</a:t>
            </a:r>
            <a:r>
              <a:rPr lang="en-US" dirty="0" smtClean="0"/>
              <a:t> Formation of the Confusion Range, Utah are larger </a:t>
            </a:r>
            <a:r>
              <a:rPr lang="en-US" sz="1200" dirty="0" smtClean="0"/>
              <a:t>(</a:t>
            </a:r>
            <a:r>
              <a:rPr lang="en-US" sz="1200" dirty="0" err="1" smtClean="0"/>
              <a:t>Brayard</a:t>
            </a:r>
            <a:r>
              <a:rPr lang="en-US" sz="1200" dirty="0" smtClean="0"/>
              <a:t> et al., 2010)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1250" y="6546954"/>
            <a:ext cx="1823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(from </a:t>
            </a:r>
            <a:r>
              <a:rPr lang="en-US" sz="1200" dirty="0" err="1" smtClean="0"/>
              <a:t>Brayard</a:t>
            </a:r>
            <a:r>
              <a:rPr lang="en-US" sz="1200" dirty="0" smtClean="0"/>
              <a:t> et al., 2010)</a:t>
            </a: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89178"/>
            <a:ext cx="37719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2432240"/>
            <a:ext cx="4267199" cy="316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1847510" y="485809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9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47420" y="6403714"/>
            <a:ext cx="2070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(from </a:t>
            </a:r>
            <a:r>
              <a:rPr lang="en-US" sz="1200" dirty="0" err="1" smtClean="0"/>
              <a:t>Marenco</a:t>
            </a:r>
            <a:r>
              <a:rPr lang="en-US" sz="1200" dirty="0" smtClean="0"/>
              <a:t> et al., in prep.)</a:t>
            </a:r>
            <a:endParaRPr lang="en-US" sz="1200" dirty="0"/>
          </a:p>
        </p:txBody>
      </p:sp>
      <p:pic>
        <p:nvPicPr>
          <p:cNvPr id="1026" name="Picture 2" descr="C:\Users\pmarenco\Documents\BrynMawr\Projects\ET-NSF\Gastropods\HP\PicsForManuscript\HP-8_15-Gastropods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marenco\Documents\BrynMawr\Projects\ET-NSF\Gastropods\HP\PicsForManuscript\HP-58-Gastropods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marenco\Documents\BrynMawr\Projects\ET-NSF\Gastropods\HP\PicsForManuscript\HP-137_5-Gastropods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5499"/>
            <a:ext cx="27432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marenco\Documents\BrynMawr\Projects\ET-NSF\Gastropods\HP\PicsForManuscript\HP-261-Gastropods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80549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marenco\Documents\BrynMawr\Projects\ET-NSF\Gastropods\HP\PicsForManuscript\HP-401_5-Gastropods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80549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marenco\Documents\BrynMawr\Projects\ET-NSF\Gastropods\HP\PicsForManuscript\HP-428-Gastropods-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2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 descr="BentonBookCov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46375" y="1371600"/>
            <a:ext cx="3651250" cy="4918075"/>
          </a:xfrm>
          <a:prstGeom prst="rect">
            <a:avLst/>
          </a:prstGeom>
          <a:noFill/>
        </p:spPr>
      </p:pic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End Permian Mass Extinction</a:t>
            </a:r>
          </a:p>
        </p:txBody>
      </p:sp>
    </p:spTree>
    <p:extLst>
      <p:ext uri="{BB962C8B-B14F-4D97-AF65-F5344CB8AC3E}">
        <p14:creationId xmlns:p14="http://schemas.microsoft.com/office/powerpoint/2010/main" val="17355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5" y="304800"/>
            <a:ext cx="8665535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Larger gastropods have only been found in deeper (cooler) water environments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4368" y="6546954"/>
            <a:ext cx="2070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(from </a:t>
            </a:r>
            <a:r>
              <a:rPr lang="en-US" sz="1200" dirty="0" err="1" smtClean="0"/>
              <a:t>Marenco</a:t>
            </a:r>
            <a:r>
              <a:rPr lang="en-US" sz="1200" dirty="0" smtClean="0"/>
              <a:t> et al., in prep.)</a:t>
            </a:r>
            <a:endParaRPr lang="en-US" sz="1200" dirty="0"/>
          </a:p>
        </p:txBody>
      </p:sp>
      <p:pic>
        <p:nvPicPr>
          <p:cNvPr id="5" name="Picture 3" descr="C:\Users\pmarenco\Documents\BrynMawr\Talks\GSA2013\Gastropods\BrayardFigureComparison-Tweaked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9284" y="2057400"/>
            <a:ext cx="3383635" cy="448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0" y="6544714"/>
            <a:ext cx="1612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(modified from </a:t>
            </a:r>
            <a:r>
              <a:rPr lang="en-US" sz="1200" dirty="0" err="1" smtClean="0"/>
              <a:t>Blakey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9" name="Picture 4" descr="C:\Users\pmarenco\Documents\BrynMawr\Talks\GSA2013\Gastropods\Figure1-PaleogeographicFigure-Tweake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2772293"/>
            <a:ext cx="3962400" cy="37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78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 climate warming</a:t>
            </a:r>
          </a:p>
          <a:p>
            <a:r>
              <a:rPr lang="en-US" dirty="0" smtClean="0"/>
              <a:t>Anoxia (low oxygen) in the oceans triggered by warming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Mechanism for the End Permian?</a:t>
            </a:r>
            <a:endParaRPr lang="en-US" dirty="0"/>
          </a:p>
        </p:txBody>
      </p:sp>
      <p:pic>
        <p:nvPicPr>
          <p:cNvPr id="4" name="Picture 2" descr="currents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0" y="2819400"/>
            <a:ext cx="5984424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40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Deep ocean anoxia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The mineral pyrite forms in anaerobic environments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3505200"/>
            <a:ext cx="17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Pyrite </a:t>
            </a:r>
            <a:r>
              <a:rPr lang="en-US" dirty="0" err="1" smtClean="0"/>
              <a:t>Framboids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196551"/>
            <a:ext cx="3276600" cy="666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535" y="4038600"/>
            <a:ext cx="3267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2838298" y="5470912"/>
            <a:ext cx="1617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(from Shen et al. 2007)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176697" y="5905253"/>
            <a:ext cx="1381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(from </a:t>
            </a:r>
            <a:r>
              <a:rPr lang="en-US" sz="1200" dirty="0" err="1" smtClean="0"/>
              <a:t>Isozaki</a:t>
            </a:r>
            <a:r>
              <a:rPr lang="en-US" sz="1200" dirty="0" smtClean="0"/>
              <a:t> 1997)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225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 climate warming</a:t>
            </a:r>
          </a:p>
          <a:p>
            <a:r>
              <a:rPr lang="en-US" dirty="0" smtClean="0"/>
              <a:t>Anoxia (low oxygen) in the oceans triggered by warming</a:t>
            </a:r>
          </a:p>
          <a:p>
            <a:pPr lvl="1"/>
            <a:r>
              <a:rPr lang="en-US" dirty="0" smtClean="0"/>
              <a:t>Pattern of extinction does not agree with anoxia as a mechanism</a:t>
            </a:r>
            <a:endParaRPr lang="en-US" dirty="0"/>
          </a:p>
          <a:p>
            <a:r>
              <a:rPr lang="en-US" dirty="0" smtClean="0"/>
              <a:t>Carbon dioxide poisoning</a:t>
            </a:r>
          </a:p>
          <a:p>
            <a:pPr lvl="1"/>
            <a:r>
              <a:rPr lang="en-US" dirty="0" smtClean="0"/>
              <a:t>Pattern of extinction seems to agree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Mechanism for the End Permian?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1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selectivity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 of extinction shows weak preference for organisms that do not tolerate high levels of carbon dioxide.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3" y="3200400"/>
            <a:ext cx="78009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15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on Earth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</a:p>
          <a:p>
            <a:pPr lvl="1"/>
            <a:r>
              <a:rPr lang="en-US" dirty="0" smtClean="0"/>
              <a:t>There was extreme volcanism</a:t>
            </a:r>
          </a:p>
          <a:p>
            <a:pPr lvl="1"/>
            <a:r>
              <a:rPr lang="en-US" dirty="0" smtClean="0"/>
              <a:t>There was extreme warming</a:t>
            </a:r>
          </a:p>
          <a:p>
            <a:r>
              <a:rPr lang="en-US" dirty="0" smtClean="0"/>
              <a:t>What we are fairly sure about</a:t>
            </a:r>
          </a:p>
          <a:p>
            <a:pPr lvl="1"/>
            <a:r>
              <a:rPr lang="en-US" dirty="0" smtClean="0"/>
              <a:t>There were likely high levels of carbon dioxide</a:t>
            </a:r>
          </a:p>
          <a:p>
            <a:pPr lvl="1"/>
            <a:r>
              <a:rPr lang="en-US" dirty="0" smtClean="0"/>
              <a:t>There was likely widespread oceanic anoxia</a:t>
            </a:r>
          </a:p>
        </p:txBody>
      </p:sp>
    </p:spTree>
    <p:extLst>
      <p:ext uri="{BB962C8B-B14F-4D97-AF65-F5344CB8AC3E}">
        <p14:creationId xmlns:p14="http://schemas.microsoft.com/office/powerpoint/2010/main" val="138073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on Earth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are not sure about</a:t>
            </a:r>
          </a:p>
          <a:p>
            <a:pPr lvl="1"/>
            <a:r>
              <a:rPr lang="en-US" dirty="0" smtClean="0"/>
              <a:t>What exactly did the killing?</a:t>
            </a:r>
          </a:p>
          <a:p>
            <a:pPr lvl="1"/>
            <a:r>
              <a:rPr lang="en-US" dirty="0" smtClean="0"/>
              <a:t>Why did some groups recover more quickly than other groups?</a:t>
            </a:r>
          </a:p>
          <a:p>
            <a:pPr lvl="1"/>
            <a:r>
              <a:rPr lang="en-US" dirty="0" smtClean="0"/>
              <a:t>Were some regions less affected than others?</a:t>
            </a:r>
          </a:p>
          <a:p>
            <a:pPr lvl="1"/>
            <a:r>
              <a:rPr lang="en-US" dirty="0" smtClean="0"/>
              <a:t>How long did it all last?</a:t>
            </a:r>
          </a:p>
        </p:txBody>
      </p:sp>
    </p:spTree>
    <p:extLst>
      <p:ext uri="{BB962C8B-B14F-4D97-AF65-F5344CB8AC3E}">
        <p14:creationId xmlns:p14="http://schemas.microsoft.com/office/powerpoint/2010/main" val="350738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this happen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 Permian mass extinction can be treated as a natural laboratory to explore the effects of anthropogenic carbon dioxide and global warming.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4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pmarenco\Documents\My Documents\OlderMyDocuments\UsefulFigures\AlroyFigs\AlroyFig-Color-Cummula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364673"/>
            <a:ext cx="6096000" cy="52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5 Mass Extinctions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6553200"/>
            <a:ext cx="1911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(modified from </a:t>
            </a:r>
            <a:r>
              <a:rPr lang="en-US" sz="1200" dirty="0" err="1" smtClean="0"/>
              <a:t>Alroy</a:t>
            </a:r>
            <a:r>
              <a:rPr lang="en-US" sz="1200" dirty="0" smtClean="0"/>
              <a:t>, 2010)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364673"/>
            <a:ext cx="229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End Permian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7924" y="2291806"/>
            <a:ext cx="126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End Triassic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7232" y="1143000"/>
            <a:ext cx="2768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End Cretaceous</a:t>
            </a:r>
            <a:endParaRPr lang="en-US" sz="3200" dirty="0">
              <a:solidFill>
                <a:srgbClr val="92D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144294" y="2932906"/>
            <a:ext cx="533400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134894" y="1990778"/>
            <a:ext cx="5334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0800" y="2003212"/>
            <a:ext cx="160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End Ordovician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2278381"/>
            <a:ext cx="152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Late Devonian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772694" y="2858231"/>
            <a:ext cx="533400" cy="1588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134074" y="2573918"/>
            <a:ext cx="5334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610894" y="2218285"/>
            <a:ext cx="533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698320" y="4953000"/>
            <a:ext cx="2344905" cy="29217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043225" y="4953000"/>
            <a:ext cx="1492211" cy="29217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35437" y="4953000"/>
            <a:ext cx="532932" cy="29217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39692" y="4950023"/>
            <a:ext cx="862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Paleozoic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358250" y="4950023"/>
            <a:ext cx="869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Mesozoic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448951" y="4973106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Cenozoic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5690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End Cretaceous Mass Extinction</a:t>
            </a:r>
          </a:p>
        </p:txBody>
      </p:sp>
      <p:graphicFrame>
        <p:nvGraphicFramePr>
          <p:cNvPr id="129043" name="Group 19"/>
          <p:cNvGraphicFramePr>
            <a:graphicFrameLocks noGrp="1"/>
          </p:cNvGraphicFramePr>
          <p:nvPr>
            <p:ph sz="half" idx="4294967295"/>
          </p:nvPr>
        </p:nvGraphicFramePr>
        <p:xfrm>
          <a:off x="4114800" y="3200400"/>
          <a:ext cx="2819400" cy="2179320"/>
        </p:xfrm>
        <a:graphic>
          <a:graphicData uri="http://schemas.openxmlformats.org/drawingml/2006/table">
            <a:tbl>
              <a:tblPr/>
              <a:tblGrid>
                <a:gridCol w="2819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K-T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50% of marine 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47% of marine genera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2590800" y="6019800"/>
            <a:ext cx="3492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(Raup 1979, Erwin 1993, Hallam &amp; Wignall 1997)</a:t>
            </a:r>
          </a:p>
        </p:txBody>
      </p:sp>
      <p:pic>
        <p:nvPicPr>
          <p:cNvPr id="129042" name="Picture 1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9000" y="2895600"/>
            <a:ext cx="15192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104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Permian Mass Extinction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mass </a:t>
            </a:r>
            <a:r>
              <a:rPr lang="en-US" dirty="0" smtClean="0"/>
              <a:t>extinction</a:t>
            </a:r>
            <a:endParaRPr lang="en-US" dirty="0"/>
          </a:p>
        </p:txBody>
      </p:sp>
      <p:graphicFrame>
        <p:nvGraphicFramePr>
          <p:cNvPr id="126980" name="Group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6229282"/>
              </p:ext>
            </p:extLst>
          </p:nvPr>
        </p:nvGraphicFramePr>
        <p:xfrm>
          <a:off x="1828800" y="3200400"/>
          <a:ext cx="5105400" cy="2179320"/>
        </p:xfrm>
        <a:graphic>
          <a:graphicData uri="http://schemas.openxmlformats.org/drawingml/2006/table">
            <a:tbl>
              <a:tblPr/>
              <a:tblGrid>
                <a:gridCol w="2286000"/>
                <a:gridCol w="2819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P-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K-T 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80-96% of marine 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50% of marine species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84% of marine genera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47% of marine genera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6994" name="Text Box 18"/>
          <p:cNvSpPr txBox="1">
            <a:spLocks noChangeArrowheads="1"/>
          </p:cNvSpPr>
          <p:nvPr/>
        </p:nvSpPr>
        <p:spPr bwMode="auto">
          <a:xfrm>
            <a:off x="2590800" y="6019800"/>
            <a:ext cx="3492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(Raup 1979, Erwin 1993, Hallam &amp; Wignall 1997)</a:t>
            </a:r>
          </a:p>
        </p:txBody>
      </p:sp>
      <p:pic>
        <p:nvPicPr>
          <p:cNvPr id="126995" name="Picture 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9000" y="2895600"/>
            <a:ext cx="15192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96" name="Picture 2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2895600"/>
            <a:ext cx="15144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793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pmarenco\My Documents\BrynMawr\Teaching\Paleobiology09\MassExtinctions\EndPermianExtinctionTax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1241830"/>
            <a:ext cx="6248400" cy="561617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/>
          <a:lstStyle/>
          <a:p>
            <a:pPr algn="l"/>
            <a:r>
              <a:rPr lang="en-US" dirty="0" smtClean="0"/>
              <a:t>End Permian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2286000"/>
            <a:ext cx="25146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50% family</a:t>
            </a:r>
          </a:p>
          <a:p>
            <a:r>
              <a:rPr lang="en-US" dirty="0" smtClean="0"/>
              <a:t>84% genus</a:t>
            </a:r>
          </a:p>
          <a:p>
            <a:r>
              <a:rPr lang="en-US" dirty="0"/>
              <a:t>8</a:t>
            </a:r>
            <a:r>
              <a:rPr lang="en-US" dirty="0" smtClean="0"/>
              <a:t>0% species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924300" y="3619500"/>
            <a:ext cx="6172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5000" y="533400"/>
            <a:ext cx="96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Permian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533400"/>
            <a:ext cx="85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Triassic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5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7.21.08 05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28600"/>
            <a:ext cx="4267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 descr="T114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4114800"/>
            <a:ext cx="3048000" cy="2286000"/>
          </a:xfrm>
          <a:prstGeom prst="rect">
            <a:avLst/>
          </a:prstGeom>
          <a:noFill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0" y="2667000"/>
            <a:ext cx="34051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19800" y="381000"/>
            <a:ext cx="2905125" cy="3690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93190" name="Picture 6" descr="trilo1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15000" y="4495800"/>
            <a:ext cx="3262313" cy="2225675"/>
          </a:xfrm>
          <a:prstGeom prst="rect">
            <a:avLst/>
          </a:prstGeom>
          <a:noFill/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228600" y="3581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Trilobites</a:t>
            </a:r>
          </a:p>
        </p:txBody>
      </p:sp>
    </p:spTree>
    <p:extLst>
      <p:ext uri="{BB962C8B-B14F-4D97-AF65-F5344CB8AC3E}">
        <p14:creationId xmlns:p14="http://schemas.microsoft.com/office/powerpoint/2010/main" val="279673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blastoid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381000"/>
            <a:ext cx="4217988" cy="3679825"/>
          </a:xfrm>
          <a:prstGeom prst="rect">
            <a:avLst/>
          </a:prstGeom>
          <a:noFill/>
        </p:spPr>
      </p:pic>
      <p:pic>
        <p:nvPicPr>
          <p:cNvPr id="99331" name="Picture 3" descr="blas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62600" y="228600"/>
            <a:ext cx="3048000" cy="6372225"/>
          </a:xfrm>
          <a:prstGeom prst="rect">
            <a:avLst/>
          </a:prstGeom>
          <a:noFill/>
        </p:spPr>
      </p:pic>
      <p:pic>
        <p:nvPicPr>
          <p:cNvPr id="99332" name="Picture 4" descr="Blastoid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71600" y="4191000"/>
            <a:ext cx="3124200" cy="2343150"/>
          </a:xfrm>
          <a:prstGeom prst="rect">
            <a:avLst/>
          </a:prstGeom>
          <a:noFill/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648200" y="45720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Blastoids</a:t>
            </a:r>
          </a:p>
        </p:txBody>
      </p:sp>
    </p:spTree>
    <p:extLst>
      <p:ext uri="{BB962C8B-B14F-4D97-AF65-F5344CB8AC3E}">
        <p14:creationId xmlns:p14="http://schemas.microsoft.com/office/powerpoint/2010/main" val="191428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814</Words>
  <Application>Microsoft Macintosh PowerPoint</Application>
  <PresentationFormat>On-screen Show (4:3)</PresentationFormat>
  <Paragraphs>150</Paragraphs>
  <Slides>38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Crisis at the end of the Permian: global change and the greatest mass extinction in the history of life</vt:lpstr>
      <vt:lpstr>PowerPoint Presentation</vt:lpstr>
      <vt:lpstr>PowerPoint Presentation</vt:lpstr>
      <vt:lpstr>The Big 5 Mass Extinctions</vt:lpstr>
      <vt:lpstr>End Cretaceous Mass Extinction</vt:lpstr>
      <vt:lpstr>End Permian Mass Extinction</vt:lpstr>
      <vt:lpstr>End Permian</vt:lpstr>
      <vt:lpstr>PowerPoint Presentation</vt:lpstr>
      <vt:lpstr>PowerPoint Presentation</vt:lpstr>
      <vt:lpstr>PowerPoint Presentation</vt:lpstr>
      <vt:lpstr>Major Ecological Shift</vt:lpstr>
      <vt:lpstr>PowerPoint Presentation</vt:lpstr>
      <vt:lpstr>The Animal Reef Gap</vt:lpstr>
      <vt:lpstr>The Animal Reef “Eclipse”?</vt:lpstr>
      <vt:lpstr>Where are the corals?</vt:lpstr>
      <vt:lpstr>The Naked Coral Hypothesis</vt:lpstr>
      <vt:lpstr>How do you make seawater acidic?</vt:lpstr>
      <vt:lpstr>PowerPoint Presentation</vt:lpstr>
      <vt:lpstr>PowerPoint Presentation</vt:lpstr>
      <vt:lpstr>Triggers versus Mechanisms</vt:lpstr>
      <vt:lpstr>Trigger for the End Permian?</vt:lpstr>
      <vt:lpstr>Mechanism for the End Permian?</vt:lpstr>
      <vt:lpstr>Evidence for climate warming</vt:lpstr>
      <vt:lpstr>Evidence for climate warming</vt:lpstr>
      <vt:lpstr>Observations explained by climate warming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 for the End Permian?</vt:lpstr>
      <vt:lpstr>Deep ocean anoxia</vt:lpstr>
      <vt:lpstr>Mechanism for the End Permian?</vt:lpstr>
      <vt:lpstr>Extinction selectivity</vt:lpstr>
      <vt:lpstr>So what on Earth happened?</vt:lpstr>
      <vt:lpstr>So what on Earth happened?</vt:lpstr>
      <vt:lpstr>Can this happen again?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Marenco</dc:creator>
  <cp:lastModifiedBy>UCMP Berkeley</cp:lastModifiedBy>
  <cp:revision>56</cp:revision>
  <dcterms:created xsi:type="dcterms:W3CDTF">2006-08-16T00:00:00Z</dcterms:created>
  <dcterms:modified xsi:type="dcterms:W3CDTF">2014-03-03T20:29:18Z</dcterms:modified>
</cp:coreProperties>
</file>