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1" r:id="rId2"/>
  </p:sldMasterIdLst>
  <p:notesMasterIdLst>
    <p:notesMasterId r:id="rId50"/>
  </p:notesMasterIdLst>
  <p:sldIdLst>
    <p:sldId id="320" r:id="rId3"/>
    <p:sldId id="295" r:id="rId4"/>
    <p:sldId id="297" r:id="rId5"/>
    <p:sldId id="298" r:id="rId6"/>
    <p:sldId id="299" r:id="rId7"/>
    <p:sldId id="373" r:id="rId8"/>
    <p:sldId id="305" r:id="rId9"/>
    <p:sldId id="306" r:id="rId10"/>
    <p:sldId id="307" r:id="rId11"/>
    <p:sldId id="308" r:id="rId12"/>
    <p:sldId id="309" r:id="rId13"/>
    <p:sldId id="468" r:id="rId14"/>
    <p:sldId id="310" r:id="rId15"/>
    <p:sldId id="311" r:id="rId16"/>
    <p:sldId id="334" r:id="rId17"/>
    <p:sldId id="475" r:id="rId18"/>
    <p:sldId id="280" r:id="rId19"/>
    <p:sldId id="276" r:id="rId20"/>
    <p:sldId id="282" r:id="rId21"/>
    <p:sldId id="277" r:id="rId22"/>
    <p:sldId id="284" r:id="rId23"/>
    <p:sldId id="278" r:id="rId24"/>
    <p:sldId id="318" r:id="rId25"/>
    <p:sldId id="281" r:id="rId26"/>
    <p:sldId id="469" r:id="rId27"/>
    <p:sldId id="471" r:id="rId28"/>
    <p:sldId id="286" r:id="rId29"/>
    <p:sldId id="287" r:id="rId30"/>
    <p:sldId id="312" r:id="rId31"/>
    <p:sldId id="313" r:id="rId32"/>
    <p:sldId id="314" r:id="rId33"/>
    <p:sldId id="315" r:id="rId34"/>
    <p:sldId id="316" r:id="rId35"/>
    <p:sldId id="317" r:id="rId36"/>
    <p:sldId id="457" r:id="rId37"/>
    <p:sldId id="458" r:id="rId38"/>
    <p:sldId id="472" r:id="rId39"/>
    <p:sldId id="473" r:id="rId40"/>
    <p:sldId id="459" r:id="rId41"/>
    <p:sldId id="460" r:id="rId42"/>
    <p:sldId id="461" r:id="rId43"/>
    <p:sldId id="462" r:id="rId44"/>
    <p:sldId id="441" r:id="rId45"/>
    <p:sldId id="474" r:id="rId46"/>
    <p:sldId id="465" r:id="rId47"/>
    <p:sldId id="296" r:id="rId48"/>
    <p:sldId id="36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" initials="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F73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115" autoAdjust="0"/>
  </p:normalViewPr>
  <p:slideViewPr>
    <p:cSldViewPr snapToGrid="0">
      <p:cViewPr varScale="1">
        <p:scale>
          <a:sx n="113" d="100"/>
          <a:sy n="113" d="100"/>
        </p:scale>
        <p:origin x="-12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21934-D746-4BB5-ADD0-33724AD82E51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77B5C-206B-4535-AD78-5FE3E3ABAB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0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01A9165-43CE-48DF-81C0-2ECF8797483C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3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56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9019F-DB52-4CC7-A774-124250A4F389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67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9019F-DB52-4CC7-A774-124250A4F389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29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31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7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10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5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12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11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5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5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94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69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17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046E1-26F7-4BDF-BB41-96FF832D00F8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4055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1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3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ED7AD3-BB9E-4B32-B056-E265B43A182F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48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6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81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51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76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91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7B5C-206B-4535-AD78-5FE3E3ABABE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21E50FA-3AE0-4499-8240-EE8CFD9A4629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6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2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6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6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FF53E-5454-4A0D-BD6E-D8812AA845AF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92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50B8-C5FE-41AF-9CFE-8763017D1C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0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7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1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0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6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3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67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31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1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92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2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4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4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7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DDC2-B6F2-4568-96FF-681EC7292E17}" type="datetimeFigureOut">
              <a:rPr lang="en-US" smtClean="0"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F908-165C-4789-90EB-9AB62A5E9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3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DDC2-B6F2-4568-96FF-681EC7292E1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4/3/17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F908-165C-4789-90EB-9AB62A5E93B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9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6.gif"/><Relationship Id="rId5" Type="http://schemas.openxmlformats.org/officeDocument/2006/relationships/image" Target="../media/image38.jpe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4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4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3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30.png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tiff"/><Relationship Id="rId5" Type="http://schemas.openxmlformats.org/officeDocument/2006/relationships/image" Target="../media/image7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30.png"/><Relationship Id="rId7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6.gif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Relationship Id="rId3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5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7.jpeg"/><Relationship Id="rId5" Type="http://schemas.openxmlformats.org/officeDocument/2006/relationships/image" Target="../media/image5.gif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7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5.gif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0482"/>
            <a:ext cx="9144000" cy="3075397"/>
          </a:xfrm>
          <a:noFill/>
        </p:spPr>
        <p:txBody>
          <a:bodyPr anchor="ctr"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Maiasaura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History Project: Using Fossil Bone Histology to Infer Growth Dynamics of the "Good Mother" Dinosaur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1691"/>
            <a:ext cx="9144000" cy="1655762"/>
          </a:xfrm>
          <a:solidFill>
            <a:schemeClr val="accent2">
              <a:lumMod val="60000"/>
              <a:lumOff val="40000"/>
              <a:shade val="30000"/>
              <a:satMod val="115000"/>
              <a:alpha val="36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Holly </a:t>
            </a:r>
            <a:r>
              <a:rPr lang="en-US" sz="3600" dirty="0">
                <a:solidFill>
                  <a:schemeClr val="bg1"/>
                </a:solidFill>
              </a:rPr>
              <a:t>N. </a:t>
            </a:r>
            <a:r>
              <a:rPr lang="en-US" sz="3600" dirty="0" smtClean="0">
                <a:solidFill>
                  <a:schemeClr val="bg1"/>
                </a:solidFill>
              </a:rPr>
              <a:t>Woodward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holly.ballard@okstate.edu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973" y="4367669"/>
            <a:ext cx="1347791" cy="119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069" y="3899487"/>
            <a:ext cx="2471315" cy="1923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1128" y="5353159"/>
            <a:ext cx="169687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ysClr val="windowText" lastClr="000000"/>
                </a:solidFill>
              </a:rPr>
              <a:t>Woodward Ballard Lab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AG maiasaura T40 close 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977" y="897774"/>
            <a:ext cx="828675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 rot="11841241">
            <a:off x="3488577" y="2726574"/>
            <a:ext cx="304800" cy="5334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11841241">
            <a:off x="7908177" y="3107574"/>
            <a:ext cx="304800" cy="5334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1716927" y="3047250"/>
            <a:ext cx="8307388" cy="727075"/>
          </a:xfrm>
          <a:custGeom>
            <a:avLst/>
            <a:gdLst>
              <a:gd name="T0" fmla="*/ 5233 w 5233"/>
              <a:gd name="T1" fmla="*/ 403 h 458"/>
              <a:gd name="T2" fmla="*/ 4920 w 5233"/>
              <a:gd name="T3" fmla="*/ 403 h 458"/>
              <a:gd name="T4" fmla="*/ 4795 w 5233"/>
              <a:gd name="T5" fmla="*/ 445 h 458"/>
              <a:gd name="T6" fmla="*/ 4671 w 5233"/>
              <a:gd name="T7" fmla="*/ 458 h 458"/>
              <a:gd name="T8" fmla="*/ 4421 w 5233"/>
              <a:gd name="T9" fmla="*/ 424 h 458"/>
              <a:gd name="T10" fmla="*/ 4303 w 5233"/>
              <a:gd name="T11" fmla="*/ 403 h 458"/>
              <a:gd name="T12" fmla="*/ 3838 w 5233"/>
              <a:gd name="T13" fmla="*/ 410 h 458"/>
              <a:gd name="T14" fmla="*/ 3581 w 5233"/>
              <a:gd name="T15" fmla="*/ 389 h 458"/>
              <a:gd name="T16" fmla="*/ 3512 w 5233"/>
              <a:gd name="T17" fmla="*/ 368 h 458"/>
              <a:gd name="T18" fmla="*/ 3345 w 5233"/>
              <a:gd name="T19" fmla="*/ 410 h 458"/>
              <a:gd name="T20" fmla="*/ 3102 w 5233"/>
              <a:gd name="T21" fmla="*/ 403 h 458"/>
              <a:gd name="T22" fmla="*/ 2949 w 5233"/>
              <a:gd name="T23" fmla="*/ 361 h 458"/>
              <a:gd name="T24" fmla="*/ 2797 w 5233"/>
              <a:gd name="T25" fmla="*/ 334 h 458"/>
              <a:gd name="T26" fmla="*/ 2533 w 5233"/>
              <a:gd name="T27" fmla="*/ 278 h 458"/>
              <a:gd name="T28" fmla="*/ 2276 w 5233"/>
              <a:gd name="T29" fmla="*/ 264 h 458"/>
              <a:gd name="T30" fmla="*/ 1777 w 5233"/>
              <a:gd name="T31" fmla="*/ 222 h 458"/>
              <a:gd name="T32" fmla="*/ 1596 w 5233"/>
              <a:gd name="T33" fmla="*/ 174 h 458"/>
              <a:gd name="T34" fmla="*/ 1444 w 5233"/>
              <a:gd name="T35" fmla="*/ 146 h 458"/>
              <a:gd name="T36" fmla="*/ 1055 w 5233"/>
              <a:gd name="T37" fmla="*/ 146 h 458"/>
              <a:gd name="T38" fmla="*/ 916 w 5233"/>
              <a:gd name="T39" fmla="*/ 118 h 458"/>
              <a:gd name="T40" fmla="*/ 514 w 5233"/>
              <a:gd name="T41" fmla="*/ 111 h 458"/>
              <a:gd name="T42" fmla="*/ 444 w 5233"/>
              <a:gd name="T43" fmla="*/ 84 h 458"/>
              <a:gd name="T44" fmla="*/ 174 w 5233"/>
              <a:gd name="T45" fmla="*/ 35 h 458"/>
              <a:gd name="T46" fmla="*/ 97 w 5233"/>
              <a:gd name="T47" fmla="*/ 21 h 458"/>
              <a:gd name="T48" fmla="*/ 0 w 5233"/>
              <a:gd name="T49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33" h="458">
                <a:moveTo>
                  <a:pt x="5233" y="403"/>
                </a:moveTo>
                <a:cubicBezTo>
                  <a:pt x="5105" y="387"/>
                  <a:pt x="5135" y="388"/>
                  <a:pt x="4920" y="403"/>
                </a:cubicBezTo>
                <a:cubicBezTo>
                  <a:pt x="4878" y="406"/>
                  <a:pt x="4837" y="438"/>
                  <a:pt x="4795" y="445"/>
                </a:cubicBezTo>
                <a:cubicBezTo>
                  <a:pt x="4731" y="456"/>
                  <a:pt x="4772" y="450"/>
                  <a:pt x="4671" y="458"/>
                </a:cubicBezTo>
                <a:cubicBezTo>
                  <a:pt x="4586" y="450"/>
                  <a:pt x="4505" y="435"/>
                  <a:pt x="4421" y="424"/>
                </a:cubicBezTo>
                <a:cubicBezTo>
                  <a:pt x="4355" y="402"/>
                  <a:pt x="4394" y="411"/>
                  <a:pt x="4303" y="403"/>
                </a:cubicBezTo>
                <a:cubicBezTo>
                  <a:pt x="4094" y="410"/>
                  <a:pt x="4047" y="417"/>
                  <a:pt x="3838" y="410"/>
                </a:cubicBezTo>
                <a:cubicBezTo>
                  <a:pt x="3740" y="377"/>
                  <a:pt x="3844" y="410"/>
                  <a:pt x="3581" y="389"/>
                </a:cubicBezTo>
                <a:cubicBezTo>
                  <a:pt x="3557" y="387"/>
                  <a:pt x="3512" y="368"/>
                  <a:pt x="3512" y="368"/>
                </a:cubicBezTo>
                <a:cubicBezTo>
                  <a:pt x="3453" y="375"/>
                  <a:pt x="3402" y="396"/>
                  <a:pt x="3345" y="410"/>
                </a:cubicBezTo>
                <a:cubicBezTo>
                  <a:pt x="3264" y="408"/>
                  <a:pt x="3183" y="409"/>
                  <a:pt x="3102" y="403"/>
                </a:cubicBezTo>
                <a:cubicBezTo>
                  <a:pt x="3052" y="399"/>
                  <a:pt x="2999" y="369"/>
                  <a:pt x="2949" y="361"/>
                </a:cubicBezTo>
                <a:cubicBezTo>
                  <a:pt x="2901" y="344"/>
                  <a:pt x="2847" y="347"/>
                  <a:pt x="2797" y="334"/>
                </a:cubicBezTo>
                <a:cubicBezTo>
                  <a:pt x="2710" y="311"/>
                  <a:pt x="2622" y="291"/>
                  <a:pt x="2533" y="278"/>
                </a:cubicBezTo>
                <a:cubicBezTo>
                  <a:pt x="2435" y="245"/>
                  <a:pt x="2541" y="278"/>
                  <a:pt x="2276" y="264"/>
                </a:cubicBezTo>
                <a:cubicBezTo>
                  <a:pt x="2111" y="255"/>
                  <a:pt x="1944" y="228"/>
                  <a:pt x="1777" y="222"/>
                </a:cubicBezTo>
                <a:cubicBezTo>
                  <a:pt x="1714" y="214"/>
                  <a:pt x="1656" y="194"/>
                  <a:pt x="1596" y="174"/>
                </a:cubicBezTo>
                <a:cubicBezTo>
                  <a:pt x="1549" y="158"/>
                  <a:pt x="1493" y="156"/>
                  <a:pt x="1444" y="146"/>
                </a:cubicBezTo>
                <a:cubicBezTo>
                  <a:pt x="1248" y="154"/>
                  <a:pt x="1273" y="157"/>
                  <a:pt x="1055" y="146"/>
                </a:cubicBezTo>
                <a:cubicBezTo>
                  <a:pt x="1009" y="144"/>
                  <a:pt x="961" y="119"/>
                  <a:pt x="916" y="118"/>
                </a:cubicBezTo>
                <a:cubicBezTo>
                  <a:pt x="782" y="114"/>
                  <a:pt x="648" y="113"/>
                  <a:pt x="514" y="111"/>
                </a:cubicBezTo>
                <a:cubicBezTo>
                  <a:pt x="489" y="104"/>
                  <a:pt x="468" y="92"/>
                  <a:pt x="444" y="84"/>
                </a:cubicBezTo>
                <a:cubicBezTo>
                  <a:pt x="359" y="55"/>
                  <a:pt x="262" y="42"/>
                  <a:pt x="174" y="35"/>
                </a:cubicBezTo>
                <a:cubicBezTo>
                  <a:pt x="126" y="19"/>
                  <a:pt x="184" y="37"/>
                  <a:pt x="97" y="21"/>
                </a:cubicBezTo>
                <a:cubicBezTo>
                  <a:pt x="65" y="15"/>
                  <a:pt x="33" y="0"/>
                  <a:pt x="0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7227140" y="5404687"/>
            <a:ext cx="105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1 mm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506290" y="5395162"/>
            <a:ext cx="4495800" cy="50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dirty="0" smtClean="0"/>
              <a:t>Vertebrates annually stop or slow growth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34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5" descr="Tibia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047" y="2314576"/>
            <a:ext cx="6060303" cy="29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662114" y="173039"/>
            <a:ext cx="9005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/>
              <a:t>The </a:t>
            </a:r>
            <a:r>
              <a:rPr lang="en-US" sz="4800" i="1" dirty="0" smtClean="0"/>
              <a:t>Maiasaura</a:t>
            </a:r>
            <a:r>
              <a:rPr lang="en-US" sz="4800" dirty="0" smtClean="0"/>
              <a:t> Dataset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86" y="1294708"/>
            <a:ext cx="4870581" cy="353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431" y="4752872"/>
            <a:ext cx="4785328" cy="1824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5" t="33615"/>
          <a:stretch/>
        </p:blipFill>
        <p:spPr>
          <a:xfrm>
            <a:off x="388788" y="5312477"/>
            <a:ext cx="510047" cy="1264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34" y="5801030"/>
            <a:ext cx="2033467" cy="776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4047" y="1909248"/>
            <a:ext cx="130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 tibiae!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11" y="6293428"/>
            <a:ext cx="743927" cy="2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3" name="Picture 3" descr="Cross section out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1526383"/>
            <a:ext cx="5197474" cy="47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2" name="Picture 2" descr="cross sec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526383"/>
            <a:ext cx="5197474" cy="47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4" name="Picture 5" descr="Tibia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047" y="2314576"/>
            <a:ext cx="6060303" cy="29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662114" y="173039"/>
            <a:ext cx="9005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/>
              <a:t>The </a:t>
            </a:r>
            <a:r>
              <a:rPr lang="en-US" sz="4800" i="1" dirty="0" smtClean="0"/>
              <a:t>Maiasaura</a:t>
            </a:r>
            <a:r>
              <a:rPr lang="en-US" sz="4800" dirty="0" smtClean="0"/>
              <a:t> Dataset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76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Fig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37" y="1465411"/>
            <a:ext cx="10220139" cy="50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6" name="Picture 4" descr="T46-2 LAGs outlin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304" y="1922284"/>
            <a:ext cx="228441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5605" y="1388881"/>
            <a:ext cx="822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Relationship Between Tibia Length and Tibia Shaft Circumference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62114" y="173039"/>
            <a:ext cx="9005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/>
              <a:t>The </a:t>
            </a:r>
            <a:r>
              <a:rPr lang="en-US" sz="4800" i="1" dirty="0" smtClean="0"/>
              <a:t>Maiasaura</a:t>
            </a:r>
            <a:r>
              <a:rPr lang="en-US" sz="4800" dirty="0" smtClean="0"/>
              <a:t> Dataset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590660" y="6397046"/>
            <a:ext cx="239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Tibia Length (cm)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12768" y="3961790"/>
            <a:ext cx="412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Tibia Shaft Circumference (cm)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37561" y="3229583"/>
            <a:ext cx="3685093" cy="2763820"/>
            <a:chOff x="7407867" y="2187355"/>
            <a:chExt cx="4413250" cy="3309938"/>
          </a:xfrm>
        </p:grpSpPr>
        <p:grpSp>
          <p:nvGrpSpPr>
            <p:cNvPr id="3" name="Group 2"/>
            <p:cNvGrpSpPr/>
            <p:nvPr/>
          </p:nvGrpSpPr>
          <p:grpSpPr>
            <a:xfrm>
              <a:off x="7407867" y="2187355"/>
              <a:ext cx="4413250" cy="3309938"/>
              <a:chOff x="7076873" y="2411193"/>
              <a:chExt cx="4413250" cy="3309938"/>
            </a:xfrm>
          </p:grpSpPr>
          <p:pic>
            <p:nvPicPr>
              <p:cNvPr id="8" name="Picture 6" descr="T46 1x full wav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76873" y="2411193"/>
                <a:ext cx="4413250" cy="3309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 rot="10800000">
                <a:off x="7527413" y="2690595"/>
                <a:ext cx="3713163" cy="2033587"/>
                <a:chOff x="3552" y="1056"/>
                <a:chExt cx="2016" cy="1104"/>
              </a:xfrm>
            </p:grpSpPr>
            <p:sp>
              <p:nvSpPr>
                <p:cNvPr id="12" name="AutoShape 12"/>
                <p:cNvSpPr>
                  <a:spLocks noChangeArrowheads="1"/>
                </p:cNvSpPr>
                <p:nvPr/>
              </p:nvSpPr>
              <p:spPr bwMode="auto">
                <a:xfrm rot="1572683">
                  <a:off x="3552" y="1056"/>
                  <a:ext cx="240" cy="144"/>
                </a:xfrm>
                <a:prstGeom prst="rightArrow">
                  <a:avLst>
                    <a:gd name="adj1" fmla="val 50000"/>
                    <a:gd name="adj2" fmla="val 41667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" name="AutoShape 13"/>
                <p:cNvSpPr>
                  <a:spLocks noChangeArrowheads="1"/>
                </p:cNvSpPr>
                <p:nvPr/>
              </p:nvSpPr>
              <p:spPr bwMode="auto">
                <a:xfrm rot="1572683">
                  <a:off x="4224" y="1536"/>
                  <a:ext cx="240" cy="144"/>
                </a:xfrm>
                <a:prstGeom prst="rightArrow">
                  <a:avLst>
                    <a:gd name="adj1" fmla="val 50000"/>
                    <a:gd name="adj2" fmla="val 41667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572683">
                  <a:off x="4848" y="1728"/>
                  <a:ext cx="240" cy="144"/>
                </a:xfrm>
                <a:prstGeom prst="rightArrow">
                  <a:avLst>
                    <a:gd name="adj1" fmla="val 50000"/>
                    <a:gd name="adj2" fmla="val 41667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572683">
                  <a:off x="4800" y="2016"/>
                  <a:ext cx="240" cy="144"/>
                </a:xfrm>
                <a:prstGeom prst="rightArrow">
                  <a:avLst>
                    <a:gd name="adj1" fmla="val 50000"/>
                    <a:gd name="adj2" fmla="val 41667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 rot="1572683">
                  <a:off x="5328" y="1968"/>
                  <a:ext cx="240" cy="144"/>
                </a:xfrm>
                <a:prstGeom prst="rightArrow">
                  <a:avLst>
                    <a:gd name="adj1" fmla="val 50000"/>
                    <a:gd name="adj2" fmla="val 41667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436188" y="5162342"/>
              <a:ext cx="541338" cy="265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452063" y="5129004"/>
              <a:ext cx="88423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/>
                <a:t>1mm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1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Maiasaura body siz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1504" y="4462818"/>
            <a:ext cx="669297" cy="23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502" y="6612981"/>
            <a:ext cx="587346" cy="224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360" y="900751"/>
            <a:ext cx="6126480" cy="4265839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684" y="5512848"/>
            <a:ext cx="3468916" cy="132437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981" y="5085052"/>
            <a:ext cx="4643871" cy="177294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/>
          <p:cNvPicPr preferRelativeResize="0"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015" y="4869140"/>
            <a:ext cx="5147423" cy="19651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/>
          <p:cNvPicPr preferRelativeResize="0"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780" y="4747290"/>
            <a:ext cx="5595025" cy="21360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1" name="Oval 20"/>
          <p:cNvSpPr/>
          <p:nvPr/>
        </p:nvSpPr>
        <p:spPr>
          <a:xfrm>
            <a:off x="3566160" y="2537691"/>
            <a:ext cx="198120" cy="198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80542" y="1600431"/>
            <a:ext cx="198120" cy="198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270102" y="1310871"/>
            <a:ext cx="198120" cy="198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237700" y="1036551"/>
            <a:ext cx="198120" cy="198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69088" y="4286901"/>
            <a:ext cx="198120" cy="198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8215" y="237173"/>
            <a:ext cx="1117521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Averaged </a:t>
            </a:r>
            <a:r>
              <a:rPr lang="en-US" i="1" dirty="0" smtClean="0"/>
              <a:t>Maiasaura</a:t>
            </a:r>
            <a:r>
              <a:rPr lang="en-US" dirty="0" smtClean="0"/>
              <a:t> body length growth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027" y="889231"/>
            <a:ext cx="4394060" cy="4975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3717414" y="1363026"/>
            <a:ext cx="3951747" cy="4456722"/>
            <a:chOff x="2897" y="387"/>
            <a:chExt cx="2683" cy="3389"/>
          </a:xfrm>
        </p:grpSpPr>
        <p:pic>
          <p:nvPicPr>
            <p:cNvPr id="67596" name="Picture 12" descr="erickson graph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" y="387"/>
              <a:ext cx="2629" cy="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2897" y="3622"/>
              <a:ext cx="25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dirty="0">
                  <a:solidFill>
                    <a:srgbClr val="FFFFFF"/>
                  </a:solidFill>
                </a:rPr>
                <a:t>Modified from Erickson et al., 2001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17414" y="5792565"/>
            <a:ext cx="1969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Erickson et al., 2001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8215" y="237173"/>
            <a:ext cx="1117521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Averaged </a:t>
            </a:r>
            <a:r>
              <a:rPr lang="en-US" i="1" dirty="0" smtClean="0"/>
              <a:t>Maiasaura</a:t>
            </a:r>
            <a:r>
              <a:rPr lang="en-US" dirty="0" smtClean="0"/>
              <a:t> body mass growth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649" y="1203744"/>
            <a:ext cx="4394060" cy="4975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6912898" y="1650559"/>
            <a:ext cx="3951747" cy="4280505"/>
            <a:chOff x="2897" y="387"/>
            <a:chExt cx="2683" cy="3255"/>
          </a:xfrm>
        </p:grpSpPr>
        <p:pic>
          <p:nvPicPr>
            <p:cNvPr id="67596" name="Picture 12" descr="erickson graph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" y="387"/>
              <a:ext cx="2629" cy="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2897" y="3488"/>
              <a:ext cx="25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dirty="0">
                  <a:solidFill>
                    <a:srgbClr val="FFFFFF"/>
                  </a:solidFill>
                </a:rPr>
                <a:t>Modified from Erickson et al., 2001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30011" y="5883576"/>
            <a:ext cx="1969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Erickson et al., 2001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8215" y="237173"/>
            <a:ext cx="1117521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Averaged </a:t>
            </a:r>
            <a:r>
              <a:rPr lang="en-US" i="1" dirty="0" smtClean="0"/>
              <a:t>Maiasaura</a:t>
            </a:r>
            <a:r>
              <a:rPr lang="en-US" dirty="0" smtClean="0"/>
              <a:t> body mass growth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7" y="908701"/>
            <a:ext cx="10635815" cy="53477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121286"/>
            <a:ext cx="12081752" cy="570056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Maiasaura </a:t>
            </a:r>
            <a:r>
              <a:rPr lang="en-US" sz="3600" dirty="0" smtClean="0"/>
              <a:t>tibia frequency can tell us about population structure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620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872" y="935181"/>
            <a:ext cx="2793357" cy="4197926"/>
          </a:xfrm>
          <a:prstGeom prst="rect">
            <a:avLst/>
          </a:prstGeom>
          <a:ln w="762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788" y="3523209"/>
            <a:ext cx="3529445" cy="2647084"/>
          </a:xfrm>
          <a:prstGeom prst="rect">
            <a:avLst/>
          </a:prstGeom>
          <a:ln w="76200"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469" y="3034144"/>
            <a:ext cx="5059680" cy="1346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Isle of Rum, Scotland</a:t>
            </a:r>
          </a:p>
          <a:p>
            <a:r>
              <a:rPr lang="en-US" dirty="0" smtClean="0"/>
              <a:t>Red Deer research conducted since 1953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98214" y="5100458"/>
            <a:ext cx="156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Bill Ebbesen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9115" y="6170293"/>
            <a:ext cx="178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Matthias Dortmund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4737" y="105537"/>
            <a:ext cx="12024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Paleohistologists study modern </a:t>
            </a:r>
            <a:r>
              <a:rPr lang="en-US" sz="440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populations to understand extinct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8170" y="83818"/>
            <a:ext cx="5401582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Juveniles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03" y="653874"/>
            <a:ext cx="9459915" cy="4138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882" y="2034577"/>
            <a:ext cx="1815292" cy="2005305"/>
          </a:xfrm>
          <a:prstGeom prst="rect">
            <a:avLst/>
          </a:prstGeom>
          <a:ln w="76200">
            <a:noFill/>
          </a:ln>
        </p:spPr>
      </p:pic>
      <p:sp>
        <p:nvSpPr>
          <p:cNvPr id="8" name="Rectangle 7"/>
          <p:cNvSpPr/>
          <p:nvPr/>
        </p:nvSpPr>
        <p:spPr>
          <a:xfrm>
            <a:off x="2332046" y="653874"/>
            <a:ext cx="952814" cy="1433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89003" y="4470352"/>
            <a:ext cx="3390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http://rumdeer.biology.ed.ac.uk/ageing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5023377"/>
            <a:ext cx="12192000" cy="1760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Juvenile mortality high during first and second winters after weaning</a:t>
            </a:r>
          </a:p>
          <a:p>
            <a:r>
              <a:rPr lang="en-US" sz="2600" dirty="0" smtClean="0"/>
              <a:t>Due to high energy costs of rapid growth, and more pronounced in males</a:t>
            </a:r>
          </a:p>
        </p:txBody>
      </p:sp>
    </p:spTree>
    <p:extLst>
      <p:ext uri="{BB962C8B-B14F-4D97-AF65-F5344CB8AC3E}">
        <p14:creationId xmlns:p14="http://schemas.microsoft.com/office/powerpoint/2010/main" val="20048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0" y="-182165"/>
            <a:ext cx="10515600" cy="1230029"/>
          </a:xfrm>
        </p:spPr>
        <p:txBody>
          <a:bodyPr/>
          <a:lstStyle/>
          <a:p>
            <a:pPr algn="ctr"/>
            <a:r>
              <a:rPr lang="en-US" i="1" dirty="0" smtClean="0"/>
              <a:t>Maiasaura</a:t>
            </a:r>
            <a:r>
              <a:rPr lang="en-US" dirty="0" smtClean="0"/>
              <a:t>: the good mother dinosaur</a:t>
            </a:r>
            <a:endParaRPr lang="en-US" dirty="0"/>
          </a:p>
        </p:txBody>
      </p:sp>
      <p:pic>
        <p:nvPicPr>
          <p:cNvPr id="10" name="Picture 9" descr="quarry m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39" y="3941217"/>
            <a:ext cx="6585263" cy="26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6611779"/>
            <a:ext cx="182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Varricchio and Horner 1993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70" y="628374"/>
            <a:ext cx="8354850" cy="3189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00070" y="3315837"/>
            <a:ext cx="877063" cy="334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139" y="1780081"/>
            <a:ext cx="5015729" cy="1914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748" y="3818108"/>
            <a:ext cx="5404252" cy="3039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748" y="3818108"/>
            <a:ext cx="5404252" cy="3039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2554" y="3712730"/>
            <a:ext cx="219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 million 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872" y="935181"/>
            <a:ext cx="2793357" cy="4197926"/>
          </a:xfrm>
          <a:prstGeom prst="rect">
            <a:avLst/>
          </a:prstGeom>
          <a:ln w="762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5181"/>
            <a:ext cx="7620000" cy="33337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6280" y="121286"/>
            <a:ext cx="1051560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Peak Performance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788" y="3523209"/>
            <a:ext cx="3529445" cy="2647084"/>
          </a:xfrm>
          <a:prstGeom prst="rect">
            <a:avLst/>
          </a:prstGeom>
          <a:ln w="7620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098214" y="5100458"/>
            <a:ext cx="156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Bill Ebbesen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9115" y="6170293"/>
            <a:ext cx="178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Matthias Dortmund</a:t>
            </a:r>
            <a:endParaRPr lang="en-US" sz="1400" dirty="0"/>
          </a:p>
        </p:txBody>
      </p:sp>
      <p:sp>
        <p:nvSpPr>
          <p:cNvPr id="17" name="Right Arrow 16"/>
          <p:cNvSpPr/>
          <p:nvPr/>
        </p:nvSpPr>
        <p:spPr>
          <a:xfrm rot="16200000">
            <a:off x="966651" y="2011979"/>
            <a:ext cx="1724297" cy="28738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2690949" y="2011978"/>
            <a:ext cx="1724297" cy="28738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72492" y="1955725"/>
            <a:ext cx="139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Peak performance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257939"/>
            <a:ext cx="3066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http://rumdeer.biology.ed.ac.uk/ageing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-5729" y="4990016"/>
            <a:ext cx="6217920" cy="169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Peak performance: the period where survivorship and fecundity is highest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5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52662" y="421811"/>
            <a:ext cx="5107576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Peak performance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33" y="493571"/>
            <a:ext cx="6485618" cy="2837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24" y="1476103"/>
            <a:ext cx="1244545" cy="1374816"/>
          </a:xfrm>
          <a:prstGeom prst="rect">
            <a:avLst/>
          </a:prstGeom>
          <a:ln w="7620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567243" y="493571"/>
            <a:ext cx="1674075" cy="62983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89710" y="3031040"/>
            <a:ext cx="3066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http://rumdeer.biology.ed.ac.uk/ageing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552662" y="1445524"/>
            <a:ext cx="5363940" cy="209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Period when female </a:t>
            </a:r>
            <a:r>
              <a:rPr lang="en-US" sz="1800" dirty="0" smtClean="0">
                <a:solidFill>
                  <a:srgbClr val="00B0F0"/>
                </a:solidFill>
              </a:rPr>
              <a:t>fecundity </a:t>
            </a:r>
            <a:r>
              <a:rPr lang="en-US" sz="1800" dirty="0" smtClean="0"/>
              <a:t>is highest, their offspring are most likely to survive the </a:t>
            </a:r>
            <a:r>
              <a:rPr lang="en-US" sz="1800" dirty="0" smtClean="0">
                <a:solidFill>
                  <a:srgbClr val="CC3399"/>
                </a:solidFill>
              </a:rPr>
              <a:t>first year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3300"/>
                </a:solidFill>
              </a:rPr>
              <a:t>high birth weight</a:t>
            </a:r>
          </a:p>
          <a:p>
            <a:r>
              <a:rPr lang="en-US" sz="1800" dirty="0" smtClean="0"/>
              <a:t>Males are most successful at </a:t>
            </a:r>
            <a:r>
              <a:rPr lang="en-US" sz="1800" dirty="0" smtClean="0">
                <a:solidFill>
                  <a:srgbClr val="996633"/>
                </a:solidFill>
              </a:rPr>
              <a:t>breeding</a:t>
            </a:r>
            <a:r>
              <a:rPr lang="en-US" sz="1800" dirty="0" smtClean="0"/>
              <a:t>, are able to hold their </a:t>
            </a:r>
            <a:r>
              <a:rPr lang="en-US" sz="1800" dirty="0" smtClean="0">
                <a:solidFill>
                  <a:srgbClr val="FFCC00"/>
                </a:solidFill>
              </a:rPr>
              <a:t>harems the longest</a:t>
            </a:r>
            <a:r>
              <a:rPr lang="en-US" sz="1800" dirty="0" smtClean="0"/>
              <a:t>, and have the largest</a:t>
            </a:r>
            <a:r>
              <a:rPr lang="en-US" sz="1800" dirty="0" smtClean="0">
                <a:solidFill>
                  <a:srgbClr val="FF0066"/>
                </a:solidFill>
              </a:rPr>
              <a:t> harem sizes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8433"/>
            <a:ext cx="10635916" cy="32614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77088" y="6600447"/>
            <a:ext cx="1559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Nussey et al., 2009</a:t>
            </a:r>
            <a:endParaRPr lang="en-US" sz="1400" dirty="0"/>
          </a:p>
        </p:txBody>
      </p:sp>
      <p:sp>
        <p:nvSpPr>
          <p:cNvPr id="4" name="Freeform 3"/>
          <p:cNvSpPr/>
          <p:nvPr/>
        </p:nvSpPr>
        <p:spPr>
          <a:xfrm>
            <a:off x="966355" y="4474634"/>
            <a:ext cx="924790" cy="170102"/>
          </a:xfrm>
          <a:custGeom>
            <a:avLst/>
            <a:gdLst>
              <a:gd name="connsiteX0" fmla="*/ 0 w 924790"/>
              <a:gd name="connsiteY0" fmla="*/ 170102 h 170102"/>
              <a:gd name="connsiteX1" fmla="*/ 72736 w 924790"/>
              <a:gd name="connsiteY1" fmla="*/ 24630 h 170102"/>
              <a:gd name="connsiteX2" fmla="*/ 332509 w 924790"/>
              <a:gd name="connsiteY2" fmla="*/ 3848 h 170102"/>
              <a:gd name="connsiteX3" fmla="*/ 581890 w 924790"/>
              <a:gd name="connsiteY3" fmla="*/ 66193 h 170102"/>
              <a:gd name="connsiteX4" fmla="*/ 800100 w 924790"/>
              <a:gd name="connsiteY4" fmla="*/ 86975 h 170102"/>
              <a:gd name="connsiteX5" fmla="*/ 924790 w 924790"/>
              <a:gd name="connsiteY5" fmla="*/ 170102 h 1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790" h="170102">
                <a:moveTo>
                  <a:pt x="0" y="170102"/>
                </a:moveTo>
                <a:cubicBezTo>
                  <a:pt x="8659" y="111220"/>
                  <a:pt x="17318" y="52339"/>
                  <a:pt x="72736" y="24630"/>
                </a:cubicBezTo>
                <a:cubicBezTo>
                  <a:pt x="128154" y="-3079"/>
                  <a:pt x="247650" y="-3079"/>
                  <a:pt x="332509" y="3848"/>
                </a:cubicBezTo>
                <a:cubicBezTo>
                  <a:pt x="417368" y="10775"/>
                  <a:pt x="503958" y="52339"/>
                  <a:pt x="581890" y="66193"/>
                </a:cubicBezTo>
                <a:cubicBezTo>
                  <a:pt x="659822" y="80047"/>
                  <a:pt x="742950" y="69657"/>
                  <a:pt x="800100" y="86975"/>
                </a:cubicBezTo>
                <a:cubicBezTo>
                  <a:pt x="857250" y="104293"/>
                  <a:pt x="924790" y="170102"/>
                  <a:pt x="924790" y="170102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945573" y="4845397"/>
            <a:ext cx="883227" cy="298103"/>
          </a:xfrm>
          <a:custGeom>
            <a:avLst/>
            <a:gdLst>
              <a:gd name="connsiteX0" fmla="*/ 0 w 883227"/>
              <a:gd name="connsiteY0" fmla="*/ 59112 h 298103"/>
              <a:gd name="connsiteX1" fmla="*/ 155863 w 883227"/>
              <a:gd name="connsiteY1" fmla="*/ 173412 h 298103"/>
              <a:gd name="connsiteX2" fmla="*/ 322118 w 883227"/>
              <a:gd name="connsiteY2" fmla="*/ 7158 h 298103"/>
              <a:gd name="connsiteX3" fmla="*/ 550718 w 883227"/>
              <a:gd name="connsiteY3" fmla="*/ 48721 h 298103"/>
              <a:gd name="connsiteX4" fmla="*/ 644236 w 883227"/>
              <a:gd name="connsiteY4" fmla="*/ 214976 h 298103"/>
              <a:gd name="connsiteX5" fmla="*/ 883227 w 883227"/>
              <a:gd name="connsiteY5" fmla="*/ 298103 h 2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27" h="298103">
                <a:moveTo>
                  <a:pt x="0" y="59112"/>
                </a:moveTo>
                <a:cubicBezTo>
                  <a:pt x="51088" y="120591"/>
                  <a:pt x="102177" y="182071"/>
                  <a:pt x="155863" y="173412"/>
                </a:cubicBezTo>
                <a:cubicBezTo>
                  <a:pt x="209549" y="164753"/>
                  <a:pt x="256309" y="27940"/>
                  <a:pt x="322118" y="7158"/>
                </a:cubicBezTo>
                <a:cubicBezTo>
                  <a:pt x="387927" y="-13624"/>
                  <a:pt x="497032" y="14085"/>
                  <a:pt x="550718" y="48721"/>
                </a:cubicBezTo>
                <a:cubicBezTo>
                  <a:pt x="604404" y="83357"/>
                  <a:pt x="588818" y="173412"/>
                  <a:pt x="644236" y="214976"/>
                </a:cubicBezTo>
                <a:cubicBezTo>
                  <a:pt x="699654" y="256540"/>
                  <a:pt x="791440" y="277321"/>
                  <a:pt x="883227" y="298103"/>
                </a:cubicBezTo>
              </a:path>
            </a:pathLst>
          </a:custGeom>
          <a:noFill/>
          <a:ln w="762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32909" y="4634312"/>
            <a:ext cx="565755" cy="301370"/>
          </a:xfrm>
          <a:custGeom>
            <a:avLst/>
            <a:gdLst>
              <a:gd name="connsiteX0" fmla="*/ 0 w 565755"/>
              <a:gd name="connsiteY0" fmla="*/ 301370 h 301370"/>
              <a:gd name="connsiteX1" fmla="*/ 135082 w 565755"/>
              <a:gd name="connsiteY1" fmla="*/ 114333 h 301370"/>
              <a:gd name="connsiteX2" fmla="*/ 238991 w 565755"/>
              <a:gd name="connsiteY2" fmla="*/ 33 h 301370"/>
              <a:gd name="connsiteX3" fmla="*/ 436418 w 565755"/>
              <a:gd name="connsiteY3" fmla="*/ 124724 h 301370"/>
              <a:gd name="connsiteX4" fmla="*/ 550718 w 565755"/>
              <a:gd name="connsiteY4" fmla="*/ 249415 h 301370"/>
              <a:gd name="connsiteX5" fmla="*/ 561109 w 565755"/>
              <a:gd name="connsiteY5" fmla="*/ 259806 h 3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755" h="301370">
                <a:moveTo>
                  <a:pt x="0" y="301370"/>
                </a:moveTo>
                <a:cubicBezTo>
                  <a:pt x="47625" y="232963"/>
                  <a:pt x="95250" y="164556"/>
                  <a:pt x="135082" y="114333"/>
                </a:cubicBezTo>
                <a:cubicBezTo>
                  <a:pt x="174914" y="64110"/>
                  <a:pt x="188768" y="-1699"/>
                  <a:pt x="238991" y="33"/>
                </a:cubicBezTo>
                <a:cubicBezTo>
                  <a:pt x="289214" y="1765"/>
                  <a:pt x="384464" y="83160"/>
                  <a:pt x="436418" y="124724"/>
                </a:cubicBezTo>
                <a:cubicBezTo>
                  <a:pt x="488372" y="166288"/>
                  <a:pt x="529936" y="226901"/>
                  <a:pt x="550718" y="249415"/>
                </a:cubicBezTo>
                <a:cubicBezTo>
                  <a:pt x="571500" y="271929"/>
                  <a:pt x="566304" y="265867"/>
                  <a:pt x="561109" y="259806"/>
                </a:cubicBezTo>
              </a:path>
            </a:pathLst>
          </a:cu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6660573" y="4706614"/>
            <a:ext cx="405245" cy="281022"/>
          </a:xfrm>
          <a:custGeom>
            <a:avLst/>
            <a:gdLst>
              <a:gd name="connsiteX0" fmla="*/ 0 w 405245"/>
              <a:gd name="connsiteY0" fmla="*/ 281022 h 281022"/>
              <a:gd name="connsiteX1" fmla="*/ 114300 w 405245"/>
              <a:gd name="connsiteY1" fmla="*/ 93986 h 281022"/>
              <a:gd name="connsiteX2" fmla="*/ 280554 w 405245"/>
              <a:gd name="connsiteY2" fmla="*/ 177113 h 281022"/>
              <a:gd name="connsiteX3" fmla="*/ 322118 w 405245"/>
              <a:gd name="connsiteY3" fmla="*/ 468 h 281022"/>
              <a:gd name="connsiteX4" fmla="*/ 405245 w 405245"/>
              <a:gd name="connsiteY4" fmla="*/ 135550 h 2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45" h="281022">
                <a:moveTo>
                  <a:pt x="0" y="281022"/>
                </a:moveTo>
                <a:cubicBezTo>
                  <a:pt x="33770" y="196163"/>
                  <a:pt x="67541" y="111304"/>
                  <a:pt x="114300" y="93986"/>
                </a:cubicBezTo>
                <a:cubicBezTo>
                  <a:pt x="161059" y="76668"/>
                  <a:pt x="245918" y="192699"/>
                  <a:pt x="280554" y="177113"/>
                </a:cubicBezTo>
                <a:cubicBezTo>
                  <a:pt x="315190" y="161527"/>
                  <a:pt x="301336" y="7395"/>
                  <a:pt x="322118" y="468"/>
                </a:cubicBezTo>
                <a:cubicBezTo>
                  <a:pt x="342900" y="-6459"/>
                  <a:pt x="374072" y="64545"/>
                  <a:pt x="405245" y="135550"/>
                </a:cubicBezTo>
              </a:path>
            </a:pathLst>
          </a:custGeom>
          <a:noFill/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9060873" y="4507691"/>
            <a:ext cx="311727" cy="95482"/>
          </a:xfrm>
          <a:custGeom>
            <a:avLst/>
            <a:gdLst>
              <a:gd name="connsiteX0" fmla="*/ 0 w 311727"/>
              <a:gd name="connsiteY0" fmla="*/ 1964 h 95482"/>
              <a:gd name="connsiteX1" fmla="*/ 207818 w 311727"/>
              <a:gd name="connsiteY1" fmla="*/ 12354 h 95482"/>
              <a:gd name="connsiteX2" fmla="*/ 311727 w 311727"/>
              <a:gd name="connsiteY2" fmla="*/ 95482 h 9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7" h="95482">
                <a:moveTo>
                  <a:pt x="0" y="1964"/>
                </a:moveTo>
                <a:cubicBezTo>
                  <a:pt x="77932" y="-634"/>
                  <a:pt x="155864" y="-3232"/>
                  <a:pt x="207818" y="12354"/>
                </a:cubicBezTo>
                <a:cubicBezTo>
                  <a:pt x="259772" y="27940"/>
                  <a:pt x="285749" y="61711"/>
                  <a:pt x="311727" y="95482"/>
                </a:cubicBezTo>
              </a:path>
            </a:pathLst>
          </a:cu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9112827" y="4869845"/>
            <a:ext cx="280555" cy="107400"/>
          </a:xfrm>
          <a:custGeom>
            <a:avLst/>
            <a:gdLst>
              <a:gd name="connsiteX0" fmla="*/ 0 w 280555"/>
              <a:gd name="connsiteY0" fmla="*/ 34664 h 107400"/>
              <a:gd name="connsiteX1" fmla="*/ 124691 w 280555"/>
              <a:gd name="connsiteY1" fmla="*/ 3491 h 107400"/>
              <a:gd name="connsiteX2" fmla="*/ 280555 w 280555"/>
              <a:gd name="connsiteY2" fmla="*/ 10740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555" h="107400">
                <a:moveTo>
                  <a:pt x="0" y="34664"/>
                </a:moveTo>
                <a:cubicBezTo>
                  <a:pt x="38966" y="13016"/>
                  <a:pt x="77932" y="-8632"/>
                  <a:pt x="124691" y="3491"/>
                </a:cubicBezTo>
                <a:cubicBezTo>
                  <a:pt x="171450" y="15614"/>
                  <a:pt x="226002" y="61507"/>
                  <a:pt x="280555" y="107400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67100" y="3338817"/>
            <a:ext cx="5261506" cy="347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872" y="935181"/>
            <a:ext cx="2793357" cy="4197926"/>
          </a:xfrm>
          <a:prstGeom prst="rect">
            <a:avLst/>
          </a:prstGeom>
          <a:ln w="762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5181"/>
            <a:ext cx="7620000" cy="33337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6280" y="121286"/>
            <a:ext cx="1051560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Senescence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98214" y="5100458"/>
            <a:ext cx="156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Bill Ebbesen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9115" y="6170293"/>
            <a:ext cx="178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Matthias Dortmund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722914" y="1084217"/>
            <a:ext cx="3897086" cy="289995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788" y="3523209"/>
            <a:ext cx="3529445" cy="2647084"/>
          </a:xfrm>
          <a:prstGeom prst="rect">
            <a:avLst/>
          </a:prstGeom>
          <a:ln w="76200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722914" y="3106677"/>
            <a:ext cx="139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Senescence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-5729" y="4990016"/>
            <a:ext cx="6217920" cy="169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Senescence: “A </a:t>
            </a:r>
            <a:r>
              <a:rPr lang="en-US" dirty="0"/>
              <a:t>decline in fitness with age caused by physiological </a:t>
            </a:r>
            <a:r>
              <a:rPr lang="en-US" dirty="0" smtClean="0"/>
              <a:t>degradation” (Wickings </a:t>
            </a:r>
            <a:r>
              <a:rPr lang="en-US" dirty="0"/>
              <a:t>et al. 2008</a:t>
            </a:r>
            <a:r>
              <a:rPr lang="en-US" dirty="0" smtClean="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257939"/>
            <a:ext cx="3066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http://rumdeer.biology.ed.ac.uk/ageing</a:t>
            </a:r>
          </a:p>
        </p:txBody>
      </p:sp>
    </p:spTree>
    <p:extLst>
      <p:ext uri="{BB962C8B-B14F-4D97-AF65-F5344CB8AC3E}">
        <p14:creationId xmlns:p14="http://schemas.microsoft.com/office/powerpoint/2010/main" val="29028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6280" y="121286"/>
            <a:ext cx="1051560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We can predict survivorship in </a:t>
            </a:r>
            <a:r>
              <a:rPr lang="en-US" i="1" dirty="0" smtClean="0"/>
              <a:t>Maiasaura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" y="908701"/>
            <a:ext cx="6426024" cy="323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972" y="2232729"/>
            <a:ext cx="6118028" cy="46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18170" y="83818"/>
            <a:ext cx="5401582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</a:t>
            </a:r>
            <a:r>
              <a:rPr lang="en-US" dirty="0" smtClean="0">
                <a:solidFill>
                  <a:srgbClr val="FF0000"/>
                </a:solidFill>
              </a:rPr>
              <a:t>Juveniles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154764" y="1113906"/>
            <a:ext cx="3732453" cy="5266852"/>
          </a:xfrm>
        </p:spPr>
        <p:txBody>
          <a:bodyPr>
            <a:normAutofit/>
          </a:bodyPr>
          <a:lstStyle/>
          <a:p>
            <a:r>
              <a:rPr lang="en-US" dirty="0" smtClean="0"/>
              <a:t>Trade-off: growing rapidly to escape predatory/ environmental pressure, but comes with high energy demands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730268"/>
            <a:ext cx="7973444" cy="6027978"/>
            <a:chOff x="0" y="730268"/>
            <a:chExt cx="7973444" cy="60279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30268"/>
              <a:ext cx="7973444" cy="602797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370022" y="2344189"/>
              <a:ext cx="2078182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03120" y="1546167"/>
              <a:ext cx="2069869" cy="274320"/>
            </a:xfrm>
            <a:custGeom>
              <a:avLst/>
              <a:gdLst>
                <a:gd name="connsiteX0" fmla="*/ 2069869 w 2069869"/>
                <a:gd name="connsiteY0" fmla="*/ 41564 h 274320"/>
                <a:gd name="connsiteX1" fmla="*/ 2044931 w 2069869"/>
                <a:gd name="connsiteY1" fmla="*/ 274320 h 274320"/>
                <a:gd name="connsiteX2" fmla="*/ 199505 w 2069869"/>
                <a:gd name="connsiteY2" fmla="*/ 232757 h 274320"/>
                <a:gd name="connsiteX3" fmla="*/ 8313 w 2069869"/>
                <a:gd name="connsiteY3" fmla="*/ 224444 h 274320"/>
                <a:gd name="connsiteX4" fmla="*/ 0 w 2069869"/>
                <a:gd name="connsiteY4" fmla="*/ 74815 h 274320"/>
                <a:gd name="connsiteX5" fmla="*/ 266007 w 2069869"/>
                <a:gd name="connsiteY5" fmla="*/ 0 h 274320"/>
                <a:gd name="connsiteX6" fmla="*/ 2069869 w 2069869"/>
                <a:gd name="connsiteY6" fmla="*/ 41564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9869" h="274320">
                  <a:moveTo>
                    <a:pt x="2069869" y="41564"/>
                  </a:moveTo>
                  <a:lnTo>
                    <a:pt x="2044931" y="274320"/>
                  </a:lnTo>
                  <a:lnTo>
                    <a:pt x="199505" y="232757"/>
                  </a:lnTo>
                  <a:lnTo>
                    <a:pt x="8313" y="224444"/>
                  </a:lnTo>
                  <a:lnTo>
                    <a:pt x="0" y="74815"/>
                  </a:lnTo>
                  <a:lnTo>
                    <a:pt x="266007" y="0"/>
                  </a:lnTo>
                  <a:lnTo>
                    <a:pt x="2069869" y="415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01479" y="996543"/>
              <a:ext cx="1878677" cy="332510"/>
            </a:xfrm>
            <a:custGeom>
              <a:avLst/>
              <a:gdLst>
                <a:gd name="connsiteX0" fmla="*/ 1878677 w 1878677"/>
                <a:gd name="connsiteY0" fmla="*/ 66501 h 290945"/>
                <a:gd name="connsiteX1" fmla="*/ 1828800 w 1878677"/>
                <a:gd name="connsiteY1" fmla="*/ 290945 h 290945"/>
                <a:gd name="connsiteX2" fmla="*/ 182880 w 1878677"/>
                <a:gd name="connsiteY2" fmla="*/ 282632 h 290945"/>
                <a:gd name="connsiteX3" fmla="*/ 16626 w 1878677"/>
                <a:gd name="connsiteY3" fmla="*/ 157941 h 290945"/>
                <a:gd name="connsiteX4" fmla="*/ 0 w 1878677"/>
                <a:gd name="connsiteY4" fmla="*/ 0 h 290945"/>
                <a:gd name="connsiteX5" fmla="*/ 1878677 w 1878677"/>
                <a:gd name="connsiteY5" fmla="*/ 66501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677" h="290945">
                  <a:moveTo>
                    <a:pt x="1878677" y="66501"/>
                  </a:moveTo>
                  <a:lnTo>
                    <a:pt x="1828800" y="290945"/>
                  </a:lnTo>
                  <a:lnTo>
                    <a:pt x="182880" y="282632"/>
                  </a:lnTo>
                  <a:lnTo>
                    <a:pt x="16626" y="157941"/>
                  </a:lnTo>
                  <a:lnTo>
                    <a:pt x="0" y="0"/>
                  </a:lnTo>
                  <a:lnTo>
                    <a:pt x="1878677" y="6650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25676" y="3126838"/>
              <a:ext cx="1230284" cy="17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40233" y="4339244"/>
              <a:ext cx="1197032" cy="2327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25677" y="3883742"/>
              <a:ext cx="304800" cy="2182761"/>
            </a:xfrm>
            <a:custGeom>
              <a:avLst/>
              <a:gdLst>
                <a:gd name="connsiteX0" fmla="*/ 245807 w 245807"/>
                <a:gd name="connsiteY0" fmla="*/ 2172929 h 2202426"/>
                <a:gd name="connsiteX1" fmla="*/ 235975 w 245807"/>
                <a:gd name="connsiteY1" fmla="*/ 108155 h 2202426"/>
                <a:gd name="connsiteX2" fmla="*/ 0 w 245807"/>
                <a:gd name="connsiteY2" fmla="*/ 0 h 2202426"/>
                <a:gd name="connsiteX3" fmla="*/ 19665 w 245807"/>
                <a:gd name="connsiteY3" fmla="*/ 2202426 h 220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07" h="2202426">
                  <a:moveTo>
                    <a:pt x="245807" y="2172929"/>
                  </a:moveTo>
                  <a:cubicBezTo>
                    <a:pt x="242530" y="1484671"/>
                    <a:pt x="239252" y="796413"/>
                    <a:pt x="235975" y="108155"/>
                  </a:cubicBezTo>
                  <a:lnTo>
                    <a:pt x="0" y="0"/>
                  </a:lnTo>
                  <a:lnTo>
                    <a:pt x="19665" y="2202426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25677" y="2300748"/>
              <a:ext cx="304799" cy="1170039"/>
            </a:xfrm>
            <a:custGeom>
              <a:avLst/>
              <a:gdLst>
                <a:gd name="connsiteX0" fmla="*/ 196645 w 235974"/>
                <a:gd name="connsiteY0" fmla="*/ 1111046 h 1170039"/>
                <a:gd name="connsiteX1" fmla="*/ 235974 w 235974"/>
                <a:gd name="connsiteY1" fmla="*/ 0 h 1170039"/>
                <a:gd name="connsiteX2" fmla="*/ 98323 w 235974"/>
                <a:gd name="connsiteY2" fmla="*/ 19665 h 1170039"/>
                <a:gd name="connsiteX3" fmla="*/ 58994 w 235974"/>
                <a:gd name="connsiteY3" fmla="*/ 117987 h 1170039"/>
                <a:gd name="connsiteX4" fmla="*/ 186813 w 235974"/>
                <a:gd name="connsiteY4" fmla="*/ 196646 h 1170039"/>
                <a:gd name="connsiteX5" fmla="*/ 78658 w 235974"/>
                <a:gd name="connsiteY5" fmla="*/ 265471 h 1170039"/>
                <a:gd name="connsiteX6" fmla="*/ 9832 w 235974"/>
                <a:gd name="connsiteY6" fmla="*/ 186813 h 1170039"/>
                <a:gd name="connsiteX7" fmla="*/ 0 w 235974"/>
                <a:gd name="connsiteY7" fmla="*/ 1170039 h 1170039"/>
                <a:gd name="connsiteX8" fmla="*/ 196645 w 235974"/>
                <a:gd name="connsiteY8" fmla="*/ 1111046 h 117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74" h="1170039">
                  <a:moveTo>
                    <a:pt x="196645" y="1111046"/>
                  </a:moveTo>
                  <a:lnTo>
                    <a:pt x="235974" y="0"/>
                  </a:lnTo>
                  <a:lnTo>
                    <a:pt x="98323" y="19665"/>
                  </a:lnTo>
                  <a:lnTo>
                    <a:pt x="58994" y="117987"/>
                  </a:lnTo>
                  <a:lnTo>
                    <a:pt x="186813" y="196646"/>
                  </a:lnTo>
                  <a:lnTo>
                    <a:pt x="78658" y="265471"/>
                  </a:lnTo>
                  <a:lnTo>
                    <a:pt x="9832" y="186813"/>
                  </a:lnTo>
                  <a:cubicBezTo>
                    <a:pt x="6555" y="514555"/>
                    <a:pt x="3277" y="842297"/>
                    <a:pt x="0" y="1170039"/>
                  </a:cubicBezTo>
                  <a:lnTo>
                    <a:pt x="196645" y="111104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25677" y="1661652"/>
              <a:ext cx="304799" cy="481780"/>
            </a:xfrm>
            <a:custGeom>
              <a:avLst/>
              <a:gdLst>
                <a:gd name="connsiteX0" fmla="*/ 0 w 255639"/>
                <a:gd name="connsiteY0" fmla="*/ 0 h 481780"/>
                <a:gd name="connsiteX1" fmla="*/ 0 w 255639"/>
                <a:gd name="connsiteY1" fmla="*/ 383458 h 481780"/>
                <a:gd name="connsiteX2" fmla="*/ 147484 w 255639"/>
                <a:gd name="connsiteY2" fmla="*/ 481780 h 481780"/>
                <a:gd name="connsiteX3" fmla="*/ 235975 w 255639"/>
                <a:gd name="connsiteY3" fmla="*/ 471948 h 481780"/>
                <a:gd name="connsiteX4" fmla="*/ 255639 w 255639"/>
                <a:gd name="connsiteY4" fmla="*/ 0 h 481780"/>
                <a:gd name="connsiteX5" fmla="*/ 0 w 255639"/>
                <a:gd name="connsiteY5" fmla="*/ 0 h 4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39" h="481780">
                  <a:moveTo>
                    <a:pt x="0" y="0"/>
                  </a:moveTo>
                  <a:lnTo>
                    <a:pt x="0" y="383458"/>
                  </a:lnTo>
                  <a:lnTo>
                    <a:pt x="147484" y="481780"/>
                  </a:lnTo>
                  <a:lnTo>
                    <a:pt x="235975" y="471948"/>
                  </a:lnTo>
                  <a:lnTo>
                    <a:pt x="2556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25676" y="943897"/>
              <a:ext cx="304799" cy="658761"/>
            </a:xfrm>
            <a:custGeom>
              <a:avLst/>
              <a:gdLst>
                <a:gd name="connsiteX0" fmla="*/ 0 w 235974"/>
                <a:gd name="connsiteY0" fmla="*/ 19664 h 658761"/>
                <a:gd name="connsiteX1" fmla="*/ 9832 w 235974"/>
                <a:gd name="connsiteY1" fmla="*/ 658761 h 658761"/>
                <a:gd name="connsiteX2" fmla="*/ 235974 w 235974"/>
                <a:gd name="connsiteY2" fmla="*/ 648929 h 658761"/>
                <a:gd name="connsiteX3" fmla="*/ 216310 w 235974"/>
                <a:gd name="connsiteY3" fmla="*/ 0 h 658761"/>
                <a:gd name="connsiteX4" fmla="*/ 0 w 235974"/>
                <a:gd name="connsiteY4" fmla="*/ 19664 h 65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74" h="658761">
                  <a:moveTo>
                    <a:pt x="0" y="19664"/>
                  </a:moveTo>
                  <a:lnTo>
                    <a:pt x="9832" y="658761"/>
                  </a:lnTo>
                  <a:lnTo>
                    <a:pt x="235974" y="648929"/>
                  </a:lnTo>
                  <a:lnTo>
                    <a:pt x="216310" y="0"/>
                  </a:lnTo>
                  <a:lnTo>
                    <a:pt x="0" y="196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04852" y="2182761"/>
              <a:ext cx="344129" cy="2477729"/>
            </a:xfrm>
            <a:custGeom>
              <a:avLst/>
              <a:gdLst>
                <a:gd name="connsiteX0" fmla="*/ 344129 w 344129"/>
                <a:gd name="connsiteY0" fmla="*/ 2458065 h 2477729"/>
                <a:gd name="connsiteX1" fmla="*/ 0 w 344129"/>
                <a:gd name="connsiteY1" fmla="*/ 2477729 h 2477729"/>
                <a:gd name="connsiteX2" fmla="*/ 19664 w 344129"/>
                <a:gd name="connsiteY2" fmla="*/ 0 h 2477729"/>
                <a:gd name="connsiteX3" fmla="*/ 285135 w 344129"/>
                <a:gd name="connsiteY3" fmla="*/ 98323 h 2477729"/>
                <a:gd name="connsiteX4" fmla="*/ 344129 w 344129"/>
                <a:gd name="connsiteY4" fmla="*/ 2458065 h 24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9" h="2477729">
                  <a:moveTo>
                    <a:pt x="344129" y="2458065"/>
                  </a:moveTo>
                  <a:lnTo>
                    <a:pt x="0" y="2477729"/>
                  </a:lnTo>
                  <a:lnTo>
                    <a:pt x="19664" y="0"/>
                  </a:lnTo>
                  <a:lnTo>
                    <a:pt x="285135" y="98323"/>
                  </a:lnTo>
                  <a:lnTo>
                    <a:pt x="344129" y="24580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414685" y="943896"/>
              <a:ext cx="334296" cy="1268361"/>
            </a:xfrm>
            <a:custGeom>
              <a:avLst/>
              <a:gdLst>
                <a:gd name="connsiteX0" fmla="*/ 0 w 255639"/>
                <a:gd name="connsiteY0" fmla="*/ 19665 h 1288026"/>
                <a:gd name="connsiteX1" fmla="*/ 0 w 255639"/>
                <a:gd name="connsiteY1" fmla="*/ 1189703 h 1288026"/>
                <a:gd name="connsiteX2" fmla="*/ 235974 w 255639"/>
                <a:gd name="connsiteY2" fmla="*/ 1288026 h 1288026"/>
                <a:gd name="connsiteX3" fmla="*/ 255639 w 255639"/>
                <a:gd name="connsiteY3" fmla="*/ 0 h 1288026"/>
                <a:gd name="connsiteX4" fmla="*/ 0 w 255639"/>
                <a:gd name="connsiteY4" fmla="*/ 19665 h 128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39" h="1288026">
                  <a:moveTo>
                    <a:pt x="0" y="19665"/>
                  </a:moveTo>
                  <a:lnTo>
                    <a:pt x="0" y="1189703"/>
                  </a:lnTo>
                  <a:lnTo>
                    <a:pt x="235974" y="1288026"/>
                  </a:lnTo>
                  <a:lnTo>
                    <a:pt x="255639" y="0"/>
                  </a:lnTo>
                  <a:lnTo>
                    <a:pt x="0" y="196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14684" y="5702710"/>
              <a:ext cx="235974" cy="344129"/>
            </a:xfrm>
            <a:custGeom>
              <a:avLst/>
              <a:gdLst>
                <a:gd name="connsiteX0" fmla="*/ 0 w 235974"/>
                <a:gd name="connsiteY0" fmla="*/ 58993 h 344129"/>
                <a:gd name="connsiteX1" fmla="*/ 9832 w 235974"/>
                <a:gd name="connsiteY1" fmla="*/ 324464 h 344129"/>
                <a:gd name="connsiteX2" fmla="*/ 235974 w 235974"/>
                <a:gd name="connsiteY2" fmla="*/ 344129 h 344129"/>
                <a:gd name="connsiteX3" fmla="*/ 206477 w 235974"/>
                <a:gd name="connsiteY3" fmla="*/ 147484 h 344129"/>
                <a:gd name="connsiteX4" fmla="*/ 98322 w 235974"/>
                <a:gd name="connsiteY4" fmla="*/ 0 h 344129"/>
                <a:gd name="connsiteX5" fmla="*/ 0 w 235974"/>
                <a:gd name="connsiteY5" fmla="*/ 58993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974" h="344129">
                  <a:moveTo>
                    <a:pt x="0" y="58993"/>
                  </a:moveTo>
                  <a:lnTo>
                    <a:pt x="9832" y="324464"/>
                  </a:lnTo>
                  <a:lnTo>
                    <a:pt x="235974" y="344129"/>
                  </a:lnTo>
                  <a:lnTo>
                    <a:pt x="206477" y="147484"/>
                  </a:lnTo>
                  <a:lnTo>
                    <a:pt x="98322" y="0"/>
                  </a:lnTo>
                  <a:lnTo>
                    <a:pt x="0" y="5899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7458" y="2143432"/>
              <a:ext cx="195662" cy="983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09473" y="887866"/>
            <a:ext cx="668407" cy="5198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3222" y="1051740"/>
            <a:ext cx="256621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1: 89.9% Mortality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10248" y="67709"/>
            <a:ext cx="7354862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</a:t>
            </a:r>
            <a:r>
              <a:rPr lang="en-US" dirty="0" smtClean="0">
                <a:solidFill>
                  <a:srgbClr val="00FF00"/>
                </a:solidFill>
              </a:rPr>
              <a:t>Peak Performance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101781" y="1681688"/>
            <a:ext cx="3751552" cy="3714401"/>
          </a:xfrm>
        </p:spPr>
        <p:txBody>
          <a:bodyPr>
            <a:normAutofit/>
          </a:bodyPr>
          <a:lstStyle/>
          <a:p>
            <a:r>
              <a:rPr lang="en-US" dirty="0" smtClean="0"/>
              <a:t>Onset of sexual maturity followed by highest fecundity, mating success, survival probability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9329" y="730268"/>
            <a:ext cx="7973444" cy="6027978"/>
            <a:chOff x="0" y="730268"/>
            <a:chExt cx="7973444" cy="60279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30268"/>
              <a:ext cx="7973444" cy="602797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370022" y="2344189"/>
              <a:ext cx="2078182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03120" y="1546167"/>
              <a:ext cx="2069869" cy="274320"/>
            </a:xfrm>
            <a:custGeom>
              <a:avLst/>
              <a:gdLst>
                <a:gd name="connsiteX0" fmla="*/ 2069869 w 2069869"/>
                <a:gd name="connsiteY0" fmla="*/ 41564 h 274320"/>
                <a:gd name="connsiteX1" fmla="*/ 2044931 w 2069869"/>
                <a:gd name="connsiteY1" fmla="*/ 274320 h 274320"/>
                <a:gd name="connsiteX2" fmla="*/ 199505 w 2069869"/>
                <a:gd name="connsiteY2" fmla="*/ 232757 h 274320"/>
                <a:gd name="connsiteX3" fmla="*/ 8313 w 2069869"/>
                <a:gd name="connsiteY3" fmla="*/ 224444 h 274320"/>
                <a:gd name="connsiteX4" fmla="*/ 0 w 2069869"/>
                <a:gd name="connsiteY4" fmla="*/ 74815 h 274320"/>
                <a:gd name="connsiteX5" fmla="*/ 266007 w 2069869"/>
                <a:gd name="connsiteY5" fmla="*/ 0 h 274320"/>
                <a:gd name="connsiteX6" fmla="*/ 2069869 w 2069869"/>
                <a:gd name="connsiteY6" fmla="*/ 41564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9869" h="274320">
                  <a:moveTo>
                    <a:pt x="2069869" y="41564"/>
                  </a:moveTo>
                  <a:lnTo>
                    <a:pt x="2044931" y="274320"/>
                  </a:lnTo>
                  <a:lnTo>
                    <a:pt x="199505" y="232757"/>
                  </a:lnTo>
                  <a:lnTo>
                    <a:pt x="8313" y="224444"/>
                  </a:lnTo>
                  <a:lnTo>
                    <a:pt x="0" y="74815"/>
                  </a:lnTo>
                  <a:lnTo>
                    <a:pt x="266007" y="0"/>
                  </a:lnTo>
                  <a:lnTo>
                    <a:pt x="2069869" y="415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1479" y="996543"/>
              <a:ext cx="1878677" cy="332510"/>
            </a:xfrm>
            <a:custGeom>
              <a:avLst/>
              <a:gdLst>
                <a:gd name="connsiteX0" fmla="*/ 1878677 w 1878677"/>
                <a:gd name="connsiteY0" fmla="*/ 66501 h 290945"/>
                <a:gd name="connsiteX1" fmla="*/ 1828800 w 1878677"/>
                <a:gd name="connsiteY1" fmla="*/ 290945 h 290945"/>
                <a:gd name="connsiteX2" fmla="*/ 182880 w 1878677"/>
                <a:gd name="connsiteY2" fmla="*/ 282632 h 290945"/>
                <a:gd name="connsiteX3" fmla="*/ 16626 w 1878677"/>
                <a:gd name="connsiteY3" fmla="*/ 157941 h 290945"/>
                <a:gd name="connsiteX4" fmla="*/ 0 w 1878677"/>
                <a:gd name="connsiteY4" fmla="*/ 0 h 290945"/>
                <a:gd name="connsiteX5" fmla="*/ 1878677 w 1878677"/>
                <a:gd name="connsiteY5" fmla="*/ 66501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677" h="290945">
                  <a:moveTo>
                    <a:pt x="1878677" y="66501"/>
                  </a:moveTo>
                  <a:lnTo>
                    <a:pt x="1828800" y="290945"/>
                  </a:lnTo>
                  <a:lnTo>
                    <a:pt x="182880" y="282632"/>
                  </a:lnTo>
                  <a:lnTo>
                    <a:pt x="16626" y="157941"/>
                  </a:lnTo>
                  <a:lnTo>
                    <a:pt x="0" y="0"/>
                  </a:lnTo>
                  <a:lnTo>
                    <a:pt x="1878677" y="6650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25676" y="3126838"/>
              <a:ext cx="1230284" cy="17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40233" y="4339244"/>
              <a:ext cx="1197032" cy="2327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25677" y="3883742"/>
              <a:ext cx="304800" cy="2182761"/>
            </a:xfrm>
            <a:custGeom>
              <a:avLst/>
              <a:gdLst>
                <a:gd name="connsiteX0" fmla="*/ 245807 w 245807"/>
                <a:gd name="connsiteY0" fmla="*/ 2172929 h 2202426"/>
                <a:gd name="connsiteX1" fmla="*/ 235975 w 245807"/>
                <a:gd name="connsiteY1" fmla="*/ 108155 h 2202426"/>
                <a:gd name="connsiteX2" fmla="*/ 0 w 245807"/>
                <a:gd name="connsiteY2" fmla="*/ 0 h 2202426"/>
                <a:gd name="connsiteX3" fmla="*/ 19665 w 245807"/>
                <a:gd name="connsiteY3" fmla="*/ 2202426 h 220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07" h="2202426">
                  <a:moveTo>
                    <a:pt x="245807" y="2172929"/>
                  </a:moveTo>
                  <a:cubicBezTo>
                    <a:pt x="242530" y="1484671"/>
                    <a:pt x="239252" y="796413"/>
                    <a:pt x="235975" y="108155"/>
                  </a:cubicBezTo>
                  <a:lnTo>
                    <a:pt x="0" y="0"/>
                  </a:lnTo>
                  <a:lnTo>
                    <a:pt x="19665" y="2202426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25677" y="2300748"/>
              <a:ext cx="304799" cy="1170039"/>
            </a:xfrm>
            <a:custGeom>
              <a:avLst/>
              <a:gdLst>
                <a:gd name="connsiteX0" fmla="*/ 196645 w 235974"/>
                <a:gd name="connsiteY0" fmla="*/ 1111046 h 1170039"/>
                <a:gd name="connsiteX1" fmla="*/ 235974 w 235974"/>
                <a:gd name="connsiteY1" fmla="*/ 0 h 1170039"/>
                <a:gd name="connsiteX2" fmla="*/ 98323 w 235974"/>
                <a:gd name="connsiteY2" fmla="*/ 19665 h 1170039"/>
                <a:gd name="connsiteX3" fmla="*/ 58994 w 235974"/>
                <a:gd name="connsiteY3" fmla="*/ 117987 h 1170039"/>
                <a:gd name="connsiteX4" fmla="*/ 186813 w 235974"/>
                <a:gd name="connsiteY4" fmla="*/ 196646 h 1170039"/>
                <a:gd name="connsiteX5" fmla="*/ 78658 w 235974"/>
                <a:gd name="connsiteY5" fmla="*/ 265471 h 1170039"/>
                <a:gd name="connsiteX6" fmla="*/ 9832 w 235974"/>
                <a:gd name="connsiteY6" fmla="*/ 186813 h 1170039"/>
                <a:gd name="connsiteX7" fmla="*/ 0 w 235974"/>
                <a:gd name="connsiteY7" fmla="*/ 1170039 h 1170039"/>
                <a:gd name="connsiteX8" fmla="*/ 196645 w 235974"/>
                <a:gd name="connsiteY8" fmla="*/ 1111046 h 117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74" h="1170039">
                  <a:moveTo>
                    <a:pt x="196645" y="1111046"/>
                  </a:moveTo>
                  <a:lnTo>
                    <a:pt x="235974" y="0"/>
                  </a:lnTo>
                  <a:lnTo>
                    <a:pt x="98323" y="19665"/>
                  </a:lnTo>
                  <a:lnTo>
                    <a:pt x="58994" y="117987"/>
                  </a:lnTo>
                  <a:lnTo>
                    <a:pt x="186813" y="196646"/>
                  </a:lnTo>
                  <a:lnTo>
                    <a:pt x="78658" y="265471"/>
                  </a:lnTo>
                  <a:lnTo>
                    <a:pt x="9832" y="186813"/>
                  </a:lnTo>
                  <a:cubicBezTo>
                    <a:pt x="6555" y="514555"/>
                    <a:pt x="3277" y="842297"/>
                    <a:pt x="0" y="1170039"/>
                  </a:cubicBezTo>
                  <a:lnTo>
                    <a:pt x="196645" y="111104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425677" y="1661652"/>
              <a:ext cx="304799" cy="481780"/>
            </a:xfrm>
            <a:custGeom>
              <a:avLst/>
              <a:gdLst>
                <a:gd name="connsiteX0" fmla="*/ 0 w 255639"/>
                <a:gd name="connsiteY0" fmla="*/ 0 h 481780"/>
                <a:gd name="connsiteX1" fmla="*/ 0 w 255639"/>
                <a:gd name="connsiteY1" fmla="*/ 383458 h 481780"/>
                <a:gd name="connsiteX2" fmla="*/ 147484 w 255639"/>
                <a:gd name="connsiteY2" fmla="*/ 481780 h 481780"/>
                <a:gd name="connsiteX3" fmla="*/ 235975 w 255639"/>
                <a:gd name="connsiteY3" fmla="*/ 471948 h 481780"/>
                <a:gd name="connsiteX4" fmla="*/ 255639 w 255639"/>
                <a:gd name="connsiteY4" fmla="*/ 0 h 481780"/>
                <a:gd name="connsiteX5" fmla="*/ 0 w 255639"/>
                <a:gd name="connsiteY5" fmla="*/ 0 h 4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39" h="481780">
                  <a:moveTo>
                    <a:pt x="0" y="0"/>
                  </a:moveTo>
                  <a:lnTo>
                    <a:pt x="0" y="383458"/>
                  </a:lnTo>
                  <a:lnTo>
                    <a:pt x="147484" y="481780"/>
                  </a:lnTo>
                  <a:lnTo>
                    <a:pt x="235975" y="471948"/>
                  </a:lnTo>
                  <a:lnTo>
                    <a:pt x="2556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25676" y="943897"/>
              <a:ext cx="304799" cy="658761"/>
            </a:xfrm>
            <a:custGeom>
              <a:avLst/>
              <a:gdLst>
                <a:gd name="connsiteX0" fmla="*/ 0 w 235974"/>
                <a:gd name="connsiteY0" fmla="*/ 19664 h 658761"/>
                <a:gd name="connsiteX1" fmla="*/ 9832 w 235974"/>
                <a:gd name="connsiteY1" fmla="*/ 658761 h 658761"/>
                <a:gd name="connsiteX2" fmla="*/ 235974 w 235974"/>
                <a:gd name="connsiteY2" fmla="*/ 648929 h 658761"/>
                <a:gd name="connsiteX3" fmla="*/ 216310 w 235974"/>
                <a:gd name="connsiteY3" fmla="*/ 0 h 658761"/>
                <a:gd name="connsiteX4" fmla="*/ 0 w 235974"/>
                <a:gd name="connsiteY4" fmla="*/ 19664 h 65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74" h="658761">
                  <a:moveTo>
                    <a:pt x="0" y="19664"/>
                  </a:moveTo>
                  <a:lnTo>
                    <a:pt x="9832" y="658761"/>
                  </a:lnTo>
                  <a:lnTo>
                    <a:pt x="235974" y="648929"/>
                  </a:lnTo>
                  <a:lnTo>
                    <a:pt x="216310" y="0"/>
                  </a:lnTo>
                  <a:lnTo>
                    <a:pt x="0" y="196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04852" y="2182761"/>
              <a:ext cx="344129" cy="2477729"/>
            </a:xfrm>
            <a:custGeom>
              <a:avLst/>
              <a:gdLst>
                <a:gd name="connsiteX0" fmla="*/ 344129 w 344129"/>
                <a:gd name="connsiteY0" fmla="*/ 2458065 h 2477729"/>
                <a:gd name="connsiteX1" fmla="*/ 0 w 344129"/>
                <a:gd name="connsiteY1" fmla="*/ 2477729 h 2477729"/>
                <a:gd name="connsiteX2" fmla="*/ 19664 w 344129"/>
                <a:gd name="connsiteY2" fmla="*/ 0 h 2477729"/>
                <a:gd name="connsiteX3" fmla="*/ 285135 w 344129"/>
                <a:gd name="connsiteY3" fmla="*/ 98323 h 2477729"/>
                <a:gd name="connsiteX4" fmla="*/ 344129 w 344129"/>
                <a:gd name="connsiteY4" fmla="*/ 2458065 h 24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9" h="2477729">
                  <a:moveTo>
                    <a:pt x="344129" y="2458065"/>
                  </a:moveTo>
                  <a:lnTo>
                    <a:pt x="0" y="2477729"/>
                  </a:lnTo>
                  <a:lnTo>
                    <a:pt x="19664" y="0"/>
                  </a:lnTo>
                  <a:lnTo>
                    <a:pt x="285135" y="98323"/>
                  </a:lnTo>
                  <a:lnTo>
                    <a:pt x="344129" y="24580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414685" y="943896"/>
              <a:ext cx="334296" cy="1268361"/>
            </a:xfrm>
            <a:custGeom>
              <a:avLst/>
              <a:gdLst>
                <a:gd name="connsiteX0" fmla="*/ 0 w 255639"/>
                <a:gd name="connsiteY0" fmla="*/ 19665 h 1288026"/>
                <a:gd name="connsiteX1" fmla="*/ 0 w 255639"/>
                <a:gd name="connsiteY1" fmla="*/ 1189703 h 1288026"/>
                <a:gd name="connsiteX2" fmla="*/ 235974 w 255639"/>
                <a:gd name="connsiteY2" fmla="*/ 1288026 h 1288026"/>
                <a:gd name="connsiteX3" fmla="*/ 255639 w 255639"/>
                <a:gd name="connsiteY3" fmla="*/ 0 h 1288026"/>
                <a:gd name="connsiteX4" fmla="*/ 0 w 255639"/>
                <a:gd name="connsiteY4" fmla="*/ 19665 h 128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39" h="1288026">
                  <a:moveTo>
                    <a:pt x="0" y="19665"/>
                  </a:moveTo>
                  <a:lnTo>
                    <a:pt x="0" y="1189703"/>
                  </a:lnTo>
                  <a:lnTo>
                    <a:pt x="235974" y="1288026"/>
                  </a:lnTo>
                  <a:lnTo>
                    <a:pt x="255639" y="0"/>
                  </a:lnTo>
                  <a:lnTo>
                    <a:pt x="0" y="196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14684" y="5702710"/>
              <a:ext cx="235974" cy="344129"/>
            </a:xfrm>
            <a:custGeom>
              <a:avLst/>
              <a:gdLst>
                <a:gd name="connsiteX0" fmla="*/ 0 w 235974"/>
                <a:gd name="connsiteY0" fmla="*/ 58993 h 344129"/>
                <a:gd name="connsiteX1" fmla="*/ 9832 w 235974"/>
                <a:gd name="connsiteY1" fmla="*/ 324464 h 344129"/>
                <a:gd name="connsiteX2" fmla="*/ 235974 w 235974"/>
                <a:gd name="connsiteY2" fmla="*/ 344129 h 344129"/>
                <a:gd name="connsiteX3" fmla="*/ 206477 w 235974"/>
                <a:gd name="connsiteY3" fmla="*/ 147484 h 344129"/>
                <a:gd name="connsiteX4" fmla="*/ 98322 w 235974"/>
                <a:gd name="connsiteY4" fmla="*/ 0 h 344129"/>
                <a:gd name="connsiteX5" fmla="*/ 0 w 235974"/>
                <a:gd name="connsiteY5" fmla="*/ 58993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974" h="344129">
                  <a:moveTo>
                    <a:pt x="0" y="58993"/>
                  </a:moveTo>
                  <a:lnTo>
                    <a:pt x="9832" y="324464"/>
                  </a:lnTo>
                  <a:lnTo>
                    <a:pt x="235974" y="344129"/>
                  </a:lnTo>
                  <a:lnTo>
                    <a:pt x="206477" y="147484"/>
                  </a:lnTo>
                  <a:lnTo>
                    <a:pt x="98322" y="0"/>
                  </a:lnTo>
                  <a:lnTo>
                    <a:pt x="0" y="5899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7458" y="2143432"/>
              <a:ext cx="195662" cy="983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578171" y="921193"/>
            <a:ext cx="2890495" cy="509918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23418" y="1102022"/>
            <a:ext cx="256621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Years 2-8: 8.6% Mortality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10248" y="67709"/>
            <a:ext cx="7354862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Survivorship: </a:t>
            </a:r>
            <a:r>
              <a:rPr lang="en-US" dirty="0" smtClean="0">
                <a:solidFill>
                  <a:srgbClr val="FFC000"/>
                </a:solidFill>
              </a:rPr>
              <a:t>Senescence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39329" y="730268"/>
            <a:ext cx="7973444" cy="6027978"/>
            <a:chOff x="0" y="730268"/>
            <a:chExt cx="7973444" cy="60279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30268"/>
              <a:ext cx="7973444" cy="602797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370022" y="2344189"/>
              <a:ext cx="2078182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03120" y="1546167"/>
              <a:ext cx="2069869" cy="274320"/>
            </a:xfrm>
            <a:custGeom>
              <a:avLst/>
              <a:gdLst>
                <a:gd name="connsiteX0" fmla="*/ 2069869 w 2069869"/>
                <a:gd name="connsiteY0" fmla="*/ 41564 h 274320"/>
                <a:gd name="connsiteX1" fmla="*/ 2044931 w 2069869"/>
                <a:gd name="connsiteY1" fmla="*/ 274320 h 274320"/>
                <a:gd name="connsiteX2" fmla="*/ 199505 w 2069869"/>
                <a:gd name="connsiteY2" fmla="*/ 232757 h 274320"/>
                <a:gd name="connsiteX3" fmla="*/ 8313 w 2069869"/>
                <a:gd name="connsiteY3" fmla="*/ 224444 h 274320"/>
                <a:gd name="connsiteX4" fmla="*/ 0 w 2069869"/>
                <a:gd name="connsiteY4" fmla="*/ 74815 h 274320"/>
                <a:gd name="connsiteX5" fmla="*/ 266007 w 2069869"/>
                <a:gd name="connsiteY5" fmla="*/ 0 h 274320"/>
                <a:gd name="connsiteX6" fmla="*/ 2069869 w 2069869"/>
                <a:gd name="connsiteY6" fmla="*/ 41564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9869" h="274320">
                  <a:moveTo>
                    <a:pt x="2069869" y="41564"/>
                  </a:moveTo>
                  <a:lnTo>
                    <a:pt x="2044931" y="274320"/>
                  </a:lnTo>
                  <a:lnTo>
                    <a:pt x="199505" y="232757"/>
                  </a:lnTo>
                  <a:lnTo>
                    <a:pt x="8313" y="224444"/>
                  </a:lnTo>
                  <a:lnTo>
                    <a:pt x="0" y="74815"/>
                  </a:lnTo>
                  <a:lnTo>
                    <a:pt x="266007" y="0"/>
                  </a:lnTo>
                  <a:lnTo>
                    <a:pt x="2069869" y="415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1479" y="996543"/>
              <a:ext cx="1878677" cy="332510"/>
            </a:xfrm>
            <a:custGeom>
              <a:avLst/>
              <a:gdLst>
                <a:gd name="connsiteX0" fmla="*/ 1878677 w 1878677"/>
                <a:gd name="connsiteY0" fmla="*/ 66501 h 290945"/>
                <a:gd name="connsiteX1" fmla="*/ 1828800 w 1878677"/>
                <a:gd name="connsiteY1" fmla="*/ 290945 h 290945"/>
                <a:gd name="connsiteX2" fmla="*/ 182880 w 1878677"/>
                <a:gd name="connsiteY2" fmla="*/ 282632 h 290945"/>
                <a:gd name="connsiteX3" fmla="*/ 16626 w 1878677"/>
                <a:gd name="connsiteY3" fmla="*/ 157941 h 290945"/>
                <a:gd name="connsiteX4" fmla="*/ 0 w 1878677"/>
                <a:gd name="connsiteY4" fmla="*/ 0 h 290945"/>
                <a:gd name="connsiteX5" fmla="*/ 1878677 w 1878677"/>
                <a:gd name="connsiteY5" fmla="*/ 66501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677" h="290945">
                  <a:moveTo>
                    <a:pt x="1878677" y="66501"/>
                  </a:moveTo>
                  <a:lnTo>
                    <a:pt x="1828800" y="290945"/>
                  </a:lnTo>
                  <a:lnTo>
                    <a:pt x="182880" y="282632"/>
                  </a:lnTo>
                  <a:lnTo>
                    <a:pt x="16626" y="157941"/>
                  </a:lnTo>
                  <a:lnTo>
                    <a:pt x="0" y="0"/>
                  </a:lnTo>
                  <a:lnTo>
                    <a:pt x="1878677" y="6650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25676" y="3126838"/>
              <a:ext cx="1230284" cy="17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40233" y="4339244"/>
              <a:ext cx="1197032" cy="2327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25677" y="3883742"/>
              <a:ext cx="304800" cy="2182761"/>
            </a:xfrm>
            <a:custGeom>
              <a:avLst/>
              <a:gdLst>
                <a:gd name="connsiteX0" fmla="*/ 245807 w 245807"/>
                <a:gd name="connsiteY0" fmla="*/ 2172929 h 2202426"/>
                <a:gd name="connsiteX1" fmla="*/ 235975 w 245807"/>
                <a:gd name="connsiteY1" fmla="*/ 108155 h 2202426"/>
                <a:gd name="connsiteX2" fmla="*/ 0 w 245807"/>
                <a:gd name="connsiteY2" fmla="*/ 0 h 2202426"/>
                <a:gd name="connsiteX3" fmla="*/ 19665 w 245807"/>
                <a:gd name="connsiteY3" fmla="*/ 2202426 h 220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07" h="2202426">
                  <a:moveTo>
                    <a:pt x="245807" y="2172929"/>
                  </a:moveTo>
                  <a:cubicBezTo>
                    <a:pt x="242530" y="1484671"/>
                    <a:pt x="239252" y="796413"/>
                    <a:pt x="235975" y="108155"/>
                  </a:cubicBezTo>
                  <a:lnTo>
                    <a:pt x="0" y="0"/>
                  </a:lnTo>
                  <a:lnTo>
                    <a:pt x="19665" y="2202426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25677" y="2300748"/>
              <a:ext cx="304799" cy="1170039"/>
            </a:xfrm>
            <a:custGeom>
              <a:avLst/>
              <a:gdLst>
                <a:gd name="connsiteX0" fmla="*/ 196645 w 235974"/>
                <a:gd name="connsiteY0" fmla="*/ 1111046 h 1170039"/>
                <a:gd name="connsiteX1" fmla="*/ 235974 w 235974"/>
                <a:gd name="connsiteY1" fmla="*/ 0 h 1170039"/>
                <a:gd name="connsiteX2" fmla="*/ 98323 w 235974"/>
                <a:gd name="connsiteY2" fmla="*/ 19665 h 1170039"/>
                <a:gd name="connsiteX3" fmla="*/ 58994 w 235974"/>
                <a:gd name="connsiteY3" fmla="*/ 117987 h 1170039"/>
                <a:gd name="connsiteX4" fmla="*/ 186813 w 235974"/>
                <a:gd name="connsiteY4" fmla="*/ 196646 h 1170039"/>
                <a:gd name="connsiteX5" fmla="*/ 78658 w 235974"/>
                <a:gd name="connsiteY5" fmla="*/ 265471 h 1170039"/>
                <a:gd name="connsiteX6" fmla="*/ 9832 w 235974"/>
                <a:gd name="connsiteY6" fmla="*/ 186813 h 1170039"/>
                <a:gd name="connsiteX7" fmla="*/ 0 w 235974"/>
                <a:gd name="connsiteY7" fmla="*/ 1170039 h 1170039"/>
                <a:gd name="connsiteX8" fmla="*/ 196645 w 235974"/>
                <a:gd name="connsiteY8" fmla="*/ 1111046 h 117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74" h="1170039">
                  <a:moveTo>
                    <a:pt x="196645" y="1111046"/>
                  </a:moveTo>
                  <a:lnTo>
                    <a:pt x="235974" y="0"/>
                  </a:lnTo>
                  <a:lnTo>
                    <a:pt x="98323" y="19665"/>
                  </a:lnTo>
                  <a:lnTo>
                    <a:pt x="58994" y="117987"/>
                  </a:lnTo>
                  <a:lnTo>
                    <a:pt x="186813" y="196646"/>
                  </a:lnTo>
                  <a:lnTo>
                    <a:pt x="78658" y="265471"/>
                  </a:lnTo>
                  <a:lnTo>
                    <a:pt x="9832" y="186813"/>
                  </a:lnTo>
                  <a:cubicBezTo>
                    <a:pt x="6555" y="514555"/>
                    <a:pt x="3277" y="842297"/>
                    <a:pt x="0" y="1170039"/>
                  </a:cubicBezTo>
                  <a:lnTo>
                    <a:pt x="196645" y="111104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425677" y="1661652"/>
              <a:ext cx="304799" cy="481780"/>
            </a:xfrm>
            <a:custGeom>
              <a:avLst/>
              <a:gdLst>
                <a:gd name="connsiteX0" fmla="*/ 0 w 255639"/>
                <a:gd name="connsiteY0" fmla="*/ 0 h 481780"/>
                <a:gd name="connsiteX1" fmla="*/ 0 w 255639"/>
                <a:gd name="connsiteY1" fmla="*/ 383458 h 481780"/>
                <a:gd name="connsiteX2" fmla="*/ 147484 w 255639"/>
                <a:gd name="connsiteY2" fmla="*/ 481780 h 481780"/>
                <a:gd name="connsiteX3" fmla="*/ 235975 w 255639"/>
                <a:gd name="connsiteY3" fmla="*/ 471948 h 481780"/>
                <a:gd name="connsiteX4" fmla="*/ 255639 w 255639"/>
                <a:gd name="connsiteY4" fmla="*/ 0 h 481780"/>
                <a:gd name="connsiteX5" fmla="*/ 0 w 255639"/>
                <a:gd name="connsiteY5" fmla="*/ 0 h 4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39" h="481780">
                  <a:moveTo>
                    <a:pt x="0" y="0"/>
                  </a:moveTo>
                  <a:lnTo>
                    <a:pt x="0" y="383458"/>
                  </a:lnTo>
                  <a:lnTo>
                    <a:pt x="147484" y="481780"/>
                  </a:lnTo>
                  <a:lnTo>
                    <a:pt x="235975" y="471948"/>
                  </a:lnTo>
                  <a:lnTo>
                    <a:pt x="2556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25676" y="943897"/>
              <a:ext cx="304799" cy="658761"/>
            </a:xfrm>
            <a:custGeom>
              <a:avLst/>
              <a:gdLst>
                <a:gd name="connsiteX0" fmla="*/ 0 w 235974"/>
                <a:gd name="connsiteY0" fmla="*/ 19664 h 658761"/>
                <a:gd name="connsiteX1" fmla="*/ 9832 w 235974"/>
                <a:gd name="connsiteY1" fmla="*/ 658761 h 658761"/>
                <a:gd name="connsiteX2" fmla="*/ 235974 w 235974"/>
                <a:gd name="connsiteY2" fmla="*/ 648929 h 658761"/>
                <a:gd name="connsiteX3" fmla="*/ 216310 w 235974"/>
                <a:gd name="connsiteY3" fmla="*/ 0 h 658761"/>
                <a:gd name="connsiteX4" fmla="*/ 0 w 235974"/>
                <a:gd name="connsiteY4" fmla="*/ 19664 h 65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74" h="658761">
                  <a:moveTo>
                    <a:pt x="0" y="19664"/>
                  </a:moveTo>
                  <a:lnTo>
                    <a:pt x="9832" y="658761"/>
                  </a:lnTo>
                  <a:lnTo>
                    <a:pt x="235974" y="648929"/>
                  </a:lnTo>
                  <a:lnTo>
                    <a:pt x="216310" y="0"/>
                  </a:lnTo>
                  <a:lnTo>
                    <a:pt x="0" y="196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04852" y="2182761"/>
              <a:ext cx="344129" cy="2477729"/>
            </a:xfrm>
            <a:custGeom>
              <a:avLst/>
              <a:gdLst>
                <a:gd name="connsiteX0" fmla="*/ 344129 w 344129"/>
                <a:gd name="connsiteY0" fmla="*/ 2458065 h 2477729"/>
                <a:gd name="connsiteX1" fmla="*/ 0 w 344129"/>
                <a:gd name="connsiteY1" fmla="*/ 2477729 h 2477729"/>
                <a:gd name="connsiteX2" fmla="*/ 19664 w 344129"/>
                <a:gd name="connsiteY2" fmla="*/ 0 h 2477729"/>
                <a:gd name="connsiteX3" fmla="*/ 285135 w 344129"/>
                <a:gd name="connsiteY3" fmla="*/ 98323 h 2477729"/>
                <a:gd name="connsiteX4" fmla="*/ 344129 w 344129"/>
                <a:gd name="connsiteY4" fmla="*/ 2458065 h 24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9" h="2477729">
                  <a:moveTo>
                    <a:pt x="344129" y="2458065"/>
                  </a:moveTo>
                  <a:lnTo>
                    <a:pt x="0" y="2477729"/>
                  </a:lnTo>
                  <a:lnTo>
                    <a:pt x="19664" y="0"/>
                  </a:lnTo>
                  <a:lnTo>
                    <a:pt x="285135" y="98323"/>
                  </a:lnTo>
                  <a:lnTo>
                    <a:pt x="344129" y="24580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414685" y="943896"/>
              <a:ext cx="334296" cy="1268361"/>
            </a:xfrm>
            <a:custGeom>
              <a:avLst/>
              <a:gdLst>
                <a:gd name="connsiteX0" fmla="*/ 0 w 255639"/>
                <a:gd name="connsiteY0" fmla="*/ 19665 h 1288026"/>
                <a:gd name="connsiteX1" fmla="*/ 0 w 255639"/>
                <a:gd name="connsiteY1" fmla="*/ 1189703 h 1288026"/>
                <a:gd name="connsiteX2" fmla="*/ 235974 w 255639"/>
                <a:gd name="connsiteY2" fmla="*/ 1288026 h 1288026"/>
                <a:gd name="connsiteX3" fmla="*/ 255639 w 255639"/>
                <a:gd name="connsiteY3" fmla="*/ 0 h 1288026"/>
                <a:gd name="connsiteX4" fmla="*/ 0 w 255639"/>
                <a:gd name="connsiteY4" fmla="*/ 19665 h 128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39" h="1288026">
                  <a:moveTo>
                    <a:pt x="0" y="19665"/>
                  </a:moveTo>
                  <a:lnTo>
                    <a:pt x="0" y="1189703"/>
                  </a:lnTo>
                  <a:lnTo>
                    <a:pt x="235974" y="1288026"/>
                  </a:lnTo>
                  <a:lnTo>
                    <a:pt x="255639" y="0"/>
                  </a:lnTo>
                  <a:lnTo>
                    <a:pt x="0" y="196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14684" y="5702710"/>
              <a:ext cx="235974" cy="344129"/>
            </a:xfrm>
            <a:custGeom>
              <a:avLst/>
              <a:gdLst>
                <a:gd name="connsiteX0" fmla="*/ 0 w 235974"/>
                <a:gd name="connsiteY0" fmla="*/ 58993 h 344129"/>
                <a:gd name="connsiteX1" fmla="*/ 9832 w 235974"/>
                <a:gd name="connsiteY1" fmla="*/ 324464 h 344129"/>
                <a:gd name="connsiteX2" fmla="*/ 235974 w 235974"/>
                <a:gd name="connsiteY2" fmla="*/ 344129 h 344129"/>
                <a:gd name="connsiteX3" fmla="*/ 206477 w 235974"/>
                <a:gd name="connsiteY3" fmla="*/ 147484 h 344129"/>
                <a:gd name="connsiteX4" fmla="*/ 98322 w 235974"/>
                <a:gd name="connsiteY4" fmla="*/ 0 h 344129"/>
                <a:gd name="connsiteX5" fmla="*/ 0 w 235974"/>
                <a:gd name="connsiteY5" fmla="*/ 58993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974" h="344129">
                  <a:moveTo>
                    <a:pt x="0" y="58993"/>
                  </a:moveTo>
                  <a:lnTo>
                    <a:pt x="9832" y="324464"/>
                  </a:lnTo>
                  <a:lnTo>
                    <a:pt x="235974" y="344129"/>
                  </a:lnTo>
                  <a:lnTo>
                    <a:pt x="206477" y="147484"/>
                  </a:lnTo>
                  <a:lnTo>
                    <a:pt x="98322" y="0"/>
                  </a:lnTo>
                  <a:lnTo>
                    <a:pt x="0" y="5899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7458" y="2143432"/>
              <a:ext cx="195662" cy="983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04569" y="1035343"/>
            <a:ext cx="256621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Years 9-15: 44% Mortality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67283" y="921193"/>
            <a:ext cx="3201878" cy="50991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8111097" y="1387513"/>
            <a:ext cx="3992413" cy="4521674"/>
          </a:xfrm>
        </p:spPr>
        <p:txBody>
          <a:bodyPr>
            <a:noAutofit/>
          </a:bodyPr>
          <a:lstStyle/>
          <a:p>
            <a:pPr marL="228600" lvl="1"/>
            <a:r>
              <a:rPr lang="en-US" sz="2800" dirty="0" smtClean="0"/>
              <a:t>Growing quickly to cross a size barrier and breed as early as possible</a:t>
            </a:r>
          </a:p>
          <a:p>
            <a:pPr marL="228600" lvl="1"/>
            <a:r>
              <a:rPr lang="en-US" sz="2800" dirty="0" smtClean="0"/>
              <a:t>Consequence is early senescence after the early peak performance window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27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53" y="1840705"/>
            <a:ext cx="3703237" cy="2754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906" y="1840705"/>
            <a:ext cx="3703237" cy="2754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0705"/>
            <a:ext cx="3703237" cy="27549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93" y="191912"/>
            <a:ext cx="11932356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Can we predict age a sexual maturity in </a:t>
            </a:r>
            <a:r>
              <a:rPr lang="en-US" i="1" dirty="0" smtClean="0"/>
              <a:t>Maiasaura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95643"/>
            <a:ext cx="2966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Modified from Lee and Werning, 2008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1556" y="5408443"/>
            <a:ext cx="10814755" cy="75529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 dinosaurs, sexual maturity occurred between 1/3 and 1/2 asymptotic body mass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0843" y="137904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Allosaurus</a:t>
            </a:r>
            <a:endParaRPr lang="en-US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5116582" y="1379039"/>
            <a:ext cx="2022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Tyrannosaurus</a:t>
            </a:r>
            <a:endParaRPr lang="en-US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9237221" y="1379039"/>
            <a:ext cx="2009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Tenontosaurus</a:t>
            </a:r>
            <a:endParaRPr lang="en-US" sz="2400" i="1" dirty="0"/>
          </a:p>
        </p:txBody>
      </p:sp>
      <p:sp>
        <p:nvSpPr>
          <p:cNvPr id="18" name="Right Arrow 17"/>
          <p:cNvSpPr/>
          <p:nvPr/>
        </p:nvSpPr>
        <p:spPr>
          <a:xfrm rot="9279482">
            <a:off x="881514" y="3325497"/>
            <a:ext cx="598311" cy="19107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9448381">
            <a:off x="5042956" y="3122639"/>
            <a:ext cx="598311" cy="19107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8891733">
            <a:off x="9197666" y="3208905"/>
            <a:ext cx="598311" cy="19107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4" y="1543122"/>
            <a:ext cx="5537340" cy="4408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14" y="1543122"/>
            <a:ext cx="181613" cy="1493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437" y="3283838"/>
            <a:ext cx="1581217" cy="21217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35704" y="2843938"/>
            <a:ext cx="0" cy="2833511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67127" y="2843938"/>
            <a:ext cx="0" cy="2833511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816" y="1617796"/>
            <a:ext cx="232551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1/3 – 1/2 asymptotic mass during third year of life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52156" y="1543122"/>
            <a:ext cx="5816070" cy="4396989"/>
            <a:chOff x="0" y="730268"/>
            <a:chExt cx="7973444" cy="602797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30268"/>
              <a:ext cx="7973444" cy="602797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70022" y="2344189"/>
              <a:ext cx="2078182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03120" y="1546167"/>
              <a:ext cx="2069869" cy="274320"/>
            </a:xfrm>
            <a:custGeom>
              <a:avLst/>
              <a:gdLst>
                <a:gd name="connsiteX0" fmla="*/ 2069869 w 2069869"/>
                <a:gd name="connsiteY0" fmla="*/ 41564 h 274320"/>
                <a:gd name="connsiteX1" fmla="*/ 2044931 w 2069869"/>
                <a:gd name="connsiteY1" fmla="*/ 274320 h 274320"/>
                <a:gd name="connsiteX2" fmla="*/ 199505 w 2069869"/>
                <a:gd name="connsiteY2" fmla="*/ 232757 h 274320"/>
                <a:gd name="connsiteX3" fmla="*/ 8313 w 2069869"/>
                <a:gd name="connsiteY3" fmla="*/ 224444 h 274320"/>
                <a:gd name="connsiteX4" fmla="*/ 0 w 2069869"/>
                <a:gd name="connsiteY4" fmla="*/ 74815 h 274320"/>
                <a:gd name="connsiteX5" fmla="*/ 266007 w 2069869"/>
                <a:gd name="connsiteY5" fmla="*/ 0 h 274320"/>
                <a:gd name="connsiteX6" fmla="*/ 2069869 w 2069869"/>
                <a:gd name="connsiteY6" fmla="*/ 41564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9869" h="274320">
                  <a:moveTo>
                    <a:pt x="2069869" y="41564"/>
                  </a:moveTo>
                  <a:lnTo>
                    <a:pt x="2044931" y="274320"/>
                  </a:lnTo>
                  <a:lnTo>
                    <a:pt x="199505" y="232757"/>
                  </a:lnTo>
                  <a:lnTo>
                    <a:pt x="8313" y="224444"/>
                  </a:lnTo>
                  <a:lnTo>
                    <a:pt x="0" y="74815"/>
                  </a:lnTo>
                  <a:lnTo>
                    <a:pt x="266007" y="0"/>
                  </a:lnTo>
                  <a:lnTo>
                    <a:pt x="2069869" y="415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1479" y="996543"/>
              <a:ext cx="1878677" cy="332510"/>
            </a:xfrm>
            <a:custGeom>
              <a:avLst/>
              <a:gdLst>
                <a:gd name="connsiteX0" fmla="*/ 1878677 w 1878677"/>
                <a:gd name="connsiteY0" fmla="*/ 66501 h 290945"/>
                <a:gd name="connsiteX1" fmla="*/ 1828800 w 1878677"/>
                <a:gd name="connsiteY1" fmla="*/ 290945 h 290945"/>
                <a:gd name="connsiteX2" fmla="*/ 182880 w 1878677"/>
                <a:gd name="connsiteY2" fmla="*/ 282632 h 290945"/>
                <a:gd name="connsiteX3" fmla="*/ 16626 w 1878677"/>
                <a:gd name="connsiteY3" fmla="*/ 157941 h 290945"/>
                <a:gd name="connsiteX4" fmla="*/ 0 w 1878677"/>
                <a:gd name="connsiteY4" fmla="*/ 0 h 290945"/>
                <a:gd name="connsiteX5" fmla="*/ 1878677 w 1878677"/>
                <a:gd name="connsiteY5" fmla="*/ 66501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677" h="290945">
                  <a:moveTo>
                    <a:pt x="1878677" y="66501"/>
                  </a:moveTo>
                  <a:lnTo>
                    <a:pt x="1828800" y="290945"/>
                  </a:lnTo>
                  <a:lnTo>
                    <a:pt x="182880" y="282632"/>
                  </a:lnTo>
                  <a:lnTo>
                    <a:pt x="16626" y="157941"/>
                  </a:lnTo>
                  <a:lnTo>
                    <a:pt x="0" y="0"/>
                  </a:lnTo>
                  <a:lnTo>
                    <a:pt x="1878677" y="6650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5676" y="3126838"/>
              <a:ext cx="1230284" cy="17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40233" y="4339244"/>
              <a:ext cx="1197032" cy="2327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25677" y="3883742"/>
              <a:ext cx="304800" cy="2182761"/>
            </a:xfrm>
            <a:custGeom>
              <a:avLst/>
              <a:gdLst>
                <a:gd name="connsiteX0" fmla="*/ 245807 w 245807"/>
                <a:gd name="connsiteY0" fmla="*/ 2172929 h 2202426"/>
                <a:gd name="connsiteX1" fmla="*/ 235975 w 245807"/>
                <a:gd name="connsiteY1" fmla="*/ 108155 h 2202426"/>
                <a:gd name="connsiteX2" fmla="*/ 0 w 245807"/>
                <a:gd name="connsiteY2" fmla="*/ 0 h 2202426"/>
                <a:gd name="connsiteX3" fmla="*/ 19665 w 245807"/>
                <a:gd name="connsiteY3" fmla="*/ 2202426 h 220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07" h="2202426">
                  <a:moveTo>
                    <a:pt x="245807" y="2172929"/>
                  </a:moveTo>
                  <a:cubicBezTo>
                    <a:pt x="242530" y="1484671"/>
                    <a:pt x="239252" y="796413"/>
                    <a:pt x="235975" y="108155"/>
                  </a:cubicBezTo>
                  <a:lnTo>
                    <a:pt x="0" y="0"/>
                  </a:lnTo>
                  <a:lnTo>
                    <a:pt x="19665" y="2202426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25677" y="2300748"/>
              <a:ext cx="304799" cy="1170039"/>
            </a:xfrm>
            <a:custGeom>
              <a:avLst/>
              <a:gdLst>
                <a:gd name="connsiteX0" fmla="*/ 196645 w 235974"/>
                <a:gd name="connsiteY0" fmla="*/ 1111046 h 1170039"/>
                <a:gd name="connsiteX1" fmla="*/ 235974 w 235974"/>
                <a:gd name="connsiteY1" fmla="*/ 0 h 1170039"/>
                <a:gd name="connsiteX2" fmla="*/ 98323 w 235974"/>
                <a:gd name="connsiteY2" fmla="*/ 19665 h 1170039"/>
                <a:gd name="connsiteX3" fmla="*/ 58994 w 235974"/>
                <a:gd name="connsiteY3" fmla="*/ 117987 h 1170039"/>
                <a:gd name="connsiteX4" fmla="*/ 186813 w 235974"/>
                <a:gd name="connsiteY4" fmla="*/ 196646 h 1170039"/>
                <a:gd name="connsiteX5" fmla="*/ 78658 w 235974"/>
                <a:gd name="connsiteY5" fmla="*/ 265471 h 1170039"/>
                <a:gd name="connsiteX6" fmla="*/ 9832 w 235974"/>
                <a:gd name="connsiteY6" fmla="*/ 186813 h 1170039"/>
                <a:gd name="connsiteX7" fmla="*/ 0 w 235974"/>
                <a:gd name="connsiteY7" fmla="*/ 1170039 h 1170039"/>
                <a:gd name="connsiteX8" fmla="*/ 196645 w 235974"/>
                <a:gd name="connsiteY8" fmla="*/ 1111046 h 117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74" h="1170039">
                  <a:moveTo>
                    <a:pt x="196645" y="1111046"/>
                  </a:moveTo>
                  <a:lnTo>
                    <a:pt x="235974" y="0"/>
                  </a:lnTo>
                  <a:lnTo>
                    <a:pt x="98323" y="19665"/>
                  </a:lnTo>
                  <a:lnTo>
                    <a:pt x="58994" y="117987"/>
                  </a:lnTo>
                  <a:lnTo>
                    <a:pt x="186813" y="196646"/>
                  </a:lnTo>
                  <a:lnTo>
                    <a:pt x="78658" y="265471"/>
                  </a:lnTo>
                  <a:lnTo>
                    <a:pt x="9832" y="186813"/>
                  </a:lnTo>
                  <a:cubicBezTo>
                    <a:pt x="6555" y="514555"/>
                    <a:pt x="3277" y="842297"/>
                    <a:pt x="0" y="1170039"/>
                  </a:cubicBezTo>
                  <a:lnTo>
                    <a:pt x="196645" y="111104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25677" y="1661652"/>
              <a:ext cx="304799" cy="481780"/>
            </a:xfrm>
            <a:custGeom>
              <a:avLst/>
              <a:gdLst>
                <a:gd name="connsiteX0" fmla="*/ 0 w 255639"/>
                <a:gd name="connsiteY0" fmla="*/ 0 h 481780"/>
                <a:gd name="connsiteX1" fmla="*/ 0 w 255639"/>
                <a:gd name="connsiteY1" fmla="*/ 383458 h 481780"/>
                <a:gd name="connsiteX2" fmla="*/ 147484 w 255639"/>
                <a:gd name="connsiteY2" fmla="*/ 481780 h 481780"/>
                <a:gd name="connsiteX3" fmla="*/ 235975 w 255639"/>
                <a:gd name="connsiteY3" fmla="*/ 471948 h 481780"/>
                <a:gd name="connsiteX4" fmla="*/ 255639 w 255639"/>
                <a:gd name="connsiteY4" fmla="*/ 0 h 481780"/>
                <a:gd name="connsiteX5" fmla="*/ 0 w 255639"/>
                <a:gd name="connsiteY5" fmla="*/ 0 h 4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39" h="481780">
                  <a:moveTo>
                    <a:pt x="0" y="0"/>
                  </a:moveTo>
                  <a:lnTo>
                    <a:pt x="0" y="383458"/>
                  </a:lnTo>
                  <a:lnTo>
                    <a:pt x="147484" y="481780"/>
                  </a:lnTo>
                  <a:lnTo>
                    <a:pt x="235975" y="471948"/>
                  </a:lnTo>
                  <a:lnTo>
                    <a:pt x="2556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425676" y="943897"/>
              <a:ext cx="304799" cy="658761"/>
            </a:xfrm>
            <a:custGeom>
              <a:avLst/>
              <a:gdLst>
                <a:gd name="connsiteX0" fmla="*/ 0 w 235974"/>
                <a:gd name="connsiteY0" fmla="*/ 19664 h 658761"/>
                <a:gd name="connsiteX1" fmla="*/ 9832 w 235974"/>
                <a:gd name="connsiteY1" fmla="*/ 658761 h 658761"/>
                <a:gd name="connsiteX2" fmla="*/ 235974 w 235974"/>
                <a:gd name="connsiteY2" fmla="*/ 648929 h 658761"/>
                <a:gd name="connsiteX3" fmla="*/ 216310 w 235974"/>
                <a:gd name="connsiteY3" fmla="*/ 0 h 658761"/>
                <a:gd name="connsiteX4" fmla="*/ 0 w 235974"/>
                <a:gd name="connsiteY4" fmla="*/ 19664 h 65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74" h="658761">
                  <a:moveTo>
                    <a:pt x="0" y="19664"/>
                  </a:moveTo>
                  <a:lnTo>
                    <a:pt x="9832" y="658761"/>
                  </a:lnTo>
                  <a:lnTo>
                    <a:pt x="235974" y="648929"/>
                  </a:lnTo>
                  <a:lnTo>
                    <a:pt x="216310" y="0"/>
                  </a:lnTo>
                  <a:lnTo>
                    <a:pt x="0" y="196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404852" y="2182761"/>
              <a:ext cx="344129" cy="2477729"/>
            </a:xfrm>
            <a:custGeom>
              <a:avLst/>
              <a:gdLst>
                <a:gd name="connsiteX0" fmla="*/ 344129 w 344129"/>
                <a:gd name="connsiteY0" fmla="*/ 2458065 h 2477729"/>
                <a:gd name="connsiteX1" fmla="*/ 0 w 344129"/>
                <a:gd name="connsiteY1" fmla="*/ 2477729 h 2477729"/>
                <a:gd name="connsiteX2" fmla="*/ 19664 w 344129"/>
                <a:gd name="connsiteY2" fmla="*/ 0 h 2477729"/>
                <a:gd name="connsiteX3" fmla="*/ 285135 w 344129"/>
                <a:gd name="connsiteY3" fmla="*/ 98323 h 2477729"/>
                <a:gd name="connsiteX4" fmla="*/ 344129 w 344129"/>
                <a:gd name="connsiteY4" fmla="*/ 2458065 h 24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9" h="2477729">
                  <a:moveTo>
                    <a:pt x="344129" y="2458065"/>
                  </a:moveTo>
                  <a:lnTo>
                    <a:pt x="0" y="2477729"/>
                  </a:lnTo>
                  <a:lnTo>
                    <a:pt x="19664" y="0"/>
                  </a:lnTo>
                  <a:lnTo>
                    <a:pt x="285135" y="98323"/>
                  </a:lnTo>
                  <a:lnTo>
                    <a:pt x="344129" y="24580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14685" y="943896"/>
              <a:ext cx="334296" cy="1268361"/>
            </a:xfrm>
            <a:custGeom>
              <a:avLst/>
              <a:gdLst>
                <a:gd name="connsiteX0" fmla="*/ 0 w 255639"/>
                <a:gd name="connsiteY0" fmla="*/ 19665 h 1288026"/>
                <a:gd name="connsiteX1" fmla="*/ 0 w 255639"/>
                <a:gd name="connsiteY1" fmla="*/ 1189703 h 1288026"/>
                <a:gd name="connsiteX2" fmla="*/ 235974 w 255639"/>
                <a:gd name="connsiteY2" fmla="*/ 1288026 h 1288026"/>
                <a:gd name="connsiteX3" fmla="*/ 255639 w 255639"/>
                <a:gd name="connsiteY3" fmla="*/ 0 h 1288026"/>
                <a:gd name="connsiteX4" fmla="*/ 0 w 255639"/>
                <a:gd name="connsiteY4" fmla="*/ 19665 h 128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39" h="1288026">
                  <a:moveTo>
                    <a:pt x="0" y="19665"/>
                  </a:moveTo>
                  <a:lnTo>
                    <a:pt x="0" y="1189703"/>
                  </a:lnTo>
                  <a:lnTo>
                    <a:pt x="235974" y="1288026"/>
                  </a:lnTo>
                  <a:lnTo>
                    <a:pt x="255639" y="0"/>
                  </a:lnTo>
                  <a:lnTo>
                    <a:pt x="0" y="1966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414684" y="5702710"/>
              <a:ext cx="235974" cy="344129"/>
            </a:xfrm>
            <a:custGeom>
              <a:avLst/>
              <a:gdLst>
                <a:gd name="connsiteX0" fmla="*/ 0 w 235974"/>
                <a:gd name="connsiteY0" fmla="*/ 58993 h 344129"/>
                <a:gd name="connsiteX1" fmla="*/ 9832 w 235974"/>
                <a:gd name="connsiteY1" fmla="*/ 324464 h 344129"/>
                <a:gd name="connsiteX2" fmla="*/ 235974 w 235974"/>
                <a:gd name="connsiteY2" fmla="*/ 344129 h 344129"/>
                <a:gd name="connsiteX3" fmla="*/ 206477 w 235974"/>
                <a:gd name="connsiteY3" fmla="*/ 147484 h 344129"/>
                <a:gd name="connsiteX4" fmla="*/ 98322 w 235974"/>
                <a:gd name="connsiteY4" fmla="*/ 0 h 344129"/>
                <a:gd name="connsiteX5" fmla="*/ 0 w 235974"/>
                <a:gd name="connsiteY5" fmla="*/ 58993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974" h="344129">
                  <a:moveTo>
                    <a:pt x="0" y="58993"/>
                  </a:moveTo>
                  <a:lnTo>
                    <a:pt x="9832" y="324464"/>
                  </a:lnTo>
                  <a:lnTo>
                    <a:pt x="235974" y="344129"/>
                  </a:lnTo>
                  <a:lnTo>
                    <a:pt x="206477" y="147484"/>
                  </a:lnTo>
                  <a:lnTo>
                    <a:pt x="98322" y="0"/>
                  </a:lnTo>
                  <a:lnTo>
                    <a:pt x="0" y="5899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07458" y="2143432"/>
              <a:ext cx="195662" cy="983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779015" y="1698949"/>
            <a:ext cx="336752" cy="3702941"/>
          </a:xfrm>
          <a:prstGeom prst="rect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Sexual Maturity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32009" y="1682388"/>
            <a:ext cx="2108414" cy="371950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586216" y="1814291"/>
            <a:ext cx="319888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Years 2-8: Peak Performance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93" y="191912"/>
            <a:ext cx="11932356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Can we predict age a sexual maturity in </a:t>
            </a:r>
            <a:r>
              <a:rPr lang="en-US" i="1" dirty="0" smtClean="0"/>
              <a:t>Maiasaura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 animBg="1"/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large sample sizes help test hypotheses?</a:t>
            </a:r>
            <a:endParaRPr lang="en-US" dirty="0"/>
          </a:p>
        </p:txBody>
      </p:sp>
      <p:pic>
        <p:nvPicPr>
          <p:cNvPr id="3" name="Picture 5" descr="Tibia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574" y="2401127"/>
            <a:ext cx="6060303" cy="29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3" y="2087727"/>
            <a:ext cx="4870581" cy="35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3190" y="-182165"/>
            <a:ext cx="10515600" cy="1230029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i="1" dirty="0" smtClean="0"/>
              <a:t>Maiasaura</a:t>
            </a:r>
            <a:r>
              <a:rPr lang="en-US" dirty="0" smtClean="0"/>
              <a:t> Life History Project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2535" y="2140085"/>
            <a:ext cx="8706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Lab component (paleohistology)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Field component (excavation and outreach)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ascular pattern maiasaura T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271463"/>
            <a:ext cx="14938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53026" y="601663"/>
            <a:ext cx="538163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5167314" y="1231900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5167314" y="1568450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5167314" y="2173289"/>
            <a:ext cx="403225" cy="15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5167314" y="2441575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67314" y="3181350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5167314" y="3630614"/>
            <a:ext cx="403225" cy="15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5167314" y="4727575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5167314" y="5083175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5167314" y="6207125"/>
            <a:ext cx="403225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525963" y="6376989"/>
            <a:ext cx="741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</a:rPr>
              <a:t>1 mm</a:t>
            </a:r>
          </a:p>
        </p:txBody>
      </p:sp>
      <p:pic>
        <p:nvPicPr>
          <p:cNvPr id="50190" name="Picture 14" descr="vascular pattern maiasaura T40 close 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9" y="273050"/>
            <a:ext cx="40481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8923338" y="636905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9990138" y="273050"/>
            <a:ext cx="609600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9913938" y="8064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9913938" y="13398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9913938" y="17970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H="1">
            <a:off x="9913938" y="27114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9913938" y="31686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9913938" y="46164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>
            <a:off x="9913938" y="5302250"/>
            <a:ext cx="4572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0" name="Freeform 24"/>
          <p:cNvSpPr>
            <a:spLocks/>
          </p:cNvSpPr>
          <p:nvPr/>
        </p:nvSpPr>
        <p:spPr bwMode="auto">
          <a:xfrm>
            <a:off x="5837238" y="5027614"/>
            <a:ext cx="4075112" cy="282575"/>
          </a:xfrm>
          <a:custGeom>
            <a:avLst/>
            <a:gdLst>
              <a:gd name="T0" fmla="*/ 2567 w 2567"/>
              <a:gd name="T1" fmla="*/ 178 h 178"/>
              <a:gd name="T2" fmla="*/ 2331 w 2567"/>
              <a:gd name="T3" fmla="*/ 130 h 178"/>
              <a:gd name="T4" fmla="*/ 2082 w 2567"/>
              <a:gd name="T5" fmla="*/ 109 h 178"/>
              <a:gd name="T6" fmla="*/ 1408 w 2567"/>
              <a:gd name="T7" fmla="*/ 60 h 178"/>
              <a:gd name="T8" fmla="*/ 812 w 2567"/>
              <a:gd name="T9" fmla="*/ 67 h 178"/>
              <a:gd name="T10" fmla="*/ 298 w 2567"/>
              <a:gd name="T11" fmla="*/ 32 h 178"/>
              <a:gd name="T12" fmla="*/ 0 w 2567"/>
              <a:gd name="T13" fmla="*/ 5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67" h="178">
                <a:moveTo>
                  <a:pt x="2567" y="178"/>
                </a:moveTo>
                <a:cubicBezTo>
                  <a:pt x="2486" y="169"/>
                  <a:pt x="2410" y="140"/>
                  <a:pt x="2331" y="130"/>
                </a:cubicBezTo>
                <a:cubicBezTo>
                  <a:pt x="2242" y="119"/>
                  <a:pt x="2169" y="115"/>
                  <a:pt x="2082" y="109"/>
                </a:cubicBezTo>
                <a:cubicBezTo>
                  <a:pt x="1857" y="72"/>
                  <a:pt x="1637" y="66"/>
                  <a:pt x="1408" y="60"/>
                </a:cubicBezTo>
                <a:cubicBezTo>
                  <a:pt x="1179" y="65"/>
                  <a:pt x="1033" y="74"/>
                  <a:pt x="812" y="67"/>
                </a:cubicBezTo>
                <a:cubicBezTo>
                  <a:pt x="593" y="36"/>
                  <a:pt x="639" y="38"/>
                  <a:pt x="298" y="32"/>
                </a:cubicBezTo>
                <a:cubicBezTo>
                  <a:pt x="186" y="0"/>
                  <a:pt x="103" y="53"/>
                  <a:pt x="0" y="53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1" name="Freeform 25"/>
          <p:cNvSpPr>
            <a:spLocks/>
          </p:cNvSpPr>
          <p:nvPr/>
        </p:nvSpPr>
        <p:spPr bwMode="auto">
          <a:xfrm>
            <a:off x="5859464" y="2908301"/>
            <a:ext cx="4052887" cy="296863"/>
          </a:xfrm>
          <a:custGeom>
            <a:avLst/>
            <a:gdLst>
              <a:gd name="T0" fmla="*/ 2553 w 2553"/>
              <a:gd name="T1" fmla="*/ 167 h 187"/>
              <a:gd name="T2" fmla="*/ 2373 w 2553"/>
              <a:gd name="T3" fmla="*/ 146 h 187"/>
              <a:gd name="T4" fmla="*/ 2061 w 2553"/>
              <a:gd name="T5" fmla="*/ 118 h 187"/>
              <a:gd name="T6" fmla="*/ 1873 w 2553"/>
              <a:gd name="T7" fmla="*/ 91 h 187"/>
              <a:gd name="T8" fmla="*/ 1623 w 2553"/>
              <a:gd name="T9" fmla="*/ 70 h 187"/>
              <a:gd name="T10" fmla="*/ 1540 w 2553"/>
              <a:gd name="T11" fmla="*/ 49 h 187"/>
              <a:gd name="T12" fmla="*/ 1499 w 2553"/>
              <a:gd name="T13" fmla="*/ 35 h 187"/>
              <a:gd name="T14" fmla="*/ 1374 w 2553"/>
              <a:gd name="T15" fmla="*/ 42 h 187"/>
              <a:gd name="T16" fmla="*/ 1318 w 2553"/>
              <a:gd name="T17" fmla="*/ 49 h 187"/>
              <a:gd name="T18" fmla="*/ 1277 w 2553"/>
              <a:gd name="T19" fmla="*/ 63 h 187"/>
              <a:gd name="T20" fmla="*/ 895 w 2553"/>
              <a:gd name="T21" fmla="*/ 21 h 187"/>
              <a:gd name="T22" fmla="*/ 680 w 2553"/>
              <a:gd name="T23" fmla="*/ 28 h 187"/>
              <a:gd name="T24" fmla="*/ 513 w 2553"/>
              <a:gd name="T25" fmla="*/ 0 h 187"/>
              <a:gd name="T26" fmla="*/ 0 w 2553"/>
              <a:gd name="T27" fmla="*/ 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3" h="187">
                <a:moveTo>
                  <a:pt x="2553" y="167"/>
                </a:moveTo>
                <a:cubicBezTo>
                  <a:pt x="2496" y="187"/>
                  <a:pt x="2430" y="155"/>
                  <a:pt x="2373" y="146"/>
                </a:cubicBezTo>
                <a:cubicBezTo>
                  <a:pt x="2268" y="129"/>
                  <a:pt x="2168" y="123"/>
                  <a:pt x="2061" y="118"/>
                </a:cubicBezTo>
                <a:cubicBezTo>
                  <a:pt x="1987" y="103"/>
                  <a:pt x="1953" y="96"/>
                  <a:pt x="1873" y="91"/>
                </a:cubicBezTo>
                <a:cubicBezTo>
                  <a:pt x="1790" y="79"/>
                  <a:pt x="1706" y="78"/>
                  <a:pt x="1623" y="70"/>
                </a:cubicBezTo>
                <a:cubicBezTo>
                  <a:pt x="1595" y="63"/>
                  <a:pt x="1567" y="57"/>
                  <a:pt x="1540" y="49"/>
                </a:cubicBezTo>
                <a:cubicBezTo>
                  <a:pt x="1526" y="45"/>
                  <a:pt x="1499" y="35"/>
                  <a:pt x="1499" y="35"/>
                </a:cubicBezTo>
                <a:cubicBezTo>
                  <a:pt x="1457" y="37"/>
                  <a:pt x="1416" y="39"/>
                  <a:pt x="1374" y="42"/>
                </a:cubicBezTo>
                <a:cubicBezTo>
                  <a:pt x="1355" y="43"/>
                  <a:pt x="1336" y="45"/>
                  <a:pt x="1318" y="49"/>
                </a:cubicBezTo>
                <a:cubicBezTo>
                  <a:pt x="1304" y="52"/>
                  <a:pt x="1277" y="63"/>
                  <a:pt x="1277" y="63"/>
                </a:cubicBezTo>
                <a:cubicBezTo>
                  <a:pt x="1149" y="54"/>
                  <a:pt x="1023" y="29"/>
                  <a:pt x="895" y="21"/>
                </a:cubicBezTo>
                <a:cubicBezTo>
                  <a:pt x="823" y="23"/>
                  <a:pt x="752" y="28"/>
                  <a:pt x="680" y="28"/>
                </a:cubicBezTo>
                <a:cubicBezTo>
                  <a:pt x="625" y="28"/>
                  <a:pt x="568" y="7"/>
                  <a:pt x="513" y="0"/>
                </a:cubicBezTo>
                <a:cubicBezTo>
                  <a:pt x="185" y="10"/>
                  <a:pt x="356" y="7"/>
                  <a:pt x="0" y="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2" name="Freeform 26"/>
          <p:cNvSpPr>
            <a:spLocks/>
          </p:cNvSpPr>
          <p:nvPr/>
        </p:nvSpPr>
        <p:spPr bwMode="auto">
          <a:xfrm>
            <a:off x="5848350" y="1366839"/>
            <a:ext cx="4064000" cy="439737"/>
          </a:xfrm>
          <a:custGeom>
            <a:avLst/>
            <a:gdLst>
              <a:gd name="T0" fmla="*/ 2560 w 2560"/>
              <a:gd name="T1" fmla="*/ 277 h 277"/>
              <a:gd name="T2" fmla="*/ 2449 w 2560"/>
              <a:gd name="T3" fmla="*/ 229 h 277"/>
              <a:gd name="T4" fmla="*/ 2186 w 2560"/>
              <a:gd name="T5" fmla="*/ 201 h 277"/>
              <a:gd name="T6" fmla="*/ 1887 w 2560"/>
              <a:gd name="T7" fmla="*/ 173 h 277"/>
              <a:gd name="T8" fmla="*/ 1693 w 2560"/>
              <a:gd name="T9" fmla="*/ 159 h 277"/>
              <a:gd name="T10" fmla="*/ 1513 w 2560"/>
              <a:gd name="T11" fmla="*/ 125 h 277"/>
              <a:gd name="T12" fmla="*/ 957 w 2560"/>
              <a:gd name="T13" fmla="*/ 104 h 277"/>
              <a:gd name="T14" fmla="*/ 756 w 2560"/>
              <a:gd name="T15" fmla="*/ 83 h 277"/>
              <a:gd name="T16" fmla="*/ 291 w 2560"/>
              <a:gd name="T17" fmla="*/ 34 h 277"/>
              <a:gd name="T18" fmla="*/ 83 w 2560"/>
              <a:gd name="T19" fmla="*/ 14 h 277"/>
              <a:gd name="T20" fmla="*/ 0 w 2560"/>
              <a:gd name="T21" fmla="*/ 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0" h="277">
                <a:moveTo>
                  <a:pt x="2560" y="277"/>
                </a:moveTo>
                <a:cubicBezTo>
                  <a:pt x="2519" y="266"/>
                  <a:pt x="2492" y="238"/>
                  <a:pt x="2449" y="229"/>
                </a:cubicBezTo>
                <a:cubicBezTo>
                  <a:pt x="2363" y="211"/>
                  <a:pt x="2274" y="208"/>
                  <a:pt x="2186" y="201"/>
                </a:cubicBezTo>
                <a:cubicBezTo>
                  <a:pt x="2085" y="193"/>
                  <a:pt x="1988" y="178"/>
                  <a:pt x="1887" y="173"/>
                </a:cubicBezTo>
                <a:cubicBezTo>
                  <a:pt x="1794" y="154"/>
                  <a:pt x="1893" y="172"/>
                  <a:pt x="1693" y="159"/>
                </a:cubicBezTo>
                <a:cubicBezTo>
                  <a:pt x="1632" y="155"/>
                  <a:pt x="1574" y="128"/>
                  <a:pt x="1513" y="125"/>
                </a:cubicBezTo>
                <a:cubicBezTo>
                  <a:pt x="1327" y="117"/>
                  <a:pt x="1142" y="116"/>
                  <a:pt x="957" y="104"/>
                </a:cubicBezTo>
                <a:cubicBezTo>
                  <a:pt x="878" y="88"/>
                  <a:pt x="864" y="88"/>
                  <a:pt x="756" y="83"/>
                </a:cubicBezTo>
                <a:cubicBezTo>
                  <a:pt x="601" y="52"/>
                  <a:pt x="449" y="41"/>
                  <a:pt x="291" y="34"/>
                </a:cubicBezTo>
                <a:cubicBezTo>
                  <a:pt x="218" y="26"/>
                  <a:pt x="160" y="18"/>
                  <a:pt x="83" y="14"/>
                </a:cubicBezTo>
                <a:cubicBezTo>
                  <a:pt x="42" y="0"/>
                  <a:pt x="69" y="7"/>
                  <a:pt x="0" y="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3" name="Freeform 27"/>
          <p:cNvSpPr>
            <a:spLocks/>
          </p:cNvSpPr>
          <p:nvPr/>
        </p:nvSpPr>
        <p:spPr bwMode="auto">
          <a:xfrm>
            <a:off x="5870576" y="463551"/>
            <a:ext cx="4030663" cy="379413"/>
          </a:xfrm>
          <a:custGeom>
            <a:avLst/>
            <a:gdLst>
              <a:gd name="T0" fmla="*/ 2539 w 2539"/>
              <a:gd name="T1" fmla="*/ 229 h 239"/>
              <a:gd name="T2" fmla="*/ 2415 w 2539"/>
              <a:gd name="T3" fmla="*/ 222 h 239"/>
              <a:gd name="T4" fmla="*/ 2192 w 2539"/>
              <a:gd name="T5" fmla="*/ 180 h 239"/>
              <a:gd name="T6" fmla="*/ 1804 w 2539"/>
              <a:gd name="T7" fmla="*/ 125 h 239"/>
              <a:gd name="T8" fmla="*/ 1637 w 2539"/>
              <a:gd name="T9" fmla="*/ 104 h 239"/>
              <a:gd name="T10" fmla="*/ 1526 w 2539"/>
              <a:gd name="T11" fmla="*/ 76 h 239"/>
              <a:gd name="T12" fmla="*/ 1214 w 2539"/>
              <a:gd name="T13" fmla="*/ 62 h 239"/>
              <a:gd name="T14" fmla="*/ 902 w 2539"/>
              <a:gd name="T15" fmla="*/ 34 h 239"/>
              <a:gd name="T16" fmla="*/ 0 w 2539"/>
              <a:gd name="T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9" h="239">
                <a:moveTo>
                  <a:pt x="2539" y="229"/>
                </a:moveTo>
                <a:cubicBezTo>
                  <a:pt x="2499" y="239"/>
                  <a:pt x="2415" y="222"/>
                  <a:pt x="2415" y="222"/>
                </a:cubicBezTo>
                <a:cubicBezTo>
                  <a:pt x="2324" y="192"/>
                  <a:pt x="2299" y="187"/>
                  <a:pt x="2192" y="180"/>
                </a:cubicBezTo>
                <a:cubicBezTo>
                  <a:pt x="2061" y="156"/>
                  <a:pt x="1938" y="133"/>
                  <a:pt x="1804" y="125"/>
                </a:cubicBezTo>
                <a:cubicBezTo>
                  <a:pt x="1749" y="116"/>
                  <a:pt x="1693" y="113"/>
                  <a:pt x="1637" y="104"/>
                </a:cubicBezTo>
                <a:cubicBezTo>
                  <a:pt x="1599" y="98"/>
                  <a:pt x="1565" y="79"/>
                  <a:pt x="1526" y="76"/>
                </a:cubicBezTo>
                <a:cubicBezTo>
                  <a:pt x="1457" y="70"/>
                  <a:pt x="1267" y="64"/>
                  <a:pt x="1214" y="62"/>
                </a:cubicBezTo>
                <a:cubicBezTo>
                  <a:pt x="1096" y="42"/>
                  <a:pt x="1032" y="39"/>
                  <a:pt x="902" y="34"/>
                </a:cubicBezTo>
                <a:cubicBezTo>
                  <a:pt x="603" y="11"/>
                  <a:pt x="300" y="0"/>
                  <a:pt x="0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4" name="Freeform 28"/>
          <p:cNvSpPr>
            <a:spLocks/>
          </p:cNvSpPr>
          <p:nvPr/>
        </p:nvSpPr>
        <p:spPr bwMode="auto">
          <a:xfrm>
            <a:off x="5848350" y="4286251"/>
            <a:ext cx="4064000" cy="352425"/>
          </a:xfrm>
          <a:custGeom>
            <a:avLst/>
            <a:gdLst>
              <a:gd name="T0" fmla="*/ 2560 w 2560"/>
              <a:gd name="T1" fmla="*/ 222 h 222"/>
              <a:gd name="T2" fmla="*/ 2463 w 2560"/>
              <a:gd name="T3" fmla="*/ 215 h 222"/>
              <a:gd name="T4" fmla="*/ 2318 w 2560"/>
              <a:gd name="T5" fmla="*/ 166 h 222"/>
              <a:gd name="T6" fmla="*/ 2179 w 2560"/>
              <a:gd name="T7" fmla="*/ 139 h 222"/>
              <a:gd name="T8" fmla="*/ 1977 w 2560"/>
              <a:gd name="T9" fmla="*/ 76 h 222"/>
              <a:gd name="T10" fmla="*/ 1860 w 2560"/>
              <a:gd name="T11" fmla="*/ 48 h 222"/>
              <a:gd name="T12" fmla="*/ 1790 w 2560"/>
              <a:gd name="T13" fmla="*/ 21 h 222"/>
              <a:gd name="T14" fmla="*/ 1742 w 2560"/>
              <a:gd name="T15" fmla="*/ 14 h 222"/>
              <a:gd name="T16" fmla="*/ 1589 w 2560"/>
              <a:gd name="T17" fmla="*/ 0 h 222"/>
              <a:gd name="T18" fmla="*/ 1242 w 2560"/>
              <a:gd name="T19" fmla="*/ 21 h 222"/>
              <a:gd name="T20" fmla="*/ 1117 w 2560"/>
              <a:gd name="T21" fmla="*/ 69 h 222"/>
              <a:gd name="T22" fmla="*/ 1034 w 2560"/>
              <a:gd name="T23" fmla="*/ 76 h 222"/>
              <a:gd name="T24" fmla="*/ 923 w 2560"/>
              <a:gd name="T25" fmla="*/ 97 h 222"/>
              <a:gd name="T26" fmla="*/ 812 w 2560"/>
              <a:gd name="T27" fmla="*/ 104 h 222"/>
              <a:gd name="T28" fmla="*/ 749 w 2560"/>
              <a:gd name="T29" fmla="*/ 111 h 222"/>
              <a:gd name="T30" fmla="*/ 652 w 2560"/>
              <a:gd name="T31" fmla="*/ 139 h 222"/>
              <a:gd name="T32" fmla="*/ 624 w 2560"/>
              <a:gd name="T33" fmla="*/ 146 h 222"/>
              <a:gd name="T34" fmla="*/ 305 w 2560"/>
              <a:gd name="T35" fmla="*/ 76 h 222"/>
              <a:gd name="T36" fmla="*/ 173 w 2560"/>
              <a:gd name="T37" fmla="*/ 35 h 222"/>
              <a:gd name="T38" fmla="*/ 0 w 2560"/>
              <a:gd name="T39" fmla="*/ 2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0" h="222">
                <a:moveTo>
                  <a:pt x="2560" y="222"/>
                </a:moveTo>
                <a:cubicBezTo>
                  <a:pt x="2528" y="220"/>
                  <a:pt x="2495" y="220"/>
                  <a:pt x="2463" y="215"/>
                </a:cubicBezTo>
                <a:cubicBezTo>
                  <a:pt x="2413" y="207"/>
                  <a:pt x="2367" y="176"/>
                  <a:pt x="2318" y="166"/>
                </a:cubicBezTo>
                <a:cubicBezTo>
                  <a:pt x="2270" y="156"/>
                  <a:pt x="2229" y="145"/>
                  <a:pt x="2179" y="139"/>
                </a:cubicBezTo>
                <a:cubicBezTo>
                  <a:pt x="2112" y="117"/>
                  <a:pt x="2045" y="96"/>
                  <a:pt x="1977" y="76"/>
                </a:cubicBezTo>
                <a:cubicBezTo>
                  <a:pt x="1938" y="65"/>
                  <a:pt x="1898" y="61"/>
                  <a:pt x="1860" y="48"/>
                </a:cubicBezTo>
                <a:cubicBezTo>
                  <a:pt x="1837" y="40"/>
                  <a:pt x="1812" y="27"/>
                  <a:pt x="1790" y="21"/>
                </a:cubicBezTo>
                <a:cubicBezTo>
                  <a:pt x="1774" y="17"/>
                  <a:pt x="1758" y="16"/>
                  <a:pt x="1742" y="14"/>
                </a:cubicBezTo>
                <a:cubicBezTo>
                  <a:pt x="1691" y="9"/>
                  <a:pt x="1589" y="0"/>
                  <a:pt x="1589" y="0"/>
                </a:cubicBezTo>
                <a:cubicBezTo>
                  <a:pt x="1360" y="6"/>
                  <a:pt x="1381" y="1"/>
                  <a:pt x="1242" y="21"/>
                </a:cubicBezTo>
                <a:cubicBezTo>
                  <a:pt x="1199" y="35"/>
                  <a:pt x="1160" y="55"/>
                  <a:pt x="1117" y="69"/>
                </a:cubicBezTo>
                <a:cubicBezTo>
                  <a:pt x="1091" y="78"/>
                  <a:pt x="1062" y="73"/>
                  <a:pt x="1034" y="76"/>
                </a:cubicBezTo>
                <a:cubicBezTo>
                  <a:pt x="997" y="80"/>
                  <a:pt x="959" y="93"/>
                  <a:pt x="923" y="97"/>
                </a:cubicBezTo>
                <a:cubicBezTo>
                  <a:pt x="886" y="101"/>
                  <a:pt x="849" y="101"/>
                  <a:pt x="812" y="104"/>
                </a:cubicBezTo>
                <a:cubicBezTo>
                  <a:pt x="791" y="106"/>
                  <a:pt x="770" y="109"/>
                  <a:pt x="749" y="111"/>
                </a:cubicBezTo>
                <a:cubicBezTo>
                  <a:pt x="690" y="131"/>
                  <a:pt x="722" y="121"/>
                  <a:pt x="652" y="139"/>
                </a:cubicBezTo>
                <a:cubicBezTo>
                  <a:pt x="643" y="141"/>
                  <a:pt x="624" y="146"/>
                  <a:pt x="624" y="146"/>
                </a:cubicBezTo>
                <a:cubicBezTo>
                  <a:pt x="515" y="135"/>
                  <a:pt x="411" y="102"/>
                  <a:pt x="305" y="76"/>
                </a:cubicBezTo>
                <a:cubicBezTo>
                  <a:pt x="261" y="65"/>
                  <a:pt x="218" y="40"/>
                  <a:pt x="173" y="35"/>
                </a:cubicBezTo>
                <a:cubicBezTo>
                  <a:pt x="93" y="26"/>
                  <a:pt x="75" y="28"/>
                  <a:pt x="0" y="28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5870576" y="2479676"/>
            <a:ext cx="4030663" cy="252413"/>
          </a:xfrm>
          <a:custGeom>
            <a:avLst/>
            <a:gdLst>
              <a:gd name="T0" fmla="*/ 2539 w 2539"/>
              <a:gd name="T1" fmla="*/ 159 h 159"/>
              <a:gd name="T2" fmla="*/ 1915 w 2539"/>
              <a:gd name="T3" fmla="*/ 97 h 159"/>
              <a:gd name="T4" fmla="*/ 1866 w 2539"/>
              <a:gd name="T5" fmla="*/ 90 h 159"/>
              <a:gd name="T6" fmla="*/ 1721 w 2539"/>
              <a:gd name="T7" fmla="*/ 76 h 159"/>
              <a:gd name="T8" fmla="*/ 1443 w 2539"/>
              <a:gd name="T9" fmla="*/ 27 h 159"/>
              <a:gd name="T10" fmla="*/ 1158 w 2539"/>
              <a:gd name="T11" fmla="*/ 21 h 159"/>
              <a:gd name="T12" fmla="*/ 1006 w 2539"/>
              <a:gd name="T13" fmla="*/ 0 h 159"/>
              <a:gd name="T14" fmla="*/ 569 w 2539"/>
              <a:gd name="T15" fmla="*/ 34 h 159"/>
              <a:gd name="T16" fmla="*/ 194 w 2539"/>
              <a:gd name="T17" fmla="*/ 7 h 159"/>
              <a:gd name="T18" fmla="*/ 20 w 2539"/>
              <a:gd name="T19" fmla="*/ 14 h 159"/>
              <a:gd name="T20" fmla="*/ 0 w 2539"/>
              <a:gd name="T21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39" h="159">
                <a:moveTo>
                  <a:pt x="2539" y="159"/>
                </a:moveTo>
                <a:cubicBezTo>
                  <a:pt x="2377" y="46"/>
                  <a:pt x="2042" y="99"/>
                  <a:pt x="1915" y="97"/>
                </a:cubicBezTo>
                <a:cubicBezTo>
                  <a:pt x="1899" y="95"/>
                  <a:pt x="1882" y="92"/>
                  <a:pt x="1866" y="90"/>
                </a:cubicBezTo>
                <a:cubicBezTo>
                  <a:pt x="1818" y="85"/>
                  <a:pt x="1769" y="82"/>
                  <a:pt x="1721" y="76"/>
                </a:cubicBezTo>
                <a:cubicBezTo>
                  <a:pt x="1629" y="65"/>
                  <a:pt x="1537" y="31"/>
                  <a:pt x="1443" y="27"/>
                </a:cubicBezTo>
                <a:cubicBezTo>
                  <a:pt x="1348" y="23"/>
                  <a:pt x="1253" y="23"/>
                  <a:pt x="1158" y="21"/>
                </a:cubicBezTo>
                <a:cubicBezTo>
                  <a:pt x="1111" y="4"/>
                  <a:pt x="1056" y="6"/>
                  <a:pt x="1006" y="0"/>
                </a:cubicBezTo>
                <a:cubicBezTo>
                  <a:pt x="672" y="7"/>
                  <a:pt x="767" y="0"/>
                  <a:pt x="569" y="34"/>
                </a:cubicBezTo>
                <a:cubicBezTo>
                  <a:pt x="367" y="29"/>
                  <a:pt x="338" y="28"/>
                  <a:pt x="194" y="7"/>
                </a:cubicBezTo>
                <a:cubicBezTo>
                  <a:pt x="136" y="9"/>
                  <a:pt x="78" y="10"/>
                  <a:pt x="20" y="14"/>
                </a:cubicBezTo>
                <a:cubicBezTo>
                  <a:pt x="13" y="15"/>
                  <a:pt x="0" y="21"/>
                  <a:pt x="0" y="21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6" name="Freeform 30"/>
          <p:cNvSpPr>
            <a:spLocks/>
          </p:cNvSpPr>
          <p:nvPr/>
        </p:nvSpPr>
        <p:spPr bwMode="auto">
          <a:xfrm>
            <a:off x="5880100" y="914401"/>
            <a:ext cx="4021138" cy="441325"/>
          </a:xfrm>
          <a:custGeom>
            <a:avLst/>
            <a:gdLst>
              <a:gd name="T0" fmla="*/ 2533 w 2533"/>
              <a:gd name="T1" fmla="*/ 278 h 278"/>
              <a:gd name="T2" fmla="*/ 2089 w 2533"/>
              <a:gd name="T3" fmla="*/ 153 h 278"/>
              <a:gd name="T4" fmla="*/ 1590 w 2533"/>
              <a:gd name="T5" fmla="*/ 125 h 278"/>
              <a:gd name="T6" fmla="*/ 1173 w 2533"/>
              <a:gd name="T7" fmla="*/ 77 h 278"/>
              <a:gd name="T8" fmla="*/ 743 w 2533"/>
              <a:gd name="T9" fmla="*/ 35 h 278"/>
              <a:gd name="T10" fmla="*/ 472 w 2533"/>
              <a:gd name="T11" fmla="*/ 0 h 278"/>
              <a:gd name="T12" fmla="*/ 0 w 2533"/>
              <a:gd name="T13" fmla="*/ 1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3" h="278">
                <a:moveTo>
                  <a:pt x="2533" y="278"/>
                </a:moveTo>
                <a:cubicBezTo>
                  <a:pt x="2388" y="227"/>
                  <a:pt x="2240" y="188"/>
                  <a:pt x="2089" y="153"/>
                </a:cubicBezTo>
                <a:cubicBezTo>
                  <a:pt x="1942" y="119"/>
                  <a:pt x="1739" y="129"/>
                  <a:pt x="1590" y="125"/>
                </a:cubicBezTo>
                <a:cubicBezTo>
                  <a:pt x="1451" y="105"/>
                  <a:pt x="1314" y="86"/>
                  <a:pt x="1173" y="77"/>
                </a:cubicBezTo>
                <a:cubicBezTo>
                  <a:pt x="1047" y="12"/>
                  <a:pt x="869" y="38"/>
                  <a:pt x="743" y="35"/>
                </a:cubicBezTo>
                <a:cubicBezTo>
                  <a:pt x="625" y="26"/>
                  <a:pt x="570" y="20"/>
                  <a:pt x="472" y="0"/>
                </a:cubicBezTo>
                <a:cubicBezTo>
                  <a:pt x="307" y="8"/>
                  <a:pt x="171" y="14"/>
                  <a:pt x="0" y="14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8997950" y="6340475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</a:rPr>
              <a:t>1 mm</a:t>
            </a:r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3711575" y="887413"/>
            <a:ext cx="1479550" cy="31496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4625976" y="6584950"/>
            <a:ext cx="485775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" name="Picture 7" descr="50-70 cm lengt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823"/>
            <a:ext cx="3269764" cy="28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519518" y="1944688"/>
            <a:ext cx="252355" cy="787401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/>
      <p:bldP spid="50191" grpId="0" animBg="1"/>
      <p:bldP spid="50192" grpId="0"/>
      <p:bldP spid="50193" grpId="0" animBg="1"/>
      <p:bldP spid="50194" grpId="0" animBg="1"/>
      <p:bldP spid="50195" grpId="0" animBg="1"/>
      <p:bldP spid="50196" grpId="0" animBg="1"/>
      <p:bldP spid="50197" grpId="0" animBg="1"/>
      <p:bldP spid="50198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6" grpId="0" animBg="1"/>
      <p:bldP spid="50207" grpId="0"/>
      <p:bldP spid="50207" grpId="1"/>
      <p:bldP spid="50209" grpId="0" animBg="1"/>
      <p:bldP spid="50211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51"/>
          <a:stretch>
            <a:fillRect/>
          </a:stretch>
        </p:blipFill>
        <p:spPr bwMode="auto">
          <a:xfrm>
            <a:off x="1900238" y="390525"/>
            <a:ext cx="206216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733800" y="6588126"/>
            <a:ext cx="1919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</a:rPr>
              <a:t>From Chinsamy et al., 2012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73239" y="11113"/>
            <a:ext cx="263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FFFF"/>
                </a:solidFill>
              </a:rPr>
              <a:t>Edmontosaurus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33"/>
          <a:stretch>
            <a:fillRect/>
          </a:stretch>
        </p:blipFill>
        <p:spPr bwMode="auto">
          <a:xfrm>
            <a:off x="5008564" y="533400"/>
            <a:ext cx="41417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746876" y="5821364"/>
            <a:ext cx="2371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</a:rPr>
              <a:t>Modified from Chinsamy et al., 2012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885950" y="371475"/>
            <a:ext cx="1906588" cy="2540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5011739" y="5214938"/>
            <a:ext cx="3375025" cy="227012"/>
          </a:xfrm>
          <a:custGeom>
            <a:avLst/>
            <a:gdLst>
              <a:gd name="T0" fmla="*/ 2126 w 2126"/>
              <a:gd name="T1" fmla="*/ 143 h 143"/>
              <a:gd name="T2" fmla="*/ 1941 w 2126"/>
              <a:gd name="T3" fmla="*/ 86 h 143"/>
              <a:gd name="T4" fmla="*/ 1806 w 2126"/>
              <a:gd name="T5" fmla="*/ 50 h 143"/>
              <a:gd name="T6" fmla="*/ 1664 w 2126"/>
              <a:gd name="T7" fmla="*/ 36 h 143"/>
              <a:gd name="T8" fmla="*/ 1493 w 2126"/>
              <a:gd name="T9" fmla="*/ 0 h 143"/>
              <a:gd name="T10" fmla="*/ 1273 w 2126"/>
              <a:gd name="T11" fmla="*/ 15 h 143"/>
              <a:gd name="T12" fmla="*/ 1202 w 2126"/>
              <a:gd name="T13" fmla="*/ 29 h 143"/>
              <a:gd name="T14" fmla="*/ 860 w 2126"/>
              <a:gd name="T15" fmla="*/ 22 h 143"/>
              <a:gd name="T16" fmla="*/ 675 w 2126"/>
              <a:gd name="T17" fmla="*/ 50 h 143"/>
              <a:gd name="T18" fmla="*/ 533 w 2126"/>
              <a:gd name="T19" fmla="*/ 86 h 143"/>
              <a:gd name="T20" fmla="*/ 0 w 2126"/>
              <a:gd name="T21" fmla="*/ 9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26" h="143">
                <a:moveTo>
                  <a:pt x="2126" y="143"/>
                </a:moveTo>
                <a:cubicBezTo>
                  <a:pt x="2066" y="120"/>
                  <a:pt x="2003" y="105"/>
                  <a:pt x="1941" y="86"/>
                </a:cubicBezTo>
                <a:cubicBezTo>
                  <a:pt x="1894" y="72"/>
                  <a:pt x="1855" y="56"/>
                  <a:pt x="1806" y="50"/>
                </a:cubicBezTo>
                <a:cubicBezTo>
                  <a:pt x="1759" y="45"/>
                  <a:pt x="1664" y="36"/>
                  <a:pt x="1664" y="36"/>
                </a:cubicBezTo>
                <a:cubicBezTo>
                  <a:pt x="1607" y="22"/>
                  <a:pt x="1551" y="7"/>
                  <a:pt x="1493" y="0"/>
                </a:cubicBezTo>
                <a:cubicBezTo>
                  <a:pt x="1388" y="5"/>
                  <a:pt x="1357" y="1"/>
                  <a:pt x="1273" y="15"/>
                </a:cubicBezTo>
                <a:cubicBezTo>
                  <a:pt x="1249" y="19"/>
                  <a:pt x="1202" y="29"/>
                  <a:pt x="1202" y="29"/>
                </a:cubicBezTo>
                <a:cubicBezTo>
                  <a:pt x="1078" y="23"/>
                  <a:pt x="986" y="16"/>
                  <a:pt x="860" y="22"/>
                </a:cubicBezTo>
                <a:cubicBezTo>
                  <a:pt x="786" y="30"/>
                  <a:pt x="740" y="33"/>
                  <a:pt x="675" y="50"/>
                </a:cubicBezTo>
                <a:cubicBezTo>
                  <a:pt x="629" y="62"/>
                  <a:pt x="582" y="84"/>
                  <a:pt x="533" y="86"/>
                </a:cubicBezTo>
                <a:cubicBezTo>
                  <a:pt x="288" y="94"/>
                  <a:pt x="201" y="93"/>
                  <a:pt x="0" y="93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4965700" y="4402138"/>
            <a:ext cx="3409950" cy="68262"/>
          </a:xfrm>
          <a:custGeom>
            <a:avLst/>
            <a:gdLst>
              <a:gd name="T0" fmla="*/ 2148 w 2148"/>
              <a:gd name="T1" fmla="*/ 22 h 43"/>
              <a:gd name="T2" fmla="*/ 2091 w 2148"/>
              <a:gd name="T3" fmla="*/ 36 h 43"/>
              <a:gd name="T4" fmla="*/ 2063 w 2148"/>
              <a:gd name="T5" fmla="*/ 43 h 43"/>
              <a:gd name="T6" fmla="*/ 1842 w 2148"/>
              <a:gd name="T7" fmla="*/ 15 h 43"/>
              <a:gd name="T8" fmla="*/ 1309 w 2148"/>
              <a:gd name="T9" fmla="*/ 36 h 43"/>
              <a:gd name="T10" fmla="*/ 512 w 2148"/>
              <a:gd name="T11" fmla="*/ 0 h 43"/>
              <a:gd name="T12" fmla="*/ 36 w 2148"/>
              <a:gd name="T13" fmla="*/ 7 h 43"/>
              <a:gd name="T14" fmla="*/ 0 w 2148"/>
              <a:gd name="T15" fmla="*/ 1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48" h="43">
                <a:moveTo>
                  <a:pt x="2148" y="22"/>
                </a:moveTo>
                <a:cubicBezTo>
                  <a:pt x="2129" y="27"/>
                  <a:pt x="2110" y="31"/>
                  <a:pt x="2091" y="36"/>
                </a:cubicBezTo>
                <a:cubicBezTo>
                  <a:pt x="2082" y="38"/>
                  <a:pt x="2063" y="43"/>
                  <a:pt x="2063" y="43"/>
                </a:cubicBezTo>
                <a:cubicBezTo>
                  <a:pt x="1973" y="38"/>
                  <a:pt x="1922" y="34"/>
                  <a:pt x="1842" y="15"/>
                </a:cubicBezTo>
                <a:cubicBezTo>
                  <a:pt x="1660" y="19"/>
                  <a:pt x="1488" y="24"/>
                  <a:pt x="1309" y="36"/>
                </a:cubicBezTo>
                <a:cubicBezTo>
                  <a:pt x="1000" y="32"/>
                  <a:pt x="787" y="34"/>
                  <a:pt x="512" y="0"/>
                </a:cubicBezTo>
                <a:cubicBezTo>
                  <a:pt x="353" y="2"/>
                  <a:pt x="195" y="2"/>
                  <a:pt x="36" y="7"/>
                </a:cubicBezTo>
                <a:cubicBezTo>
                  <a:pt x="24" y="7"/>
                  <a:pt x="0" y="15"/>
                  <a:pt x="0" y="15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5011738" y="3759201"/>
            <a:ext cx="3363912" cy="169863"/>
          </a:xfrm>
          <a:custGeom>
            <a:avLst/>
            <a:gdLst>
              <a:gd name="T0" fmla="*/ 2119 w 2119"/>
              <a:gd name="T1" fmla="*/ 107 h 107"/>
              <a:gd name="T2" fmla="*/ 1479 w 2119"/>
              <a:gd name="T3" fmla="*/ 85 h 107"/>
              <a:gd name="T4" fmla="*/ 1045 w 2119"/>
              <a:gd name="T5" fmla="*/ 36 h 107"/>
              <a:gd name="T6" fmla="*/ 327 w 2119"/>
              <a:gd name="T7" fmla="*/ 0 h 107"/>
              <a:gd name="T8" fmla="*/ 142 w 2119"/>
              <a:gd name="T9" fmla="*/ 7 h 107"/>
              <a:gd name="T10" fmla="*/ 0 w 2119"/>
              <a:gd name="T11" fmla="*/ 4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9" h="107">
                <a:moveTo>
                  <a:pt x="2119" y="107"/>
                </a:moveTo>
                <a:cubicBezTo>
                  <a:pt x="1908" y="73"/>
                  <a:pt x="1692" y="99"/>
                  <a:pt x="1479" y="85"/>
                </a:cubicBezTo>
                <a:cubicBezTo>
                  <a:pt x="1335" y="62"/>
                  <a:pt x="1191" y="43"/>
                  <a:pt x="1045" y="36"/>
                </a:cubicBezTo>
                <a:cubicBezTo>
                  <a:pt x="806" y="6"/>
                  <a:pt x="564" y="39"/>
                  <a:pt x="327" y="0"/>
                </a:cubicBezTo>
                <a:cubicBezTo>
                  <a:pt x="265" y="2"/>
                  <a:pt x="203" y="1"/>
                  <a:pt x="142" y="7"/>
                </a:cubicBezTo>
                <a:cubicBezTo>
                  <a:pt x="91" y="12"/>
                  <a:pt x="54" y="43"/>
                  <a:pt x="0" y="43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4989514" y="2481264"/>
            <a:ext cx="3419475" cy="160337"/>
          </a:xfrm>
          <a:custGeom>
            <a:avLst/>
            <a:gdLst>
              <a:gd name="T0" fmla="*/ 2154 w 2154"/>
              <a:gd name="T1" fmla="*/ 101 h 101"/>
              <a:gd name="T2" fmla="*/ 1934 w 2154"/>
              <a:gd name="T3" fmla="*/ 73 h 101"/>
              <a:gd name="T4" fmla="*/ 1664 w 2154"/>
              <a:gd name="T5" fmla="*/ 51 h 101"/>
              <a:gd name="T6" fmla="*/ 995 w 2154"/>
              <a:gd name="T7" fmla="*/ 44 h 101"/>
              <a:gd name="T8" fmla="*/ 348 w 2154"/>
              <a:gd name="T9" fmla="*/ 37 h 101"/>
              <a:gd name="T10" fmla="*/ 0 w 2154"/>
              <a:gd name="T11" fmla="*/ 8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4" h="101">
                <a:moveTo>
                  <a:pt x="2154" y="101"/>
                </a:moveTo>
                <a:cubicBezTo>
                  <a:pt x="2079" y="95"/>
                  <a:pt x="2008" y="83"/>
                  <a:pt x="1934" y="73"/>
                </a:cubicBezTo>
                <a:cubicBezTo>
                  <a:pt x="1820" y="33"/>
                  <a:pt x="1906" y="58"/>
                  <a:pt x="1664" y="51"/>
                </a:cubicBezTo>
                <a:cubicBezTo>
                  <a:pt x="1437" y="56"/>
                  <a:pt x="1221" y="51"/>
                  <a:pt x="995" y="44"/>
                </a:cubicBezTo>
                <a:cubicBezTo>
                  <a:pt x="864" y="0"/>
                  <a:pt x="495" y="33"/>
                  <a:pt x="348" y="37"/>
                </a:cubicBezTo>
                <a:cubicBezTo>
                  <a:pt x="224" y="54"/>
                  <a:pt x="129" y="80"/>
                  <a:pt x="0" y="80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5000626" y="2165350"/>
            <a:ext cx="3408363" cy="114300"/>
          </a:xfrm>
          <a:custGeom>
            <a:avLst/>
            <a:gdLst>
              <a:gd name="T0" fmla="*/ 2147 w 2147"/>
              <a:gd name="T1" fmla="*/ 30 h 72"/>
              <a:gd name="T2" fmla="*/ 1720 w 2147"/>
              <a:gd name="T3" fmla="*/ 1 h 72"/>
              <a:gd name="T4" fmla="*/ 1208 w 2147"/>
              <a:gd name="T5" fmla="*/ 23 h 72"/>
              <a:gd name="T6" fmla="*/ 682 w 2147"/>
              <a:gd name="T7" fmla="*/ 37 h 72"/>
              <a:gd name="T8" fmla="*/ 135 w 2147"/>
              <a:gd name="T9" fmla="*/ 30 h 72"/>
              <a:gd name="T10" fmla="*/ 0 w 2147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7" h="72">
                <a:moveTo>
                  <a:pt x="2147" y="30"/>
                </a:moveTo>
                <a:cubicBezTo>
                  <a:pt x="2004" y="22"/>
                  <a:pt x="1864" y="7"/>
                  <a:pt x="1720" y="1"/>
                </a:cubicBezTo>
                <a:cubicBezTo>
                  <a:pt x="1549" y="6"/>
                  <a:pt x="1378" y="6"/>
                  <a:pt x="1208" y="23"/>
                </a:cubicBezTo>
                <a:cubicBezTo>
                  <a:pt x="1035" y="57"/>
                  <a:pt x="857" y="44"/>
                  <a:pt x="682" y="37"/>
                </a:cubicBezTo>
                <a:cubicBezTo>
                  <a:pt x="571" y="0"/>
                  <a:pt x="196" y="29"/>
                  <a:pt x="135" y="30"/>
                </a:cubicBezTo>
                <a:cubicBezTo>
                  <a:pt x="102" y="41"/>
                  <a:pt x="35" y="72"/>
                  <a:pt x="0" y="72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5011739" y="1490663"/>
            <a:ext cx="3386137" cy="127000"/>
          </a:xfrm>
          <a:custGeom>
            <a:avLst/>
            <a:gdLst>
              <a:gd name="T0" fmla="*/ 2133 w 2133"/>
              <a:gd name="T1" fmla="*/ 57 h 80"/>
              <a:gd name="T2" fmla="*/ 1898 w 2133"/>
              <a:gd name="T3" fmla="*/ 28 h 80"/>
              <a:gd name="T4" fmla="*/ 1109 w 2133"/>
              <a:gd name="T5" fmla="*/ 21 h 80"/>
              <a:gd name="T6" fmla="*/ 818 w 2133"/>
              <a:gd name="T7" fmla="*/ 0 h 80"/>
              <a:gd name="T8" fmla="*/ 57 w 2133"/>
              <a:gd name="T9" fmla="*/ 21 h 80"/>
              <a:gd name="T10" fmla="*/ 0 w 2133"/>
              <a:gd name="T11" fmla="*/ 3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3" h="80">
                <a:moveTo>
                  <a:pt x="2133" y="57"/>
                </a:moveTo>
                <a:cubicBezTo>
                  <a:pt x="2065" y="80"/>
                  <a:pt x="1970" y="29"/>
                  <a:pt x="1898" y="28"/>
                </a:cubicBezTo>
                <a:cubicBezTo>
                  <a:pt x="1635" y="24"/>
                  <a:pt x="1372" y="23"/>
                  <a:pt x="1109" y="21"/>
                </a:cubicBezTo>
                <a:cubicBezTo>
                  <a:pt x="1012" y="15"/>
                  <a:pt x="915" y="6"/>
                  <a:pt x="818" y="0"/>
                </a:cubicBezTo>
                <a:cubicBezTo>
                  <a:pt x="554" y="9"/>
                  <a:pt x="335" y="17"/>
                  <a:pt x="57" y="21"/>
                </a:cubicBezTo>
                <a:cubicBezTo>
                  <a:pt x="39" y="27"/>
                  <a:pt x="19" y="35"/>
                  <a:pt x="0" y="35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5011739" y="1196975"/>
            <a:ext cx="3375025" cy="146050"/>
          </a:xfrm>
          <a:custGeom>
            <a:avLst/>
            <a:gdLst>
              <a:gd name="T0" fmla="*/ 2126 w 2126"/>
              <a:gd name="T1" fmla="*/ 92 h 92"/>
              <a:gd name="T2" fmla="*/ 1856 w 2126"/>
              <a:gd name="T3" fmla="*/ 57 h 92"/>
              <a:gd name="T4" fmla="*/ 1529 w 2126"/>
              <a:gd name="T5" fmla="*/ 35 h 92"/>
              <a:gd name="T6" fmla="*/ 1330 w 2126"/>
              <a:gd name="T7" fmla="*/ 0 h 92"/>
              <a:gd name="T8" fmla="*/ 92 w 2126"/>
              <a:gd name="T9" fmla="*/ 28 h 92"/>
              <a:gd name="T10" fmla="*/ 21 w 2126"/>
              <a:gd name="T11" fmla="*/ 35 h 92"/>
              <a:gd name="T12" fmla="*/ 0 w 2126"/>
              <a:gd name="T13" fmla="*/ 4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6" h="92">
                <a:moveTo>
                  <a:pt x="2126" y="92"/>
                </a:moveTo>
                <a:cubicBezTo>
                  <a:pt x="2032" y="85"/>
                  <a:pt x="1950" y="64"/>
                  <a:pt x="1856" y="57"/>
                </a:cubicBezTo>
                <a:cubicBezTo>
                  <a:pt x="1743" y="39"/>
                  <a:pt x="1651" y="39"/>
                  <a:pt x="1529" y="35"/>
                </a:cubicBezTo>
                <a:cubicBezTo>
                  <a:pt x="1462" y="24"/>
                  <a:pt x="1397" y="10"/>
                  <a:pt x="1330" y="0"/>
                </a:cubicBezTo>
                <a:cubicBezTo>
                  <a:pt x="917" y="8"/>
                  <a:pt x="504" y="11"/>
                  <a:pt x="92" y="28"/>
                </a:cubicBezTo>
                <a:cubicBezTo>
                  <a:pt x="68" y="30"/>
                  <a:pt x="45" y="31"/>
                  <a:pt x="21" y="35"/>
                </a:cubicBezTo>
                <a:cubicBezTo>
                  <a:pt x="14" y="36"/>
                  <a:pt x="0" y="42"/>
                  <a:pt x="0" y="42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011738" y="836613"/>
            <a:ext cx="3397250" cy="125412"/>
          </a:xfrm>
          <a:custGeom>
            <a:avLst/>
            <a:gdLst>
              <a:gd name="T0" fmla="*/ 2140 w 2140"/>
              <a:gd name="T1" fmla="*/ 63 h 79"/>
              <a:gd name="T2" fmla="*/ 1927 w 2140"/>
              <a:gd name="T3" fmla="*/ 35 h 79"/>
              <a:gd name="T4" fmla="*/ 1586 w 2140"/>
              <a:gd name="T5" fmla="*/ 28 h 79"/>
              <a:gd name="T6" fmla="*/ 1216 w 2140"/>
              <a:gd name="T7" fmla="*/ 49 h 79"/>
              <a:gd name="T8" fmla="*/ 889 w 2140"/>
              <a:gd name="T9" fmla="*/ 28 h 79"/>
              <a:gd name="T10" fmla="*/ 569 w 2140"/>
              <a:gd name="T11" fmla="*/ 63 h 79"/>
              <a:gd name="T12" fmla="*/ 57 w 2140"/>
              <a:gd name="T13" fmla="*/ 70 h 79"/>
              <a:gd name="T14" fmla="*/ 0 w 2140"/>
              <a:gd name="T15" fmla="*/ 7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40" h="79">
                <a:moveTo>
                  <a:pt x="2140" y="63"/>
                </a:moveTo>
                <a:cubicBezTo>
                  <a:pt x="2068" y="57"/>
                  <a:pt x="1999" y="37"/>
                  <a:pt x="1927" y="35"/>
                </a:cubicBezTo>
                <a:cubicBezTo>
                  <a:pt x="1813" y="31"/>
                  <a:pt x="1700" y="30"/>
                  <a:pt x="1586" y="28"/>
                </a:cubicBezTo>
                <a:cubicBezTo>
                  <a:pt x="1469" y="0"/>
                  <a:pt x="1332" y="10"/>
                  <a:pt x="1216" y="49"/>
                </a:cubicBezTo>
                <a:cubicBezTo>
                  <a:pt x="1151" y="47"/>
                  <a:pt x="980" y="58"/>
                  <a:pt x="889" y="28"/>
                </a:cubicBezTo>
                <a:cubicBezTo>
                  <a:pt x="781" y="33"/>
                  <a:pt x="676" y="60"/>
                  <a:pt x="569" y="63"/>
                </a:cubicBezTo>
                <a:cubicBezTo>
                  <a:pt x="398" y="67"/>
                  <a:pt x="228" y="68"/>
                  <a:pt x="57" y="70"/>
                </a:cubicBezTo>
                <a:cubicBezTo>
                  <a:pt x="19" y="79"/>
                  <a:pt x="38" y="77"/>
                  <a:pt x="0" y="77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  <p:bldP spid="512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hinsamy map no tempera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4" y="952501"/>
            <a:ext cx="435133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229600" y="5734051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</a:rPr>
              <a:t>Modified from Chinsamy et al., 2012</a:t>
            </a:r>
          </a:p>
        </p:txBody>
      </p:sp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51"/>
          <a:stretch>
            <a:fillRect/>
          </a:stretch>
        </p:blipFill>
        <p:spPr bwMode="auto">
          <a:xfrm>
            <a:off x="1900238" y="390525"/>
            <a:ext cx="206216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3733800" y="6588126"/>
            <a:ext cx="1919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</a:rPr>
              <a:t>From Chinsamy et al., 2012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1773239" y="11113"/>
            <a:ext cx="263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FFFF"/>
                </a:solidFill>
              </a:rPr>
              <a:t>Edmontosaurus</a:t>
            </a:r>
          </a:p>
        </p:txBody>
      </p:sp>
    </p:spTree>
    <p:extLst>
      <p:ext uri="{BB962C8B-B14F-4D97-AF65-F5344CB8AC3E}">
        <p14:creationId xmlns:p14="http://schemas.microsoft.com/office/powerpoint/2010/main" val="19567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hinsamy map no tempera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4" y="952501"/>
            <a:ext cx="435133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chinsamy map modifi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88" y="949325"/>
            <a:ext cx="435451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vascular pattern maiasaura T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4" y="279400"/>
            <a:ext cx="157638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840413" y="214314"/>
            <a:ext cx="519112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5832475" y="7366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5832475" y="10414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5840414" y="1651000"/>
            <a:ext cx="388937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5840414" y="1878014"/>
            <a:ext cx="388937" cy="15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5840414" y="2565400"/>
            <a:ext cx="388937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5832475" y="31750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5840414" y="4318000"/>
            <a:ext cx="388937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5832475" y="46990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5832475" y="59944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140325" y="6294439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</a:rPr>
              <a:t>1 mm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8229600" y="5734051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</a:rPr>
              <a:t>Modified from Chinsamy et al., 2012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384675" y="1"/>
            <a:ext cx="1658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FFFF"/>
                </a:solidFill>
              </a:rPr>
              <a:t>Maiasaura</a:t>
            </a:r>
          </a:p>
        </p:txBody>
      </p:sp>
      <p:pic>
        <p:nvPicPr>
          <p:cNvPr id="61463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51"/>
          <a:stretch>
            <a:fillRect/>
          </a:stretch>
        </p:blipFill>
        <p:spPr bwMode="auto">
          <a:xfrm>
            <a:off x="1900238" y="390525"/>
            <a:ext cx="206216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1773239" y="11113"/>
            <a:ext cx="263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FFFF"/>
                </a:solidFill>
              </a:rPr>
              <a:t>Edmontosaurus</a:t>
            </a:r>
          </a:p>
        </p:txBody>
      </p:sp>
    </p:spTree>
    <p:extLst>
      <p:ext uri="{BB962C8B-B14F-4D97-AF65-F5344CB8AC3E}">
        <p14:creationId xmlns:p14="http://schemas.microsoft.com/office/powerpoint/2010/main" val="16372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28635" y="1345152"/>
            <a:ext cx="6263365" cy="4986821"/>
            <a:chOff x="6361472" y="1315656"/>
            <a:chExt cx="5537340" cy="44087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1472" y="1315656"/>
              <a:ext cx="5537340" cy="440876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361472" y="1315656"/>
              <a:ext cx="181613" cy="1493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7595" y="3056372"/>
              <a:ext cx="1581217" cy="212175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784862" y="2616472"/>
              <a:ext cx="0" cy="2833511"/>
            </a:xfrm>
            <a:prstGeom prst="line">
              <a:avLst/>
            </a:prstGeom>
            <a:ln w="571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16285" y="2616472"/>
              <a:ext cx="0" cy="2833511"/>
            </a:xfrm>
            <a:prstGeom prst="line">
              <a:avLst/>
            </a:prstGeom>
            <a:ln w="571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63974" y="1390330"/>
              <a:ext cx="2325511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Sexual maturity during third year of life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5" descr="vascular pattern maiasaura T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48" y="457200"/>
            <a:ext cx="157638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744647" y="392114"/>
            <a:ext cx="519112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1736709" y="9144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1736709" y="12192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1744648" y="1828800"/>
            <a:ext cx="388937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1744648" y="2055814"/>
            <a:ext cx="388937" cy="15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H="1">
            <a:off x="1744648" y="2743200"/>
            <a:ext cx="388937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1736709" y="33528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1744648" y="4495800"/>
            <a:ext cx="388937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1736709" y="48768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1736709" y="6172200"/>
            <a:ext cx="388938" cy="15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44559" y="6472239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</a:rPr>
              <a:t>1 mm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8909" y="177801"/>
            <a:ext cx="1658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FFFF"/>
                </a:solidFill>
              </a:rPr>
              <a:t>Maiasaura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7571" y="1681316"/>
            <a:ext cx="3510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i="1" dirty="0" smtClean="0"/>
              <a:t>Maiasaura</a:t>
            </a:r>
            <a:r>
              <a:rPr lang="en-US" sz="2800" dirty="0" smtClean="0"/>
              <a:t>, this pattern begins between two and three years of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pattern does not indicate polar living, may be an indicator of sexual maturity.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5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76" y="1952770"/>
            <a:ext cx="5899452" cy="209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04" y="4321974"/>
            <a:ext cx="6789608" cy="2220922"/>
          </a:xfrm>
          <a:prstGeom prst="rect">
            <a:avLst/>
          </a:prstGeom>
        </p:spPr>
      </p:pic>
      <p:pic>
        <p:nvPicPr>
          <p:cNvPr id="7" name="Picture 2" descr="Maiasaura body size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5877" y="5669279"/>
            <a:ext cx="399848" cy="11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30" y="2902984"/>
            <a:ext cx="1724885" cy="658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31" y="5212967"/>
            <a:ext cx="4059151" cy="154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154" y="1873777"/>
            <a:ext cx="416143" cy="16163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3618941" y="2664675"/>
            <a:ext cx="1" cy="114583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484" y="4746030"/>
            <a:ext cx="45719" cy="1478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1328" y="2022536"/>
            <a:ext cx="108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“T09”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2535" y="4707019"/>
            <a:ext cx="145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“T42”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06621" y="490789"/>
            <a:ext cx="10270351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Special cases: what can bone injuries tell us about growth?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41188" y="0"/>
            <a:ext cx="21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T09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0" y="346250"/>
            <a:ext cx="4029521" cy="3794151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620095" y="879636"/>
            <a:ext cx="1074656" cy="2135171"/>
          </a:xfrm>
          <a:custGeom>
            <a:avLst/>
            <a:gdLst>
              <a:gd name="connsiteX0" fmla="*/ 1432874 w 1432874"/>
              <a:gd name="connsiteY0" fmla="*/ 0 h 2846895"/>
              <a:gd name="connsiteX1" fmla="*/ 1084082 w 1432874"/>
              <a:gd name="connsiteY1" fmla="*/ 103695 h 2846895"/>
              <a:gd name="connsiteX2" fmla="*/ 593889 w 1432874"/>
              <a:gd name="connsiteY2" fmla="*/ 311084 h 2846895"/>
              <a:gd name="connsiteX3" fmla="*/ 377072 w 1432874"/>
              <a:gd name="connsiteY3" fmla="*/ 499620 h 2846895"/>
              <a:gd name="connsiteX4" fmla="*/ 179109 w 1432874"/>
              <a:gd name="connsiteY4" fmla="*/ 725864 h 2846895"/>
              <a:gd name="connsiteX5" fmla="*/ 18854 w 1432874"/>
              <a:gd name="connsiteY5" fmla="*/ 1027521 h 2846895"/>
              <a:gd name="connsiteX6" fmla="*/ 0 w 1432874"/>
              <a:gd name="connsiteY6" fmla="*/ 1319752 h 2846895"/>
              <a:gd name="connsiteX7" fmla="*/ 28280 w 1432874"/>
              <a:gd name="connsiteY7" fmla="*/ 1630837 h 2846895"/>
              <a:gd name="connsiteX8" fmla="*/ 188536 w 1432874"/>
              <a:gd name="connsiteY8" fmla="*/ 1904214 h 2846895"/>
              <a:gd name="connsiteX9" fmla="*/ 358219 w 1432874"/>
              <a:gd name="connsiteY9" fmla="*/ 2262433 h 2846895"/>
              <a:gd name="connsiteX10" fmla="*/ 575035 w 1432874"/>
              <a:gd name="connsiteY10" fmla="*/ 2601798 h 2846895"/>
              <a:gd name="connsiteX11" fmla="*/ 820132 w 1432874"/>
              <a:gd name="connsiteY11" fmla="*/ 2846895 h 2846895"/>
              <a:gd name="connsiteX12" fmla="*/ 725864 w 1432874"/>
              <a:gd name="connsiteY12" fmla="*/ 2630078 h 2846895"/>
              <a:gd name="connsiteX13" fmla="*/ 612742 w 1432874"/>
              <a:gd name="connsiteY13" fmla="*/ 2215299 h 2846895"/>
              <a:gd name="connsiteX14" fmla="*/ 575035 w 1432874"/>
              <a:gd name="connsiteY14" fmla="*/ 1866507 h 2846895"/>
              <a:gd name="connsiteX15" fmla="*/ 603315 w 1432874"/>
              <a:gd name="connsiteY15" fmla="*/ 1470581 h 2846895"/>
              <a:gd name="connsiteX16" fmla="*/ 659876 w 1432874"/>
              <a:gd name="connsiteY16" fmla="*/ 1084082 h 2846895"/>
              <a:gd name="connsiteX17" fmla="*/ 791852 w 1432874"/>
              <a:gd name="connsiteY17" fmla="*/ 707010 h 2846895"/>
              <a:gd name="connsiteX18" fmla="*/ 952107 w 1432874"/>
              <a:gd name="connsiteY18" fmla="*/ 414779 h 2846895"/>
              <a:gd name="connsiteX19" fmla="*/ 1206631 w 1432874"/>
              <a:gd name="connsiteY19" fmla="*/ 160255 h 2846895"/>
              <a:gd name="connsiteX20" fmla="*/ 1395167 w 1432874"/>
              <a:gd name="connsiteY20" fmla="*/ 37707 h 2846895"/>
              <a:gd name="connsiteX21" fmla="*/ 1432874 w 1432874"/>
              <a:gd name="connsiteY21" fmla="*/ 0 h 284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32874" h="2846895">
                <a:moveTo>
                  <a:pt x="1432874" y="0"/>
                </a:moveTo>
                <a:lnTo>
                  <a:pt x="1084082" y="103695"/>
                </a:lnTo>
                <a:lnTo>
                  <a:pt x="593889" y="311084"/>
                </a:lnTo>
                <a:lnTo>
                  <a:pt x="377072" y="499620"/>
                </a:lnTo>
                <a:lnTo>
                  <a:pt x="179109" y="725864"/>
                </a:lnTo>
                <a:lnTo>
                  <a:pt x="18854" y="1027521"/>
                </a:lnTo>
                <a:lnTo>
                  <a:pt x="0" y="1319752"/>
                </a:lnTo>
                <a:lnTo>
                  <a:pt x="28280" y="1630837"/>
                </a:lnTo>
                <a:lnTo>
                  <a:pt x="188536" y="1904214"/>
                </a:lnTo>
                <a:lnTo>
                  <a:pt x="358219" y="2262433"/>
                </a:lnTo>
                <a:lnTo>
                  <a:pt x="575035" y="2601798"/>
                </a:lnTo>
                <a:lnTo>
                  <a:pt x="820132" y="2846895"/>
                </a:lnTo>
                <a:lnTo>
                  <a:pt x="725864" y="2630078"/>
                </a:lnTo>
                <a:lnTo>
                  <a:pt x="612742" y="2215299"/>
                </a:lnTo>
                <a:lnTo>
                  <a:pt x="575035" y="1866507"/>
                </a:lnTo>
                <a:lnTo>
                  <a:pt x="603315" y="1470581"/>
                </a:lnTo>
                <a:lnTo>
                  <a:pt x="659876" y="1084082"/>
                </a:lnTo>
                <a:lnTo>
                  <a:pt x="791852" y="707010"/>
                </a:lnTo>
                <a:lnTo>
                  <a:pt x="952107" y="414779"/>
                </a:lnTo>
                <a:lnTo>
                  <a:pt x="1206631" y="160255"/>
                </a:lnTo>
                <a:lnTo>
                  <a:pt x="1395167" y="37707"/>
                </a:lnTo>
                <a:lnTo>
                  <a:pt x="14328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830" y="4258289"/>
            <a:ext cx="2510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10% increase in area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0522">
            <a:off x="4803828" y="1806772"/>
            <a:ext cx="6597412" cy="3667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7089" y="471948"/>
            <a:ext cx="260472" cy="20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60263" y="2462980"/>
            <a:ext cx="260472" cy="20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93496" y="3889628"/>
            <a:ext cx="260472" cy="20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6593" y="2140086"/>
            <a:ext cx="260472" cy="20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35" y="304551"/>
            <a:ext cx="4143690" cy="47999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4489" y="321262"/>
            <a:ext cx="110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T42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3993" y="3138107"/>
            <a:ext cx="3153266" cy="1732175"/>
          </a:xfrm>
          <a:custGeom>
            <a:avLst/>
            <a:gdLst>
              <a:gd name="connsiteX0" fmla="*/ 0 w 4204355"/>
              <a:gd name="connsiteY0" fmla="*/ 659876 h 2309567"/>
              <a:gd name="connsiteX1" fmla="*/ 141402 w 4204355"/>
              <a:gd name="connsiteY1" fmla="*/ 1074656 h 2309567"/>
              <a:gd name="connsiteX2" fmla="*/ 282804 w 4204355"/>
              <a:gd name="connsiteY2" fmla="*/ 1376314 h 2309567"/>
              <a:gd name="connsiteX3" fmla="*/ 509048 w 4204355"/>
              <a:gd name="connsiteY3" fmla="*/ 1640264 h 2309567"/>
              <a:gd name="connsiteX4" fmla="*/ 895547 w 4204355"/>
              <a:gd name="connsiteY4" fmla="*/ 1941922 h 2309567"/>
              <a:gd name="connsiteX5" fmla="*/ 1338606 w 4204355"/>
              <a:gd name="connsiteY5" fmla="*/ 2177592 h 2309567"/>
              <a:gd name="connsiteX6" fmla="*/ 1819373 w 4204355"/>
              <a:gd name="connsiteY6" fmla="*/ 2290714 h 2309567"/>
              <a:gd name="connsiteX7" fmla="*/ 2290714 w 4204355"/>
              <a:gd name="connsiteY7" fmla="*/ 2309567 h 2309567"/>
              <a:gd name="connsiteX8" fmla="*/ 2922309 w 4204355"/>
              <a:gd name="connsiteY8" fmla="*/ 2121031 h 2309567"/>
              <a:gd name="connsiteX9" fmla="*/ 3535052 w 4204355"/>
              <a:gd name="connsiteY9" fmla="*/ 1772239 h 2309567"/>
              <a:gd name="connsiteX10" fmla="*/ 3940404 w 4204355"/>
              <a:gd name="connsiteY10" fmla="*/ 1329179 h 2309567"/>
              <a:gd name="connsiteX11" fmla="*/ 4128940 w 4204355"/>
              <a:gd name="connsiteY11" fmla="*/ 933254 h 2309567"/>
              <a:gd name="connsiteX12" fmla="*/ 4204355 w 4204355"/>
              <a:gd name="connsiteY12" fmla="*/ 499621 h 2309567"/>
              <a:gd name="connsiteX13" fmla="*/ 4204355 w 4204355"/>
              <a:gd name="connsiteY13" fmla="*/ 216817 h 2309567"/>
              <a:gd name="connsiteX14" fmla="*/ 4128940 w 4204355"/>
              <a:gd name="connsiteY14" fmla="*/ 0 h 2309567"/>
              <a:gd name="connsiteX15" fmla="*/ 4053526 w 4204355"/>
              <a:gd name="connsiteY15" fmla="*/ 188536 h 2309567"/>
              <a:gd name="connsiteX16" fmla="*/ 3883843 w 4204355"/>
              <a:gd name="connsiteY16" fmla="*/ 612742 h 2309567"/>
              <a:gd name="connsiteX17" fmla="*/ 3572759 w 4204355"/>
              <a:gd name="connsiteY17" fmla="*/ 1008668 h 2309567"/>
              <a:gd name="connsiteX18" fmla="*/ 3205114 w 4204355"/>
              <a:gd name="connsiteY18" fmla="*/ 1253765 h 2309567"/>
              <a:gd name="connsiteX19" fmla="*/ 2790334 w 4204355"/>
              <a:gd name="connsiteY19" fmla="*/ 1508289 h 2309567"/>
              <a:gd name="connsiteX20" fmla="*/ 2243580 w 4204355"/>
              <a:gd name="connsiteY20" fmla="*/ 1725105 h 2309567"/>
              <a:gd name="connsiteX21" fmla="*/ 1819373 w 4204355"/>
              <a:gd name="connsiteY21" fmla="*/ 1800520 h 2309567"/>
              <a:gd name="connsiteX22" fmla="*/ 1319753 w 4204355"/>
              <a:gd name="connsiteY22" fmla="*/ 1734532 h 2309567"/>
              <a:gd name="connsiteX23" fmla="*/ 886120 w 4204355"/>
              <a:gd name="connsiteY23" fmla="*/ 1517716 h 2309567"/>
              <a:gd name="connsiteX24" fmla="*/ 471340 w 4204355"/>
              <a:gd name="connsiteY24" fmla="*/ 1206631 h 2309567"/>
              <a:gd name="connsiteX25" fmla="*/ 122549 w 4204355"/>
              <a:gd name="connsiteY25" fmla="*/ 838986 h 2309567"/>
              <a:gd name="connsiteX26" fmla="*/ 0 w 4204355"/>
              <a:gd name="connsiteY26" fmla="*/ 659876 h 230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04355" h="2309567">
                <a:moveTo>
                  <a:pt x="0" y="659876"/>
                </a:moveTo>
                <a:lnTo>
                  <a:pt x="141402" y="1074656"/>
                </a:lnTo>
                <a:lnTo>
                  <a:pt x="282804" y="1376314"/>
                </a:lnTo>
                <a:lnTo>
                  <a:pt x="509048" y="1640264"/>
                </a:lnTo>
                <a:lnTo>
                  <a:pt x="895547" y="1941922"/>
                </a:lnTo>
                <a:lnTo>
                  <a:pt x="1338606" y="2177592"/>
                </a:lnTo>
                <a:lnTo>
                  <a:pt x="1819373" y="2290714"/>
                </a:lnTo>
                <a:lnTo>
                  <a:pt x="2290714" y="2309567"/>
                </a:lnTo>
                <a:lnTo>
                  <a:pt x="2922309" y="2121031"/>
                </a:lnTo>
                <a:lnTo>
                  <a:pt x="3535052" y="1772239"/>
                </a:lnTo>
                <a:lnTo>
                  <a:pt x="3940404" y="1329179"/>
                </a:lnTo>
                <a:lnTo>
                  <a:pt x="4128940" y="933254"/>
                </a:lnTo>
                <a:lnTo>
                  <a:pt x="4204355" y="499621"/>
                </a:lnTo>
                <a:lnTo>
                  <a:pt x="4204355" y="216817"/>
                </a:lnTo>
                <a:lnTo>
                  <a:pt x="4128940" y="0"/>
                </a:lnTo>
                <a:lnTo>
                  <a:pt x="4053526" y="188536"/>
                </a:lnTo>
                <a:lnTo>
                  <a:pt x="3883843" y="612742"/>
                </a:lnTo>
                <a:lnTo>
                  <a:pt x="3572759" y="1008668"/>
                </a:lnTo>
                <a:lnTo>
                  <a:pt x="3205114" y="1253765"/>
                </a:lnTo>
                <a:lnTo>
                  <a:pt x="2790334" y="1508289"/>
                </a:lnTo>
                <a:lnTo>
                  <a:pt x="2243580" y="1725105"/>
                </a:lnTo>
                <a:lnTo>
                  <a:pt x="1819373" y="1800520"/>
                </a:lnTo>
                <a:lnTo>
                  <a:pt x="1319753" y="1734532"/>
                </a:lnTo>
                <a:lnTo>
                  <a:pt x="886120" y="1517716"/>
                </a:lnTo>
                <a:lnTo>
                  <a:pt x="471340" y="1206631"/>
                </a:lnTo>
                <a:lnTo>
                  <a:pt x="122549" y="838986"/>
                </a:lnTo>
                <a:lnTo>
                  <a:pt x="0" y="65987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474" y="1983149"/>
            <a:ext cx="4447871" cy="3020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543" y="4134603"/>
            <a:ext cx="4482446" cy="2536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7394" y="226142"/>
            <a:ext cx="206477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04020" y="2305665"/>
            <a:ext cx="206477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0754" y="2089355"/>
            <a:ext cx="206477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451" y="4924986"/>
            <a:ext cx="206477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8167" y="4924986"/>
            <a:ext cx="2510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15% increase in area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0972" y="113316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 panose="020F0502020204030204"/>
              </a:rPr>
              <a:t>Are the outgrowths a response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to biomechanical 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compensation?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55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t="164" r="297" b="-969"/>
          <a:stretch/>
        </p:blipFill>
        <p:spPr>
          <a:xfrm rot="18256894">
            <a:off x="8598109" y="2842534"/>
            <a:ext cx="2681741" cy="1880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01" y="54322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 panose="020F0502020204030204"/>
              </a:rPr>
              <a:t>Are the outgrowths a response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to biomechanical 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compensation?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3357" y="2697042"/>
            <a:ext cx="869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radius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755" y="4360938"/>
            <a:ext cx="706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ulna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5134" y="5381794"/>
            <a:ext cx="119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Goodship et al., 1979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1" y="1283354"/>
            <a:ext cx="6956606" cy="5293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5021" y="5081712"/>
            <a:ext cx="869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radius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3794" y="5161072"/>
            <a:ext cx="706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ulna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82297" y="4776436"/>
            <a:ext cx="1002890" cy="51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71867" y="4955458"/>
            <a:ext cx="787761" cy="234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5913">
            <a:off x="6254294" y="1526270"/>
            <a:ext cx="4432487" cy="3358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t="164" r="297" b="-969"/>
          <a:stretch/>
        </p:blipFill>
        <p:spPr>
          <a:xfrm rot="16200000">
            <a:off x="855543" y="2040244"/>
            <a:ext cx="4549952" cy="3190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73" t="-49910" r="-19747" b="4970"/>
          <a:stretch/>
        </p:blipFill>
        <p:spPr>
          <a:xfrm rot="16200000">
            <a:off x="367799" y="-6494"/>
            <a:ext cx="3755247" cy="4587831"/>
          </a:xfrm>
          <a:prstGeom prst="diamond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38166" y="169250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 panose="020F0502020204030204"/>
              </a:rPr>
              <a:t>Are the outgrowths a response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to biomechanical 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compensation?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818" y="2742200"/>
            <a:ext cx="869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radius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9309" y="4622349"/>
            <a:ext cx="11993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ulna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6975" y="5883053"/>
            <a:ext cx="232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Radius, three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weeks after removal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99241" y="6590939"/>
            <a:ext cx="119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Goodship et al., 1979</a:t>
            </a:r>
          </a:p>
        </p:txBody>
      </p:sp>
      <p:sp>
        <p:nvSpPr>
          <p:cNvPr id="12" name="Right Arrow 11"/>
          <p:cNvSpPr/>
          <p:nvPr/>
        </p:nvSpPr>
        <p:spPr>
          <a:xfrm rot="1154786">
            <a:off x="4065609" y="2577140"/>
            <a:ext cx="2134336" cy="39504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0" y="-182165"/>
            <a:ext cx="10515600" cy="1230029"/>
          </a:xfrm>
        </p:spPr>
        <p:txBody>
          <a:bodyPr/>
          <a:lstStyle/>
          <a:p>
            <a:pPr algn="ctr"/>
            <a:r>
              <a:rPr lang="en-US" i="1" dirty="0" smtClean="0"/>
              <a:t>Maiasaura</a:t>
            </a:r>
            <a:r>
              <a:rPr lang="en-US" dirty="0" smtClean="0"/>
              <a:t> and Paleohistology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811" y="2115409"/>
            <a:ext cx="1378424" cy="4514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409" y="556105"/>
            <a:ext cx="8354850" cy="318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110" y="1138251"/>
            <a:ext cx="2158819" cy="31440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679693" y="3218517"/>
            <a:ext cx="2655241" cy="1317009"/>
          </a:xfrm>
          <a:prstGeom prst="straightConnector1">
            <a:avLst/>
          </a:prstGeom>
          <a:ln w="57150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8453" y="6627168"/>
            <a:ext cx="119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Goodship et al., 1979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624">
            <a:off x="4011816" y="869620"/>
            <a:ext cx="3449423" cy="3118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3746" y="4163118"/>
            <a:ext cx="181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Three months after removal</a:t>
            </a:r>
          </a:p>
        </p:txBody>
      </p:sp>
      <p:sp>
        <p:nvSpPr>
          <p:cNvPr id="7" name="Freeform 6"/>
          <p:cNvSpPr/>
          <p:nvPr/>
        </p:nvSpPr>
        <p:spPr>
          <a:xfrm rot="18428116">
            <a:off x="7057337" y="2678039"/>
            <a:ext cx="2251587" cy="2644877"/>
          </a:xfrm>
          <a:custGeom>
            <a:avLst/>
            <a:gdLst>
              <a:gd name="connsiteX0" fmla="*/ 2104103 w 2251587"/>
              <a:gd name="connsiteY0" fmla="*/ 49161 h 2644877"/>
              <a:gd name="connsiteX1" fmla="*/ 294968 w 2251587"/>
              <a:gd name="connsiteY1" fmla="*/ 481780 h 2644877"/>
              <a:gd name="connsiteX2" fmla="*/ 0 w 2251587"/>
              <a:gd name="connsiteY2" fmla="*/ 1543664 h 2644877"/>
              <a:gd name="connsiteX3" fmla="*/ 678426 w 2251587"/>
              <a:gd name="connsiteY3" fmla="*/ 2644877 h 2644877"/>
              <a:gd name="connsiteX4" fmla="*/ 1307690 w 2251587"/>
              <a:gd name="connsiteY4" fmla="*/ 2605548 h 2644877"/>
              <a:gd name="connsiteX5" fmla="*/ 2005781 w 2251587"/>
              <a:gd name="connsiteY5" fmla="*/ 1120877 h 2644877"/>
              <a:gd name="connsiteX6" fmla="*/ 2251587 w 2251587"/>
              <a:gd name="connsiteY6" fmla="*/ 0 h 2644877"/>
              <a:gd name="connsiteX7" fmla="*/ 2104103 w 2251587"/>
              <a:gd name="connsiteY7" fmla="*/ 49161 h 26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1587" h="2644877">
                <a:moveTo>
                  <a:pt x="2104103" y="49161"/>
                </a:moveTo>
                <a:lnTo>
                  <a:pt x="294968" y="481780"/>
                </a:lnTo>
                <a:lnTo>
                  <a:pt x="0" y="1543664"/>
                </a:lnTo>
                <a:lnTo>
                  <a:pt x="678426" y="2644877"/>
                </a:lnTo>
                <a:lnTo>
                  <a:pt x="1307690" y="2605548"/>
                </a:lnTo>
                <a:lnTo>
                  <a:pt x="2005781" y="1120877"/>
                </a:lnTo>
                <a:lnTo>
                  <a:pt x="2251587" y="0"/>
                </a:lnTo>
                <a:lnTo>
                  <a:pt x="2104103" y="4916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33366" y="4000477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Missing Ulna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04585">
            <a:off x="6974637" y="3377634"/>
            <a:ext cx="1181470" cy="39504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iasaura body siz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5877" y="5669279"/>
            <a:ext cx="399848" cy="11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30" y="2902984"/>
            <a:ext cx="1724885" cy="658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31" y="5212967"/>
            <a:ext cx="4059151" cy="154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154" y="1873777"/>
            <a:ext cx="416143" cy="1616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1328" y="2022536"/>
            <a:ext cx="108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“T09”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2535" y="4707019"/>
            <a:ext cx="145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“T42”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4" descr="Tibiae Dilkes 20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1810383"/>
            <a:ext cx="3512728" cy="47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17345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/>
              <a:t>Modified from Dilkes, 2000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374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Calibri" panose="020F0502020204030204"/>
              </a:rPr>
              <a:t>Are the outgrowths a response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to 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biomechanical compensation?</a:t>
            </a: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29301" y="4244454"/>
            <a:ext cx="368490" cy="1583140"/>
          </a:xfrm>
          <a:custGeom>
            <a:avLst/>
            <a:gdLst>
              <a:gd name="connsiteX0" fmla="*/ 327547 w 368490"/>
              <a:gd name="connsiteY0" fmla="*/ 0 h 1583140"/>
              <a:gd name="connsiteX1" fmla="*/ 191069 w 368490"/>
              <a:gd name="connsiteY1" fmla="*/ 13647 h 1583140"/>
              <a:gd name="connsiteX2" fmla="*/ 163774 w 368490"/>
              <a:gd name="connsiteY2" fmla="*/ 655092 h 1583140"/>
              <a:gd name="connsiteX3" fmla="*/ 0 w 368490"/>
              <a:gd name="connsiteY3" fmla="*/ 1542197 h 1583140"/>
              <a:gd name="connsiteX4" fmla="*/ 136478 w 368490"/>
              <a:gd name="connsiteY4" fmla="*/ 1583140 h 1583140"/>
              <a:gd name="connsiteX5" fmla="*/ 204717 w 368490"/>
              <a:gd name="connsiteY5" fmla="*/ 1228298 h 1583140"/>
              <a:gd name="connsiteX6" fmla="*/ 286603 w 368490"/>
              <a:gd name="connsiteY6" fmla="*/ 586853 h 1583140"/>
              <a:gd name="connsiteX7" fmla="*/ 368490 w 368490"/>
              <a:gd name="connsiteY7" fmla="*/ 54591 h 1583140"/>
              <a:gd name="connsiteX8" fmla="*/ 327547 w 368490"/>
              <a:gd name="connsiteY8" fmla="*/ 0 h 1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490" h="1583140">
                <a:moveTo>
                  <a:pt x="327547" y="0"/>
                </a:moveTo>
                <a:lnTo>
                  <a:pt x="191069" y="13647"/>
                </a:lnTo>
                <a:lnTo>
                  <a:pt x="163774" y="655092"/>
                </a:lnTo>
                <a:lnTo>
                  <a:pt x="0" y="1542197"/>
                </a:lnTo>
                <a:lnTo>
                  <a:pt x="136478" y="1583140"/>
                </a:lnTo>
                <a:lnTo>
                  <a:pt x="204717" y="1228298"/>
                </a:lnTo>
                <a:lnTo>
                  <a:pt x="286603" y="586853"/>
                </a:lnTo>
                <a:lnTo>
                  <a:pt x="368490" y="54591"/>
                </a:lnTo>
                <a:lnTo>
                  <a:pt x="327547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84341" y="960359"/>
            <a:ext cx="21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T09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20423" y="960359"/>
            <a:ext cx="110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T42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984" y="960360"/>
            <a:ext cx="2844071" cy="3294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43" y="1299450"/>
            <a:ext cx="2765710" cy="2604161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8317931" y="2905205"/>
            <a:ext cx="2164282" cy="1188899"/>
          </a:xfrm>
          <a:custGeom>
            <a:avLst/>
            <a:gdLst>
              <a:gd name="connsiteX0" fmla="*/ 0 w 4204355"/>
              <a:gd name="connsiteY0" fmla="*/ 659876 h 2309567"/>
              <a:gd name="connsiteX1" fmla="*/ 141402 w 4204355"/>
              <a:gd name="connsiteY1" fmla="*/ 1074656 h 2309567"/>
              <a:gd name="connsiteX2" fmla="*/ 282804 w 4204355"/>
              <a:gd name="connsiteY2" fmla="*/ 1376314 h 2309567"/>
              <a:gd name="connsiteX3" fmla="*/ 509048 w 4204355"/>
              <a:gd name="connsiteY3" fmla="*/ 1640264 h 2309567"/>
              <a:gd name="connsiteX4" fmla="*/ 895547 w 4204355"/>
              <a:gd name="connsiteY4" fmla="*/ 1941922 h 2309567"/>
              <a:gd name="connsiteX5" fmla="*/ 1338606 w 4204355"/>
              <a:gd name="connsiteY5" fmla="*/ 2177592 h 2309567"/>
              <a:gd name="connsiteX6" fmla="*/ 1819373 w 4204355"/>
              <a:gd name="connsiteY6" fmla="*/ 2290714 h 2309567"/>
              <a:gd name="connsiteX7" fmla="*/ 2290714 w 4204355"/>
              <a:gd name="connsiteY7" fmla="*/ 2309567 h 2309567"/>
              <a:gd name="connsiteX8" fmla="*/ 2922309 w 4204355"/>
              <a:gd name="connsiteY8" fmla="*/ 2121031 h 2309567"/>
              <a:gd name="connsiteX9" fmla="*/ 3535052 w 4204355"/>
              <a:gd name="connsiteY9" fmla="*/ 1772239 h 2309567"/>
              <a:gd name="connsiteX10" fmla="*/ 3940404 w 4204355"/>
              <a:gd name="connsiteY10" fmla="*/ 1329179 h 2309567"/>
              <a:gd name="connsiteX11" fmla="*/ 4128940 w 4204355"/>
              <a:gd name="connsiteY11" fmla="*/ 933254 h 2309567"/>
              <a:gd name="connsiteX12" fmla="*/ 4204355 w 4204355"/>
              <a:gd name="connsiteY12" fmla="*/ 499621 h 2309567"/>
              <a:gd name="connsiteX13" fmla="*/ 4204355 w 4204355"/>
              <a:gd name="connsiteY13" fmla="*/ 216817 h 2309567"/>
              <a:gd name="connsiteX14" fmla="*/ 4128940 w 4204355"/>
              <a:gd name="connsiteY14" fmla="*/ 0 h 2309567"/>
              <a:gd name="connsiteX15" fmla="*/ 4053526 w 4204355"/>
              <a:gd name="connsiteY15" fmla="*/ 188536 h 2309567"/>
              <a:gd name="connsiteX16" fmla="*/ 3883843 w 4204355"/>
              <a:gd name="connsiteY16" fmla="*/ 612742 h 2309567"/>
              <a:gd name="connsiteX17" fmla="*/ 3572759 w 4204355"/>
              <a:gd name="connsiteY17" fmla="*/ 1008668 h 2309567"/>
              <a:gd name="connsiteX18" fmla="*/ 3205114 w 4204355"/>
              <a:gd name="connsiteY18" fmla="*/ 1253765 h 2309567"/>
              <a:gd name="connsiteX19" fmla="*/ 2790334 w 4204355"/>
              <a:gd name="connsiteY19" fmla="*/ 1508289 h 2309567"/>
              <a:gd name="connsiteX20" fmla="*/ 2243580 w 4204355"/>
              <a:gd name="connsiteY20" fmla="*/ 1725105 h 2309567"/>
              <a:gd name="connsiteX21" fmla="*/ 1819373 w 4204355"/>
              <a:gd name="connsiteY21" fmla="*/ 1800520 h 2309567"/>
              <a:gd name="connsiteX22" fmla="*/ 1319753 w 4204355"/>
              <a:gd name="connsiteY22" fmla="*/ 1734532 h 2309567"/>
              <a:gd name="connsiteX23" fmla="*/ 886120 w 4204355"/>
              <a:gd name="connsiteY23" fmla="*/ 1517716 h 2309567"/>
              <a:gd name="connsiteX24" fmla="*/ 471340 w 4204355"/>
              <a:gd name="connsiteY24" fmla="*/ 1206631 h 2309567"/>
              <a:gd name="connsiteX25" fmla="*/ 122549 w 4204355"/>
              <a:gd name="connsiteY25" fmla="*/ 838986 h 2309567"/>
              <a:gd name="connsiteX26" fmla="*/ 0 w 4204355"/>
              <a:gd name="connsiteY26" fmla="*/ 659876 h 230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04355" h="2309567">
                <a:moveTo>
                  <a:pt x="0" y="659876"/>
                </a:moveTo>
                <a:lnTo>
                  <a:pt x="141402" y="1074656"/>
                </a:lnTo>
                <a:lnTo>
                  <a:pt x="282804" y="1376314"/>
                </a:lnTo>
                <a:lnTo>
                  <a:pt x="509048" y="1640264"/>
                </a:lnTo>
                <a:lnTo>
                  <a:pt x="895547" y="1941922"/>
                </a:lnTo>
                <a:lnTo>
                  <a:pt x="1338606" y="2177592"/>
                </a:lnTo>
                <a:lnTo>
                  <a:pt x="1819373" y="2290714"/>
                </a:lnTo>
                <a:lnTo>
                  <a:pt x="2290714" y="2309567"/>
                </a:lnTo>
                <a:lnTo>
                  <a:pt x="2922309" y="2121031"/>
                </a:lnTo>
                <a:lnTo>
                  <a:pt x="3535052" y="1772239"/>
                </a:lnTo>
                <a:lnTo>
                  <a:pt x="3940404" y="1329179"/>
                </a:lnTo>
                <a:lnTo>
                  <a:pt x="4128940" y="933254"/>
                </a:lnTo>
                <a:lnTo>
                  <a:pt x="4204355" y="499621"/>
                </a:lnTo>
                <a:lnTo>
                  <a:pt x="4204355" y="216817"/>
                </a:lnTo>
                <a:lnTo>
                  <a:pt x="4128940" y="0"/>
                </a:lnTo>
                <a:lnTo>
                  <a:pt x="4053526" y="188536"/>
                </a:lnTo>
                <a:lnTo>
                  <a:pt x="3883843" y="612742"/>
                </a:lnTo>
                <a:lnTo>
                  <a:pt x="3572759" y="1008668"/>
                </a:lnTo>
                <a:lnTo>
                  <a:pt x="3205114" y="1253765"/>
                </a:lnTo>
                <a:lnTo>
                  <a:pt x="2790334" y="1508289"/>
                </a:lnTo>
                <a:lnTo>
                  <a:pt x="2243580" y="1725105"/>
                </a:lnTo>
                <a:lnTo>
                  <a:pt x="1819373" y="1800520"/>
                </a:lnTo>
                <a:lnTo>
                  <a:pt x="1319753" y="1734532"/>
                </a:lnTo>
                <a:lnTo>
                  <a:pt x="886120" y="1517716"/>
                </a:lnTo>
                <a:lnTo>
                  <a:pt x="471340" y="1206631"/>
                </a:lnTo>
                <a:lnTo>
                  <a:pt x="122549" y="838986"/>
                </a:lnTo>
                <a:lnTo>
                  <a:pt x="0" y="65987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06148" y="1665545"/>
            <a:ext cx="737603" cy="1465500"/>
          </a:xfrm>
          <a:custGeom>
            <a:avLst/>
            <a:gdLst>
              <a:gd name="connsiteX0" fmla="*/ 1432874 w 1432874"/>
              <a:gd name="connsiteY0" fmla="*/ 0 h 2846895"/>
              <a:gd name="connsiteX1" fmla="*/ 1084082 w 1432874"/>
              <a:gd name="connsiteY1" fmla="*/ 103695 h 2846895"/>
              <a:gd name="connsiteX2" fmla="*/ 593889 w 1432874"/>
              <a:gd name="connsiteY2" fmla="*/ 311084 h 2846895"/>
              <a:gd name="connsiteX3" fmla="*/ 377072 w 1432874"/>
              <a:gd name="connsiteY3" fmla="*/ 499620 h 2846895"/>
              <a:gd name="connsiteX4" fmla="*/ 179109 w 1432874"/>
              <a:gd name="connsiteY4" fmla="*/ 725864 h 2846895"/>
              <a:gd name="connsiteX5" fmla="*/ 18854 w 1432874"/>
              <a:gd name="connsiteY5" fmla="*/ 1027521 h 2846895"/>
              <a:gd name="connsiteX6" fmla="*/ 0 w 1432874"/>
              <a:gd name="connsiteY6" fmla="*/ 1319752 h 2846895"/>
              <a:gd name="connsiteX7" fmla="*/ 28280 w 1432874"/>
              <a:gd name="connsiteY7" fmla="*/ 1630837 h 2846895"/>
              <a:gd name="connsiteX8" fmla="*/ 188536 w 1432874"/>
              <a:gd name="connsiteY8" fmla="*/ 1904214 h 2846895"/>
              <a:gd name="connsiteX9" fmla="*/ 358219 w 1432874"/>
              <a:gd name="connsiteY9" fmla="*/ 2262433 h 2846895"/>
              <a:gd name="connsiteX10" fmla="*/ 575035 w 1432874"/>
              <a:gd name="connsiteY10" fmla="*/ 2601798 h 2846895"/>
              <a:gd name="connsiteX11" fmla="*/ 820132 w 1432874"/>
              <a:gd name="connsiteY11" fmla="*/ 2846895 h 2846895"/>
              <a:gd name="connsiteX12" fmla="*/ 725864 w 1432874"/>
              <a:gd name="connsiteY12" fmla="*/ 2630078 h 2846895"/>
              <a:gd name="connsiteX13" fmla="*/ 612742 w 1432874"/>
              <a:gd name="connsiteY13" fmla="*/ 2215299 h 2846895"/>
              <a:gd name="connsiteX14" fmla="*/ 575035 w 1432874"/>
              <a:gd name="connsiteY14" fmla="*/ 1866507 h 2846895"/>
              <a:gd name="connsiteX15" fmla="*/ 603315 w 1432874"/>
              <a:gd name="connsiteY15" fmla="*/ 1470581 h 2846895"/>
              <a:gd name="connsiteX16" fmla="*/ 659876 w 1432874"/>
              <a:gd name="connsiteY16" fmla="*/ 1084082 h 2846895"/>
              <a:gd name="connsiteX17" fmla="*/ 791852 w 1432874"/>
              <a:gd name="connsiteY17" fmla="*/ 707010 h 2846895"/>
              <a:gd name="connsiteX18" fmla="*/ 952107 w 1432874"/>
              <a:gd name="connsiteY18" fmla="*/ 414779 h 2846895"/>
              <a:gd name="connsiteX19" fmla="*/ 1206631 w 1432874"/>
              <a:gd name="connsiteY19" fmla="*/ 160255 h 2846895"/>
              <a:gd name="connsiteX20" fmla="*/ 1395167 w 1432874"/>
              <a:gd name="connsiteY20" fmla="*/ 37707 h 2846895"/>
              <a:gd name="connsiteX21" fmla="*/ 1432874 w 1432874"/>
              <a:gd name="connsiteY21" fmla="*/ 0 h 284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32874" h="2846895">
                <a:moveTo>
                  <a:pt x="1432874" y="0"/>
                </a:moveTo>
                <a:lnTo>
                  <a:pt x="1084082" y="103695"/>
                </a:lnTo>
                <a:lnTo>
                  <a:pt x="593889" y="311084"/>
                </a:lnTo>
                <a:lnTo>
                  <a:pt x="377072" y="499620"/>
                </a:lnTo>
                <a:lnTo>
                  <a:pt x="179109" y="725864"/>
                </a:lnTo>
                <a:lnTo>
                  <a:pt x="18854" y="1027521"/>
                </a:lnTo>
                <a:lnTo>
                  <a:pt x="0" y="1319752"/>
                </a:lnTo>
                <a:lnTo>
                  <a:pt x="28280" y="1630837"/>
                </a:lnTo>
                <a:lnTo>
                  <a:pt x="188536" y="1904214"/>
                </a:lnTo>
                <a:lnTo>
                  <a:pt x="358219" y="2262433"/>
                </a:lnTo>
                <a:lnTo>
                  <a:pt x="575035" y="2601798"/>
                </a:lnTo>
                <a:lnTo>
                  <a:pt x="820132" y="2846895"/>
                </a:lnTo>
                <a:lnTo>
                  <a:pt x="725864" y="2630078"/>
                </a:lnTo>
                <a:lnTo>
                  <a:pt x="612742" y="2215299"/>
                </a:lnTo>
                <a:lnTo>
                  <a:pt x="575035" y="1866507"/>
                </a:lnTo>
                <a:lnTo>
                  <a:pt x="603315" y="1470581"/>
                </a:lnTo>
                <a:lnTo>
                  <a:pt x="659876" y="1084082"/>
                </a:lnTo>
                <a:lnTo>
                  <a:pt x="791852" y="707010"/>
                </a:lnTo>
                <a:lnTo>
                  <a:pt x="952107" y="414779"/>
                </a:lnTo>
                <a:lnTo>
                  <a:pt x="1206631" y="160255"/>
                </a:lnTo>
                <a:lnTo>
                  <a:pt x="1395167" y="37707"/>
                </a:lnTo>
                <a:lnTo>
                  <a:pt x="14328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66" y="4333780"/>
            <a:ext cx="4067240" cy="15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105" y="4198917"/>
            <a:ext cx="4420490" cy="168766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27633" y="2192097"/>
            <a:ext cx="818866" cy="818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4929" y="2421460"/>
            <a:ext cx="82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/>
              </a:rPr>
              <a:t>Fibula</a:t>
            </a:r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35118" y="2192097"/>
            <a:ext cx="818866" cy="818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414" y="2421460"/>
            <a:ext cx="82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/>
              </a:rPr>
              <a:t>Fibula</a:t>
            </a:r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1757174" y="2192096"/>
            <a:ext cx="665480" cy="41345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9419224" y="3661308"/>
            <a:ext cx="437240" cy="41741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6499" y="5784219"/>
            <a:ext cx="245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Bipedal juvenile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14621" y="5784218"/>
            <a:ext cx="311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Quadrupedal sub-adult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9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 animBg="1"/>
      <p:bldP spid="18" grpId="0" animBg="1"/>
      <p:bldP spid="7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131680"/>
            <a:ext cx="7086600" cy="2705539"/>
          </a:xfrm>
          <a:prstGeom prst="rect">
            <a:avLst/>
          </a:prstGeom>
        </p:spPr>
      </p:pic>
      <p:pic>
        <p:nvPicPr>
          <p:cNvPr id="190467" name="Picture 3" descr="Maiasaura body siz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3076" y="3824288"/>
            <a:ext cx="847725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534573" y="691343"/>
            <a:ext cx="1139483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Paleohistology should be viewed as data enhancement.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Understanding what modern bone tissue patterns mean is the only way to know what they mean in extinct </a:t>
            </a:r>
            <a:r>
              <a:rPr lang="en-US" sz="2800" dirty="0" smtClean="0"/>
              <a:t>animals.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Large sample size is key to understanding life history patterns of extinct animals.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/>
              <a:t>Maiasaura</a:t>
            </a:r>
            <a:r>
              <a:rPr lang="en-US" sz="2800" dirty="0" smtClean="0"/>
              <a:t> cared for its young; grew to adult size in 8 years; had a high mortality rate after hatching; reached sexual maturity near three years of age; and switched from a bipedal to quadrupedal gait during growth.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1" y="6477000"/>
            <a:ext cx="743927" cy="2840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" y="121287"/>
            <a:ext cx="10515600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i="1" dirty="0" smtClean="0"/>
              <a:t>Maiasaura</a:t>
            </a:r>
            <a:r>
              <a:rPr lang="en-US" dirty="0" smtClean="0"/>
              <a:t> Life History Project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3190" y="-182165"/>
            <a:ext cx="10515600" cy="1230029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i="1" dirty="0" smtClean="0"/>
              <a:t>Maiasaura</a:t>
            </a:r>
            <a:r>
              <a:rPr lang="en-US" dirty="0" smtClean="0"/>
              <a:t> Life History Project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2535" y="2140085"/>
            <a:ext cx="870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Field component (excavation and outreach)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3190" y="-182165"/>
            <a:ext cx="10515600" cy="1230029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i="1" dirty="0" smtClean="0"/>
              <a:t>Maiasaura</a:t>
            </a:r>
            <a:r>
              <a:rPr lang="en-US" dirty="0" smtClean="0"/>
              <a:t> Life History Project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86411" y="1652412"/>
            <a:ext cx="5949244" cy="4461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4601"/>
            <a:ext cx="7484532" cy="56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3190" y="-182165"/>
            <a:ext cx="10515600" cy="1230029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i="1" dirty="0" smtClean="0"/>
              <a:t>Maiasaura</a:t>
            </a:r>
            <a:r>
              <a:rPr lang="en-US" dirty="0" smtClean="0"/>
              <a:t> Life History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600"/>
            <a:ext cx="3979333" cy="298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728134"/>
            <a:ext cx="5113867" cy="383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3289300"/>
            <a:ext cx="4758267" cy="3568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689" y="3361267"/>
            <a:ext cx="4662311" cy="3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664816" y="1544891"/>
            <a:ext cx="8031150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ea typeface="BatangChe" panose="02030609000101010101" pitchFamily="49" charset="-127"/>
                <a:cs typeface="Times New Roman" panose="02020603050405020304" pitchFamily="18" charset="0"/>
              </a:rPr>
              <a:t>Museum of the Rockies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 paleontology program 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contributed 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funding for this project. Additional funding was provided by </a:t>
            </a:r>
            <a:r>
              <a:rPr lang="en-US" sz="2400" b="1" dirty="0">
                <a:ea typeface="BatangChe" panose="02030609000101010101" pitchFamily="49" charset="-127"/>
                <a:cs typeface="Times New Roman" panose="02020603050405020304" pitchFamily="18" charset="0"/>
              </a:rPr>
              <a:t>Gerry Ohrstrom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, the </a:t>
            </a:r>
            <a:r>
              <a:rPr lang="en-US" sz="2400" b="1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Jurassic Foundation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, and the </a:t>
            </a:r>
            <a:r>
              <a:rPr lang="en-US" sz="2400" b="1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Geological </a:t>
            </a:r>
            <a:r>
              <a:rPr lang="en-US" sz="2400" b="1" dirty="0">
                <a:ea typeface="BatangChe" panose="02030609000101010101" pitchFamily="49" charset="-127"/>
                <a:cs typeface="Times New Roman" panose="02020603050405020304" pitchFamily="18" charset="0"/>
              </a:rPr>
              <a:t>Society of </a:t>
            </a:r>
            <a:r>
              <a:rPr lang="en-US" sz="2400" b="1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America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Statistical analyses 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done by E. Freedman benefitted 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from the </a:t>
            </a:r>
            <a:r>
              <a:rPr lang="en-US" sz="2400" b="1" dirty="0">
                <a:ea typeface="BatangChe" panose="02030609000101010101" pitchFamily="49" charset="-127"/>
                <a:cs typeface="Times New Roman" panose="02020603050405020304" pitchFamily="18" charset="0"/>
              </a:rPr>
              <a:t>Paleobiology Database Intensive Summer Course in Analytical Paleobiology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 and discussions with </a:t>
            </a:r>
            <a:r>
              <a:rPr lang="en-US" sz="2400" b="1" dirty="0">
                <a:ea typeface="BatangChe" panose="02030609000101010101" pitchFamily="49" charset="-127"/>
                <a:cs typeface="Times New Roman" panose="02020603050405020304" pitchFamily="18" charset="0"/>
              </a:rPr>
              <a:t>Andrew Lee</a:t>
            </a:r>
            <a:r>
              <a:rPr lang="en-US" sz="2400" dirty="0">
                <a:ea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A special thanks to </a:t>
            </a:r>
            <a:r>
              <a:rPr lang="en-US" sz="2400" b="1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Lisa White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 and </a:t>
            </a:r>
            <a:r>
              <a:rPr lang="en-US" sz="2400" b="1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UC Berkeley </a:t>
            </a:r>
            <a:r>
              <a:rPr lang="en-US" sz="24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for inviting me to tell you about the most interesting dinosaur ever!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ea typeface="BatangChe" panose="02030609000101010101" pitchFamily="49" charset="-127"/>
                <a:cs typeface="Times New Roman" panose="02020603050405020304" pitchFamily="18" charset="0"/>
              </a:rPr>
              <a:t>Information </a:t>
            </a:r>
            <a:r>
              <a:rPr lang="en-US" sz="2000" dirty="0">
                <a:ea typeface="BatangChe" panose="02030609000101010101" pitchFamily="49" charset="-127"/>
                <a:cs typeface="Times New Roman" panose="02020603050405020304" pitchFamily="18" charset="0"/>
              </a:rPr>
              <a:t>on the Isle of Rum Red Deer Project:  rumdeer.biology.edu.ac.uk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34" y="1544891"/>
            <a:ext cx="3017958" cy="49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800" dirty="0" smtClean="0"/>
              <a:t>Paleohistology: the study of fossil bone microstructure</a:t>
            </a:r>
            <a:endParaRPr lang="en-US" sz="3800" dirty="0"/>
          </a:p>
        </p:txBody>
      </p:sp>
      <p:pic>
        <p:nvPicPr>
          <p:cNvPr id="285700" name="Picture 7" descr="07 MO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823" y="1021002"/>
            <a:ext cx="16926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641636" y="1507788"/>
            <a:ext cx="5436834" cy="5037376"/>
            <a:chOff x="3120" y="1824"/>
            <a:chExt cx="2586" cy="2396"/>
          </a:xfrm>
        </p:grpSpPr>
        <p:pic>
          <p:nvPicPr>
            <p:cNvPr id="8" name="Picture 5" descr="basic-bone-biology-2-455x414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24"/>
              <a:ext cx="2586" cy="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4458" y="4066"/>
              <a:ext cx="1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sz="1000" dirty="0">
                  <a:solidFill>
                    <a:schemeClr val="bg1"/>
                  </a:solidFill>
                </a:rPr>
                <a:t>http://www.iofbonehealth.org/</a:t>
              </a:r>
            </a:p>
          </p:txBody>
        </p:sp>
      </p:grpSp>
      <p:pic>
        <p:nvPicPr>
          <p:cNvPr id="10" name="Picture 2" descr="http://upload.wikimedia.org/wikipedia/commons/9/94/Illu_long_b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0608" y="1219200"/>
            <a:ext cx="3903492" cy="52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3843" y="6383547"/>
            <a:ext cx="2790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http://training.seer.cancer.gov/module_anatomy/unit3_4_bone_classification.html</a:t>
            </a:r>
          </a:p>
        </p:txBody>
      </p:sp>
    </p:spTree>
    <p:extLst>
      <p:ext uri="{BB962C8B-B14F-4D97-AF65-F5344CB8AC3E}">
        <p14:creationId xmlns:p14="http://schemas.microsoft.com/office/powerpoint/2010/main" val="10985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5" descr="IMG_23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Picture 7" descr="50-70 cm lengt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830" y="3092450"/>
            <a:ext cx="4343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4" name="Picture 4" descr="IMG_23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3235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725" y="3503496"/>
            <a:ext cx="3811868" cy="283995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022047" y="5976652"/>
            <a:ext cx="180528" cy="1590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72565" y="6091130"/>
            <a:ext cx="209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Scale </a:t>
            </a:r>
            <a:r>
              <a:rPr lang="en-US" sz="1200" b="1" dirty="0" smtClean="0">
                <a:solidFill>
                  <a:schemeClr val="tx1">
                    <a:lumMod val="65000"/>
                  </a:schemeClr>
                </a:solidFill>
              </a:rPr>
              <a:t>bar 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= 100 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54102" y="4873557"/>
            <a:ext cx="369651" cy="35019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5223753" y="5048655"/>
            <a:ext cx="2188724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basic-bone-biology-2-455x414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659" y="1523275"/>
            <a:ext cx="1913066" cy="17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9863847" y="1712068"/>
            <a:ext cx="1371600" cy="787941"/>
          </a:xfrm>
          <a:custGeom>
            <a:avLst/>
            <a:gdLst>
              <a:gd name="connsiteX0" fmla="*/ 1313234 w 1371600"/>
              <a:gd name="connsiteY0" fmla="*/ 447472 h 787941"/>
              <a:gd name="connsiteX1" fmla="*/ 622570 w 1371600"/>
              <a:gd name="connsiteY1" fmla="*/ 0 h 787941"/>
              <a:gd name="connsiteX2" fmla="*/ 243191 w 1371600"/>
              <a:gd name="connsiteY2" fmla="*/ 165370 h 787941"/>
              <a:gd name="connsiteX3" fmla="*/ 0 w 1371600"/>
              <a:gd name="connsiteY3" fmla="*/ 476655 h 787941"/>
              <a:gd name="connsiteX4" fmla="*/ 77821 w 1371600"/>
              <a:gd name="connsiteY4" fmla="*/ 787941 h 787941"/>
              <a:gd name="connsiteX5" fmla="*/ 1167319 w 1371600"/>
              <a:gd name="connsiteY5" fmla="*/ 564204 h 787941"/>
              <a:gd name="connsiteX6" fmla="*/ 1371600 w 1371600"/>
              <a:gd name="connsiteY6" fmla="*/ 476655 h 787941"/>
              <a:gd name="connsiteX7" fmla="*/ 1313234 w 1371600"/>
              <a:gd name="connsiteY7" fmla="*/ 447472 h 78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787941">
                <a:moveTo>
                  <a:pt x="1313234" y="447472"/>
                </a:moveTo>
                <a:lnTo>
                  <a:pt x="622570" y="0"/>
                </a:lnTo>
                <a:lnTo>
                  <a:pt x="243191" y="165370"/>
                </a:lnTo>
                <a:lnTo>
                  <a:pt x="0" y="476655"/>
                </a:lnTo>
                <a:lnTo>
                  <a:pt x="77821" y="787941"/>
                </a:lnTo>
                <a:lnTo>
                  <a:pt x="1167319" y="564204"/>
                </a:lnTo>
                <a:lnTo>
                  <a:pt x="1371600" y="476655"/>
                </a:lnTo>
                <a:lnTo>
                  <a:pt x="1313234" y="447472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R5L 10x SB 200 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87"/>
          <a:stretch>
            <a:fillRect/>
          </a:stretch>
        </p:blipFill>
        <p:spPr bwMode="auto">
          <a:xfrm>
            <a:off x="864630" y="1538509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665" y="1538509"/>
            <a:ext cx="3811868" cy="28399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08987" y="4011665"/>
            <a:ext cx="180528" cy="1590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59505" y="4126143"/>
            <a:ext cx="209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Scale </a:t>
            </a:r>
            <a:r>
              <a:rPr lang="en-US" sz="1200" b="1" dirty="0" smtClean="0">
                <a:solidFill>
                  <a:schemeClr val="tx1">
                    <a:lumMod val="65000"/>
                  </a:schemeClr>
                </a:solidFill>
              </a:rPr>
              <a:t>bar 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= 100 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622" y="4431983"/>
            <a:ext cx="3816517" cy="145707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4630" y="435205"/>
            <a:ext cx="10758799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Paleohistologists study modern bone tissue to understand fossil bone</a:t>
            </a:r>
            <a:endParaRPr lang="en-US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40830" y="3976909"/>
            <a:ext cx="762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17030" y="3976909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dirty="0"/>
              <a:t>200 </a:t>
            </a:r>
            <a:r>
              <a:rPr lang="en-US" altLang="en-US" sz="900" dirty="0">
                <a:latin typeface="Symbol" panose="05050102010706020507" pitchFamily="18" charset="2"/>
              </a:rPr>
              <a:t>m</a:t>
            </a:r>
            <a:r>
              <a:rPr lang="en-US" altLang="en-US" sz="900" dirty="0"/>
              <a:t>m</a:t>
            </a:r>
          </a:p>
        </p:txBody>
      </p:sp>
      <p:pic>
        <p:nvPicPr>
          <p:cNvPr id="27" name="Picture 4" descr="alligato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30" y="4460312"/>
            <a:ext cx="381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5" y="1482760"/>
            <a:ext cx="3841332" cy="2858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495" y="1501526"/>
            <a:ext cx="3811868" cy="283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370" y="1482760"/>
            <a:ext cx="3811631" cy="28587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38132" y="4063657"/>
            <a:ext cx="180528" cy="1590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98736" y="4143201"/>
            <a:ext cx="477563" cy="1590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55" y="4341483"/>
            <a:ext cx="209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Scale bars = 100 </a:t>
            </a:r>
            <a:r>
              <a:rPr lang="en-US" sz="1200" dirty="0">
                <a:latin typeface="Symbol" panose="05050102010706020507" pitchFamily="18" charset="2"/>
              </a:rPr>
              <a:t>m</a:t>
            </a:r>
            <a:r>
              <a:rPr lang="en-US" sz="1200" dirty="0"/>
              <a:t>m</a:t>
            </a:r>
          </a:p>
        </p:txBody>
      </p:sp>
      <p:pic>
        <p:nvPicPr>
          <p:cNvPr id="14" name="Picture 13" descr="El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5" y="4763955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082" y="4911715"/>
            <a:ext cx="3816517" cy="1457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327" y="4615760"/>
            <a:ext cx="2425101" cy="190079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4630" y="435205"/>
            <a:ext cx="10758799" cy="57005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Paleohistologists study modern bone tissue to understand fossil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dirty="0" smtClean="0"/>
              <a:t>Vertebrates annually stop or slow growth</a:t>
            </a:r>
            <a:endParaRPr lang="en-US" sz="3600" dirty="0"/>
          </a:p>
        </p:txBody>
      </p:sp>
      <p:pic>
        <p:nvPicPr>
          <p:cNvPr id="283651" name="Picture 3" descr="El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1997-10R Fe3-A1 Elk 1x Full Wave Plate 2560x1920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914400"/>
            <a:ext cx="441325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 descr="T46 1x full wav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172200" y="914400"/>
            <a:ext cx="4413250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6232525" y="3919538"/>
            <a:ext cx="541338" cy="265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1534550" y="945247"/>
            <a:ext cx="731837" cy="265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6248400" y="3886200"/>
            <a:ext cx="8842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1mm</a:t>
            </a: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1534550" y="945247"/>
            <a:ext cx="884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1 mm</a:t>
            </a:r>
          </a:p>
        </p:txBody>
      </p:sp>
      <p:grpSp>
        <p:nvGrpSpPr>
          <p:cNvPr id="283659" name="Group 11"/>
          <p:cNvGrpSpPr>
            <a:grpSpLocks/>
          </p:cNvGrpSpPr>
          <p:nvPr/>
        </p:nvGrpSpPr>
        <p:grpSpPr bwMode="auto">
          <a:xfrm rot="10800000">
            <a:off x="6622740" y="1193802"/>
            <a:ext cx="3713163" cy="2033587"/>
            <a:chOff x="3552" y="1056"/>
            <a:chExt cx="2016" cy="1104"/>
          </a:xfrm>
        </p:grpSpPr>
        <p:sp>
          <p:nvSpPr>
            <p:cNvPr id="283660" name="AutoShape 12"/>
            <p:cNvSpPr>
              <a:spLocks noChangeArrowheads="1"/>
            </p:cNvSpPr>
            <p:nvPr/>
          </p:nvSpPr>
          <p:spPr bwMode="auto">
            <a:xfrm rot="1572683">
              <a:off x="3552" y="105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661" name="AutoShape 13"/>
            <p:cNvSpPr>
              <a:spLocks noChangeArrowheads="1"/>
            </p:cNvSpPr>
            <p:nvPr/>
          </p:nvSpPr>
          <p:spPr bwMode="auto">
            <a:xfrm rot="1572683">
              <a:off x="4224" y="153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662" name="AutoShape 14"/>
            <p:cNvSpPr>
              <a:spLocks noChangeArrowheads="1"/>
            </p:cNvSpPr>
            <p:nvPr/>
          </p:nvSpPr>
          <p:spPr bwMode="auto">
            <a:xfrm rot="1572683">
              <a:off x="4848" y="1728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663" name="AutoShape 15"/>
            <p:cNvSpPr>
              <a:spLocks noChangeArrowheads="1"/>
            </p:cNvSpPr>
            <p:nvPr/>
          </p:nvSpPr>
          <p:spPr bwMode="auto">
            <a:xfrm rot="1572683">
              <a:off x="4800" y="201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664" name="AutoShape 16"/>
            <p:cNvSpPr>
              <a:spLocks noChangeArrowheads="1"/>
            </p:cNvSpPr>
            <p:nvPr/>
          </p:nvSpPr>
          <p:spPr bwMode="auto">
            <a:xfrm rot="1572683">
              <a:off x="5328" y="1968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83665" name="Group 17"/>
          <p:cNvGrpSpPr>
            <a:grpSpLocks/>
          </p:cNvGrpSpPr>
          <p:nvPr/>
        </p:nvGrpSpPr>
        <p:grpSpPr bwMode="auto">
          <a:xfrm rot="10800000">
            <a:off x="3316220" y="1781192"/>
            <a:ext cx="1325563" cy="1679575"/>
            <a:chOff x="4128" y="2784"/>
            <a:chExt cx="720" cy="912"/>
          </a:xfrm>
        </p:grpSpPr>
        <p:sp>
          <p:nvSpPr>
            <p:cNvPr id="283666" name="AutoShape 18"/>
            <p:cNvSpPr>
              <a:spLocks noChangeArrowheads="1"/>
            </p:cNvSpPr>
            <p:nvPr/>
          </p:nvSpPr>
          <p:spPr bwMode="auto">
            <a:xfrm rot="1572683">
              <a:off x="4128" y="278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667" name="AutoShape 19"/>
            <p:cNvSpPr>
              <a:spLocks noChangeArrowheads="1"/>
            </p:cNvSpPr>
            <p:nvPr/>
          </p:nvSpPr>
          <p:spPr bwMode="auto">
            <a:xfrm rot="1572683">
              <a:off x="4560" y="3168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668" name="AutoShape 20"/>
            <p:cNvSpPr>
              <a:spLocks noChangeArrowheads="1"/>
            </p:cNvSpPr>
            <p:nvPr/>
          </p:nvSpPr>
          <p:spPr bwMode="auto">
            <a:xfrm rot="1572683">
              <a:off x="4608" y="3552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225" y="4557875"/>
            <a:ext cx="3816517" cy="14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 animBg="1"/>
      <p:bldP spid="28365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1067</Words>
  <Application>Microsoft Macintosh PowerPoint</Application>
  <PresentationFormat>Custom</PresentationFormat>
  <Paragraphs>266</Paragraphs>
  <Slides>47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1_office theme</vt:lpstr>
      <vt:lpstr>The Maiasaura Life History Project: Using Fossil Bone Histology to Infer Growth Dynamics of the "Good Mother" Dinosaur</vt:lpstr>
      <vt:lpstr>Maiasaura: the good mother dinosaur</vt:lpstr>
      <vt:lpstr>The Maiasaura Life History Project</vt:lpstr>
      <vt:lpstr>Maiasaura and Paleohistology</vt:lpstr>
      <vt:lpstr>Paleohistology: the study of fossil bone microstructure</vt:lpstr>
      <vt:lpstr>PowerPoint Presentation</vt:lpstr>
      <vt:lpstr>Paleohistologists study modern bone tissue to understand fossil bone</vt:lpstr>
      <vt:lpstr>Paleohistologists study modern bone tissue to understand fossil bone</vt:lpstr>
      <vt:lpstr>Vertebrates annually stop or slow growth</vt:lpstr>
      <vt:lpstr>Vertebrates annually stop or slow growth</vt:lpstr>
      <vt:lpstr>PowerPoint Presentation</vt:lpstr>
      <vt:lpstr>PowerPoint Presentation</vt:lpstr>
      <vt:lpstr>PowerPoint Presentation</vt:lpstr>
      <vt:lpstr>Averaged Maiasaura body length growth curve</vt:lpstr>
      <vt:lpstr>Averaged Maiasaura body mass growth curve</vt:lpstr>
      <vt:lpstr>Averaged Maiasaura body mass growth curve</vt:lpstr>
      <vt:lpstr>Maiasaura tibia frequency can tell us about population structure</vt:lpstr>
      <vt:lpstr>PowerPoint Presentation</vt:lpstr>
      <vt:lpstr>Survivorship: Juveniles</vt:lpstr>
      <vt:lpstr>Survivorship: Peak Performance</vt:lpstr>
      <vt:lpstr>Survivorship: Peak performance</vt:lpstr>
      <vt:lpstr>Survivorship: Senescence</vt:lpstr>
      <vt:lpstr>We can predict survivorship in Maiasaura</vt:lpstr>
      <vt:lpstr>Survivorship: Juveniles</vt:lpstr>
      <vt:lpstr>Survivorship: Peak Performance</vt:lpstr>
      <vt:lpstr>Survivorship: Senescence</vt:lpstr>
      <vt:lpstr>Can we predict age a sexual maturity in Maiasaura?</vt:lpstr>
      <vt:lpstr>Can we predict age a sexual maturity in Maiasaura?</vt:lpstr>
      <vt:lpstr>How can large sample sizes help test hypotheses?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cases: what can bone injuries tell us about growth?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Maiasaura Life History Project Summary</vt:lpstr>
      <vt:lpstr>The Maiasaura Life History Project</vt:lpstr>
      <vt:lpstr>The Maiasaura Life History Project</vt:lpstr>
      <vt:lpstr>The Maiasaura Life History Project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</dc:creator>
  <cp:lastModifiedBy>Helina Chin</cp:lastModifiedBy>
  <cp:revision>118</cp:revision>
  <dcterms:created xsi:type="dcterms:W3CDTF">2013-06-02T16:58:45Z</dcterms:created>
  <dcterms:modified xsi:type="dcterms:W3CDTF">2017-04-03T18:54:48Z</dcterms:modified>
</cp:coreProperties>
</file>