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83" r:id="rId7"/>
    <p:sldId id="277" r:id="rId8"/>
    <p:sldId id="282" r:id="rId9"/>
    <p:sldId id="276" r:id="rId10"/>
    <p:sldId id="280" r:id="rId11"/>
    <p:sldId id="281" r:id="rId12"/>
    <p:sldId id="268" r:id="rId13"/>
    <p:sldId id="267" r:id="rId14"/>
    <p:sldId id="257" r:id="rId15"/>
    <p:sldId id="264" r:id="rId16"/>
    <p:sldId id="269" r:id="rId17"/>
    <p:sldId id="270" r:id="rId18"/>
    <p:sldId id="265" r:id="rId19"/>
    <p:sldId id="271" r:id="rId20"/>
    <p:sldId id="272" r:id="rId21"/>
    <p:sldId id="266" r:id="rId22"/>
    <p:sldId id="273" r:id="rId23"/>
    <p:sldId id="274" r:id="rId24"/>
    <p:sldId id="275" r:id="rId25"/>
    <p:sldId id="278" r:id="rId26"/>
    <p:sldId id="279" r:id="rId27"/>
    <p:sldId id="285" r:id="rId28"/>
    <p:sldId id="287" r:id="rId29"/>
    <p:sldId id="288" r:id="rId30"/>
    <p:sldId id="289" r:id="rId31"/>
    <p:sldId id="290" r:id="rId32"/>
    <p:sldId id="291" r:id="rId33"/>
    <p:sldId id="297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082" autoAdjust="0"/>
  </p:normalViewPr>
  <p:slideViewPr>
    <p:cSldViewPr>
      <p:cViewPr varScale="1">
        <p:scale>
          <a:sx n="41" d="100"/>
          <a:sy n="41" d="100"/>
        </p:scale>
        <p:origin x="-22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%20Carrasco\Desktop\SVP%202011\Areas-Diversity%20Mar20-no%20analysis%20uni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Mio-Pliocene</c:v>
          </c:tx>
          <c:spPr>
            <a:ln w="28575">
              <a:noFill/>
            </a:ln>
          </c:spPr>
          <c:marker>
            <c:symbol val="diamond"/>
            <c:size val="1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28575"/>
            </c:spPr>
            <c:trendlineType val="power"/>
            <c:dispRSqr val="0"/>
            <c:dispEq val="0"/>
          </c:trendline>
          <c:xVal>
            <c:numRef>
              <c:f>Sheet4!$B$210:$B$227</c:f>
              <c:numCache>
                <c:formatCode>General</c:formatCode>
                <c:ptCount val="18"/>
                <c:pt idx="0">
                  <c:v>3178186.06</c:v>
                </c:pt>
                <c:pt idx="1">
                  <c:v>3026523.79</c:v>
                </c:pt>
                <c:pt idx="2">
                  <c:v>3650777.13</c:v>
                </c:pt>
                <c:pt idx="3">
                  <c:v>2563431.29</c:v>
                </c:pt>
                <c:pt idx="4">
                  <c:v>2135395.69</c:v>
                </c:pt>
                <c:pt idx="5">
                  <c:v>2105306.73</c:v>
                </c:pt>
                <c:pt idx="6">
                  <c:v>2161373.2799999998</c:v>
                </c:pt>
                <c:pt idx="7">
                  <c:v>2021558.1</c:v>
                </c:pt>
                <c:pt idx="8">
                  <c:v>1899202.6300000001</c:v>
                </c:pt>
                <c:pt idx="9">
                  <c:v>1652867.35</c:v>
                </c:pt>
                <c:pt idx="10">
                  <c:v>3163896.9</c:v>
                </c:pt>
                <c:pt idx="11">
                  <c:v>2844902.61</c:v>
                </c:pt>
                <c:pt idx="12">
                  <c:v>2444127.9499999997</c:v>
                </c:pt>
                <c:pt idx="13">
                  <c:v>2858847.12</c:v>
                </c:pt>
                <c:pt idx="14">
                  <c:v>1640895.35</c:v>
                </c:pt>
                <c:pt idx="15">
                  <c:v>2999671.9899999998</c:v>
                </c:pt>
                <c:pt idx="16">
                  <c:v>1693802.11</c:v>
                </c:pt>
                <c:pt idx="17">
                  <c:v>1539896.85</c:v>
                </c:pt>
              </c:numCache>
            </c:numRef>
          </c:xVal>
          <c:yVal>
            <c:numRef>
              <c:f>Sheet4!$A$210:$A$227</c:f>
              <c:numCache>
                <c:formatCode>General</c:formatCode>
                <c:ptCount val="18"/>
                <c:pt idx="0">
                  <c:v>54.6</c:v>
                </c:pt>
                <c:pt idx="1">
                  <c:v>58.8</c:v>
                </c:pt>
                <c:pt idx="2">
                  <c:v>55.2</c:v>
                </c:pt>
                <c:pt idx="3">
                  <c:v>46.8</c:v>
                </c:pt>
                <c:pt idx="4">
                  <c:v>49.1</c:v>
                </c:pt>
                <c:pt idx="5">
                  <c:v>49.9</c:v>
                </c:pt>
                <c:pt idx="6">
                  <c:v>47.3</c:v>
                </c:pt>
                <c:pt idx="7">
                  <c:v>41.7</c:v>
                </c:pt>
                <c:pt idx="8">
                  <c:v>50.4</c:v>
                </c:pt>
                <c:pt idx="9">
                  <c:v>42.4</c:v>
                </c:pt>
                <c:pt idx="10">
                  <c:v>57.1</c:v>
                </c:pt>
                <c:pt idx="11">
                  <c:v>56.6</c:v>
                </c:pt>
                <c:pt idx="12">
                  <c:v>48.8</c:v>
                </c:pt>
                <c:pt idx="13">
                  <c:v>47.3</c:v>
                </c:pt>
                <c:pt idx="14">
                  <c:v>43.3</c:v>
                </c:pt>
                <c:pt idx="15">
                  <c:v>52.4</c:v>
                </c:pt>
                <c:pt idx="16">
                  <c:v>56.3</c:v>
                </c:pt>
                <c:pt idx="17">
                  <c:v>51.2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360192"/>
        <c:axId val="80362112"/>
      </c:scatterChart>
      <c:valAx>
        <c:axId val="8036019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>
                    <a:latin typeface="Arial" pitchFamily="34" charset="0"/>
                    <a:cs typeface="Arial" pitchFamily="34" charset="0"/>
                  </a:rPr>
                  <a:t>Log</a:t>
                </a:r>
                <a:r>
                  <a:rPr lang="en-US" sz="2400" baseline="0">
                    <a:latin typeface="Arial" pitchFamily="34" charset="0"/>
                    <a:cs typeface="Arial" pitchFamily="34" charset="0"/>
                  </a:rPr>
                  <a:t>  Square Kilometers</a:t>
                </a:r>
                <a:endParaRPr lang="en-US" sz="240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362112"/>
        <c:crosses val="autoZero"/>
        <c:crossBetween val="midCat"/>
      </c:valAx>
      <c:valAx>
        <c:axId val="80362112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>
                    <a:latin typeface="Arial" pitchFamily="34" charset="0"/>
                    <a:cs typeface="Arial" pitchFamily="34" charset="0"/>
                  </a:rPr>
                  <a:t>Log</a:t>
                </a:r>
                <a:r>
                  <a:rPr lang="en-US" sz="2400" baseline="0">
                    <a:latin typeface="Arial" pitchFamily="34" charset="0"/>
                    <a:cs typeface="Arial" pitchFamily="34" charset="0"/>
                  </a:rPr>
                  <a:t> Number of Rarefied Species</a:t>
                </a:r>
                <a:endParaRPr lang="en-US" sz="240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3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036019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spPr>
    <a:noFill/>
    <a:ln w="25400"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43729189789156"/>
          <c:y val="5.8727569331158275E-2"/>
          <c:w val="0.45837957824639292"/>
          <c:h val="0.71615008156606852"/>
        </c:manualLayout>
      </c:layout>
      <c:scatterChart>
        <c:scatterStyle val="lineMarker"/>
        <c:varyColors val="0"/>
        <c:ser>
          <c:idx val="0"/>
          <c:order val="0"/>
          <c:tx>
            <c:v>Pliocene-Miocene Large</c:v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trendline>
            <c:spPr>
              <a:ln w="28575">
                <a:solidFill>
                  <a:schemeClr val="tx1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Sheet4!$J$146:$J$192</c:f>
              <c:numCache>
                <c:formatCode>General</c:formatCode>
                <c:ptCount val="47"/>
                <c:pt idx="0">
                  <c:v>129439.01</c:v>
                </c:pt>
                <c:pt idx="1">
                  <c:v>311379.64999999991</c:v>
                </c:pt>
                <c:pt idx="2">
                  <c:v>309233.71000000002</c:v>
                </c:pt>
                <c:pt idx="3">
                  <c:v>304864.15999999986</c:v>
                </c:pt>
                <c:pt idx="4">
                  <c:v>381760.88</c:v>
                </c:pt>
                <c:pt idx="5">
                  <c:v>422602.64999999991</c:v>
                </c:pt>
                <c:pt idx="6">
                  <c:v>221530.99</c:v>
                </c:pt>
                <c:pt idx="7">
                  <c:v>533181.53</c:v>
                </c:pt>
                <c:pt idx="8">
                  <c:v>43610.32</c:v>
                </c:pt>
                <c:pt idx="9">
                  <c:v>28610.940000000006</c:v>
                </c:pt>
                <c:pt idx="10">
                  <c:v>86711.58</c:v>
                </c:pt>
                <c:pt idx="11">
                  <c:v>190234.27000000005</c:v>
                </c:pt>
                <c:pt idx="12">
                  <c:v>42307.25</c:v>
                </c:pt>
                <c:pt idx="13">
                  <c:v>10258.82</c:v>
                </c:pt>
                <c:pt idx="14">
                  <c:v>199129.47</c:v>
                </c:pt>
                <c:pt idx="15">
                  <c:v>133041.07999999999</c:v>
                </c:pt>
                <c:pt idx="16">
                  <c:v>190203.54</c:v>
                </c:pt>
                <c:pt idx="17">
                  <c:v>90969.11</c:v>
                </c:pt>
                <c:pt idx="18">
                  <c:v>107386.22</c:v>
                </c:pt>
                <c:pt idx="19">
                  <c:v>50762.62</c:v>
                </c:pt>
                <c:pt idx="20">
                  <c:v>46148.5</c:v>
                </c:pt>
                <c:pt idx="21">
                  <c:v>25701.58</c:v>
                </c:pt>
                <c:pt idx="22">
                  <c:v>53105.65</c:v>
                </c:pt>
                <c:pt idx="23">
                  <c:v>45911.840000000011</c:v>
                </c:pt>
                <c:pt idx="24">
                  <c:v>22180.260000000006</c:v>
                </c:pt>
                <c:pt idx="25">
                  <c:v>22065.649999999994</c:v>
                </c:pt>
                <c:pt idx="26">
                  <c:v>105070.90999999999</c:v>
                </c:pt>
                <c:pt idx="27">
                  <c:v>8906.56</c:v>
                </c:pt>
                <c:pt idx="28">
                  <c:v>9449.1</c:v>
                </c:pt>
                <c:pt idx="29">
                  <c:v>155255.67999999999</c:v>
                </c:pt>
                <c:pt idx="30">
                  <c:v>164891.47</c:v>
                </c:pt>
                <c:pt idx="31">
                  <c:v>15020.51</c:v>
                </c:pt>
                <c:pt idx="32">
                  <c:v>3750.08</c:v>
                </c:pt>
                <c:pt idx="33">
                  <c:v>56801.02</c:v>
                </c:pt>
                <c:pt idx="34">
                  <c:v>112223.11</c:v>
                </c:pt>
                <c:pt idx="35">
                  <c:v>768.93999999999983</c:v>
                </c:pt>
                <c:pt idx="36">
                  <c:v>1571.72</c:v>
                </c:pt>
                <c:pt idx="37">
                  <c:v>70921.81</c:v>
                </c:pt>
                <c:pt idx="38">
                  <c:v>16203.15</c:v>
                </c:pt>
                <c:pt idx="39">
                  <c:v>2514.2199999999998</c:v>
                </c:pt>
                <c:pt idx="40">
                  <c:v>82829.489999999991</c:v>
                </c:pt>
                <c:pt idx="41">
                  <c:v>48964.480000000003</c:v>
                </c:pt>
                <c:pt idx="42">
                  <c:v>65203.43</c:v>
                </c:pt>
                <c:pt idx="43">
                  <c:v>27595.29</c:v>
                </c:pt>
                <c:pt idx="44">
                  <c:v>54404.46</c:v>
                </c:pt>
                <c:pt idx="45">
                  <c:v>5906.26</c:v>
                </c:pt>
                <c:pt idx="46">
                  <c:v>93838.78</c:v>
                </c:pt>
              </c:numCache>
            </c:numRef>
          </c:xVal>
          <c:yVal>
            <c:numRef>
              <c:f>Sheet4!$I$146:$I$192</c:f>
              <c:numCache>
                <c:formatCode>General</c:formatCode>
                <c:ptCount val="47"/>
                <c:pt idx="0">
                  <c:v>28.1</c:v>
                </c:pt>
                <c:pt idx="1">
                  <c:v>21.1</c:v>
                </c:pt>
                <c:pt idx="2">
                  <c:v>28.8</c:v>
                </c:pt>
                <c:pt idx="3">
                  <c:v>30.3</c:v>
                </c:pt>
                <c:pt idx="4">
                  <c:v>31.5</c:v>
                </c:pt>
                <c:pt idx="5">
                  <c:v>33.300000000000004</c:v>
                </c:pt>
                <c:pt idx="6">
                  <c:v>31.4</c:v>
                </c:pt>
                <c:pt idx="7">
                  <c:v>34.1</c:v>
                </c:pt>
                <c:pt idx="8">
                  <c:v>39.200000000000003</c:v>
                </c:pt>
                <c:pt idx="9">
                  <c:v>39.5</c:v>
                </c:pt>
                <c:pt idx="10">
                  <c:v>33.6</c:v>
                </c:pt>
                <c:pt idx="11">
                  <c:v>32.800000000000004</c:v>
                </c:pt>
                <c:pt idx="12">
                  <c:v>27.9</c:v>
                </c:pt>
                <c:pt idx="13">
                  <c:v>28.8</c:v>
                </c:pt>
                <c:pt idx="14">
                  <c:v>30</c:v>
                </c:pt>
                <c:pt idx="15">
                  <c:v>26.6</c:v>
                </c:pt>
                <c:pt idx="16">
                  <c:v>34</c:v>
                </c:pt>
                <c:pt idx="17">
                  <c:v>30.6</c:v>
                </c:pt>
                <c:pt idx="18">
                  <c:v>33.5</c:v>
                </c:pt>
                <c:pt idx="19">
                  <c:v>32.800000000000004</c:v>
                </c:pt>
                <c:pt idx="20">
                  <c:v>27.2</c:v>
                </c:pt>
                <c:pt idx="21">
                  <c:v>34.9</c:v>
                </c:pt>
                <c:pt idx="22">
                  <c:v>38</c:v>
                </c:pt>
                <c:pt idx="23">
                  <c:v>33.1</c:v>
                </c:pt>
                <c:pt idx="24">
                  <c:v>18.3</c:v>
                </c:pt>
                <c:pt idx="25">
                  <c:v>34.5</c:v>
                </c:pt>
                <c:pt idx="26">
                  <c:v>32</c:v>
                </c:pt>
                <c:pt idx="27">
                  <c:v>32.5</c:v>
                </c:pt>
                <c:pt idx="28">
                  <c:v>30.1</c:v>
                </c:pt>
                <c:pt idx="29">
                  <c:v>27.7</c:v>
                </c:pt>
                <c:pt idx="30">
                  <c:v>42.5</c:v>
                </c:pt>
                <c:pt idx="31">
                  <c:v>29.7</c:v>
                </c:pt>
                <c:pt idx="32">
                  <c:v>33.1</c:v>
                </c:pt>
                <c:pt idx="33">
                  <c:v>26.1</c:v>
                </c:pt>
                <c:pt idx="34">
                  <c:v>30.4</c:v>
                </c:pt>
                <c:pt idx="35">
                  <c:v>31.9</c:v>
                </c:pt>
                <c:pt idx="36">
                  <c:v>36.1</c:v>
                </c:pt>
                <c:pt idx="37">
                  <c:v>37.700000000000003</c:v>
                </c:pt>
                <c:pt idx="38">
                  <c:v>27.2</c:v>
                </c:pt>
                <c:pt idx="39">
                  <c:v>34.700000000000003</c:v>
                </c:pt>
                <c:pt idx="40">
                  <c:v>22.7</c:v>
                </c:pt>
                <c:pt idx="41">
                  <c:v>32</c:v>
                </c:pt>
                <c:pt idx="42">
                  <c:v>34.4</c:v>
                </c:pt>
                <c:pt idx="43">
                  <c:v>38.300000000000004</c:v>
                </c:pt>
                <c:pt idx="44">
                  <c:v>38.4</c:v>
                </c:pt>
                <c:pt idx="45">
                  <c:v>35.300000000000004</c:v>
                </c:pt>
                <c:pt idx="46">
                  <c:v>35.700000000000003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263680"/>
        <c:axId val="108274048"/>
      </c:scatterChart>
      <c:valAx>
        <c:axId val="108263680"/>
        <c:scaling>
          <c:logBase val="10"/>
          <c:orientation val="minMax"/>
          <c:max val="1000000"/>
          <c:min val="10000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Square Kilometers</a:t>
                </a:r>
              </a:p>
            </c:rich>
          </c:tx>
          <c:layout>
            <c:manualLayout>
              <c:xMode val="edge"/>
              <c:yMode val="edge"/>
              <c:x val="0.23418425214609184"/>
              <c:y val="0.893964033290905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274048"/>
        <c:crossesAt val="10"/>
        <c:crossBetween val="midCat"/>
      </c:valAx>
      <c:valAx>
        <c:axId val="108274048"/>
        <c:scaling>
          <c:logBase val="10"/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Number of Rarefied Species</a:t>
                </a:r>
              </a:p>
            </c:rich>
          </c:tx>
          <c:layout>
            <c:manualLayout>
              <c:xMode val="edge"/>
              <c:yMode val="edge"/>
              <c:x val="1.2208678123051599E-2"/>
              <c:y val="0.1125611279121624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26368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43729189789173"/>
          <c:y val="5.8727569331158296E-2"/>
          <c:w val="0.45837957824639292"/>
          <c:h val="0.71615008156606852"/>
        </c:manualLayout>
      </c:layout>
      <c:scatterChart>
        <c:scatterStyle val="lineMarker"/>
        <c:varyColors val="0"/>
        <c:ser>
          <c:idx val="0"/>
          <c:order val="0"/>
          <c:tx>
            <c:v>Pliocene-Miocene Large</c:v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trendline>
            <c:spPr>
              <a:ln w="28575">
                <a:solidFill>
                  <a:schemeClr val="tx1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Sheet4!$J$146:$J$192</c:f>
              <c:numCache>
                <c:formatCode>General</c:formatCode>
                <c:ptCount val="47"/>
                <c:pt idx="0">
                  <c:v>129439.01</c:v>
                </c:pt>
                <c:pt idx="1">
                  <c:v>311379.64999999991</c:v>
                </c:pt>
                <c:pt idx="2">
                  <c:v>309233.71000000002</c:v>
                </c:pt>
                <c:pt idx="3">
                  <c:v>304864.15999999986</c:v>
                </c:pt>
                <c:pt idx="4">
                  <c:v>381760.88</c:v>
                </c:pt>
                <c:pt idx="5">
                  <c:v>422602.64999999991</c:v>
                </c:pt>
                <c:pt idx="6">
                  <c:v>221530.99</c:v>
                </c:pt>
                <c:pt idx="7">
                  <c:v>533181.53</c:v>
                </c:pt>
                <c:pt idx="8">
                  <c:v>43610.32</c:v>
                </c:pt>
                <c:pt idx="9">
                  <c:v>28610.940000000006</c:v>
                </c:pt>
                <c:pt idx="10">
                  <c:v>86711.58</c:v>
                </c:pt>
                <c:pt idx="11">
                  <c:v>190234.27000000005</c:v>
                </c:pt>
                <c:pt idx="12">
                  <c:v>42307.25</c:v>
                </c:pt>
                <c:pt idx="13">
                  <c:v>10258.82</c:v>
                </c:pt>
                <c:pt idx="14">
                  <c:v>199129.47</c:v>
                </c:pt>
                <c:pt idx="15">
                  <c:v>133041.07999999999</c:v>
                </c:pt>
                <c:pt idx="16">
                  <c:v>190203.54</c:v>
                </c:pt>
                <c:pt idx="17">
                  <c:v>90969.11</c:v>
                </c:pt>
                <c:pt idx="18">
                  <c:v>107386.22</c:v>
                </c:pt>
                <c:pt idx="19">
                  <c:v>50762.62</c:v>
                </c:pt>
                <c:pt idx="20">
                  <c:v>46148.5</c:v>
                </c:pt>
                <c:pt idx="21">
                  <c:v>25701.58</c:v>
                </c:pt>
                <c:pt idx="22">
                  <c:v>53105.65</c:v>
                </c:pt>
                <c:pt idx="23">
                  <c:v>45911.840000000011</c:v>
                </c:pt>
                <c:pt idx="24">
                  <c:v>22180.260000000006</c:v>
                </c:pt>
                <c:pt idx="25">
                  <c:v>22065.649999999994</c:v>
                </c:pt>
                <c:pt idx="26">
                  <c:v>105070.90999999999</c:v>
                </c:pt>
                <c:pt idx="27">
                  <c:v>8906.56</c:v>
                </c:pt>
                <c:pt idx="28">
                  <c:v>9449.1</c:v>
                </c:pt>
                <c:pt idx="29">
                  <c:v>155255.67999999999</c:v>
                </c:pt>
                <c:pt idx="30">
                  <c:v>164891.47</c:v>
                </c:pt>
                <c:pt idx="31">
                  <c:v>15020.51</c:v>
                </c:pt>
                <c:pt idx="32">
                  <c:v>3750.08</c:v>
                </c:pt>
                <c:pt idx="33">
                  <c:v>56801.02</c:v>
                </c:pt>
                <c:pt idx="34">
                  <c:v>112223.11</c:v>
                </c:pt>
                <c:pt idx="35">
                  <c:v>768.93999999999983</c:v>
                </c:pt>
                <c:pt idx="36">
                  <c:v>1571.72</c:v>
                </c:pt>
                <c:pt idx="37">
                  <c:v>70921.81</c:v>
                </c:pt>
                <c:pt idx="38">
                  <c:v>16203.15</c:v>
                </c:pt>
                <c:pt idx="39">
                  <c:v>2514.2199999999998</c:v>
                </c:pt>
                <c:pt idx="40">
                  <c:v>82829.489999999991</c:v>
                </c:pt>
                <c:pt idx="41">
                  <c:v>48964.480000000003</c:v>
                </c:pt>
                <c:pt idx="42">
                  <c:v>65203.43</c:v>
                </c:pt>
                <c:pt idx="43">
                  <c:v>27595.29</c:v>
                </c:pt>
                <c:pt idx="44">
                  <c:v>54404.46</c:v>
                </c:pt>
                <c:pt idx="45">
                  <c:v>5906.26</c:v>
                </c:pt>
                <c:pt idx="46">
                  <c:v>93838.78</c:v>
                </c:pt>
              </c:numCache>
            </c:numRef>
          </c:xVal>
          <c:yVal>
            <c:numRef>
              <c:f>Sheet4!$I$146:$I$192</c:f>
              <c:numCache>
                <c:formatCode>General</c:formatCode>
                <c:ptCount val="47"/>
                <c:pt idx="0">
                  <c:v>28.1</c:v>
                </c:pt>
                <c:pt idx="1">
                  <c:v>21.1</c:v>
                </c:pt>
                <c:pt idx="2">
                  <c:v>28.8</c:v>
                </c:pt>
                <c:pt idx="3">
                  <c:v>30.3</c:v>
                </c:pt>
                <c:pt idx="4">
                  <c:v>31.5</c:v>
                </c:pt>
                <c:pt idx="5">
                  <c:v>33.300000000000004</c:v>
                </c:pt>
                <c:pt idx="6">
                  <c:v>31.4</c:v>
                </c:pt>
                <c:pt idx="7">
                  <c:v>34.1</c:v>
                </c:pt>
                <c:pt idx="8">
                  <c:v>39.200000000000003</c:v>
                </c:pt>
                <c:pt idx="9">
                  <c:v>39.5</c:v>
                </c:pt>
                <c:pt idx="10">
                  <c:v>33.6</c:v>
                </c:pt>
                <c:pt idx="11">
                  <c:v>32.800000000000004</c:v>
                </c:pt>
                <c:pt idx="12">
                  <c:v>27.9</c:v>
                </c:pt>
                <c:pt idx="13">
                  <c:v>28.8</c:v>
                </c:pt>
                <c:pt idx="14">
                  <c:v>30</c:v>
                </c:pt>
                <c:pt idx="15">
                  <c:v>26.6</c:v>
                </c:pt>
                <c:pt idx="16">
                  <c:v>34</c:v>
                </c:pt>
                <c:pt idx="17">
                  <c:v>30.6</c:v>
                </c:pt>
                <c:pt idx="18">
                  <c:v>33.5</c:v>
                </c:pt>
                <c:pt idx="19">
                  <c:v>32.800000000000004</c:v>
                </c:pt>
                <c:pt idx="20">
                  <c:v>27.2</c:v>
                </c:pt>
                <c:pt idx="21">
                  <c:v>34.9</c:v>
                </c:pt>
                <c:pt idx="22">
                  <c:v>38</c:v>
                </c:pt>
                <c:pt idx="23">
                  <c:v>33.1</c:v>
                </c:pt>
                <c:pt idx="24">
                  <c:v>18.3</c:v>
                </c:pt>
                <c:pt idx="25">
                  <c:v>34.5</c:v>
                </c:pt>
                <c:pt idx="26">
                  <c:v>32</c:v>
                </c:pt>
                <c:pt idx="27">
                  <c:v>32.5</c:v>
                </c:pt>
                <c:pt idx="28">
                  <c:v>30.1</c:v>
                </c:pt>
                <c:pt idx="29">
                  <c:v>27.7</c:v>
                </c:pt>
                <c:pt idx="30">
                  <c:v>42.5</c:v>
                </c:pt>
                <c:pt idx="31">
                  <c:v>29.7</c:v>
                </c:pt>
                <c:pt idx="32">
                  <c:v>33.1</c:v>
                </c:pt>
                <c:pt idx="33">
                  <c:v>26.1</c:v>
                </c:pt>
                <c:pt idx="34">
                  <c:v>30.4</c:v>
                </c:pt>
                <c:pt idx="35">
                  <c:v>31.9</c:v>
                </c:pt>
                <c:pt idx="36">
                  <c:v>36.1</c:v>
                </c:pt>
                <c:pt idx="37">
                  <c:v>37.700000000000003</c:v>
                </c:pt>
                <c:pt idx="38">
                  <c:v>27.2</c:v>
                </c:pt>
                <c:pt idx="39">
                  <c:v>34.700000000000003</c:v>
                </c:pt>
                <c:pt idx="40">
                  <c:v>22.7</c:v>
                </c:pt>
                <c:pt idx="41">
                  <c:v>32</c:v>
                </c:pt>
                <c:pt idx="42">
                  <c:v>34.4</c:v>
                </c:pt>
                <c:pt idx="43">
                  <c:v>38.300000000000004</c:v>
                </c:pt>
                <c:pt idx="44">
                  <c:v>38.4</c:v>
                </c:pt>
                <c:pt idx="45">
                  <c:v>35.300000000000004</c:v>
                </c:pt>
                <c:pt idx="46">
                  <c:v>35.700000000000003</c:v>
                </c:pt>
              </c:numCache>
            </c:numRef>
          </c:yVal>
          <c:smooth val="0"/>
        </c:ser>
        <c:ser>
          <c:idx val="1"/>
          <c:order val="1"/>
          <c:tx>
            <c:v>Holocene Large</c:v>
          </c:tx>
          <c:spPr>
            <a:ln w="28575">
              <a:noFill/>
            </a:ln>
          </c:spPr>
          <c:marker>
            <c:symbol val="square"/>
            <c:size val="1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trendline>
            <c:spPr>
              <a:ln w="28575">
                <a:solidFill>
                  <a:srgbClr val="FF00FF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Sheet4!$J$137:$J$145</c:f>
              <c:numCache>
                <c:formatCode>General</c:formatCode>
                <c:ptCount val="9"/>
                <c:pt idx="0">
                  <c:v>26232.54</c:v>
                </c:pt>
                <c:pt idx="1">
                  <c:v>286839.59999999998</c:v>
                </c:pt>
                <c:pt idx="2">
                  <c:v>296991.59999999998</c:v>
                </c:pt>
                <c:pt idx="3">
                  <c:v>259579.51999999999</c:v>
                </c:pt>
                <c:pt idx="4">
                  <c:v>423950.07</c:v>
                </c:pt>
                <c:pt idx="5">
                  <c:v>465280.24</c:v>
                </c:pt>
                <c:pt idx="6">
                  <c:v>746165.33000000019</c:v>
                </c:pt>
                <c:pt idx="7">
                  <c:v>220788.53</c:v>
                </c:pt>
                <c:pt idx="8">
                  <c:v>550633.24</c:v>
                </c:pt>
              </c:numCache>
            </c:numRef>
          </c:xVal>
          <c:yVal>
            <c:numRef>
              <c:f>Sheet4!$I$137:$I$145</c:f>
              <c:numCache>
                <c:formatCode>General</c:formatCode>
                <c:ptCount val="9"/>
                <c:pt idx="0">
                  <c:v>15.7</c:v>
                </c:pt>
                <c:pt idx="1">
                  <c:v>18</c:v>
                </c:pt>
                <c:pt idx="2">
                  <c:v>20.100000000000001</c:v>
                </c:pt>
                <c:pt idx="3">
                  <c:v>20.7</c:v>
                </c:pt>
                <c:pt idx="4">
                  <c:v>14.6</c:v>
                </c:pt>
                <c:pt idx="5">
                  <c:v>17.899999999999999</c:v>
                </c:pt>
                <c:pt idx="6">
                  <c:v>21.4</c:v>
                </c:pt>
                <c:pt idx="7">
                  <c:v>22.5</c:v>
                </c:pt>
                <c:pt idx="8">
                  <c:v>17.5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340352"/>
        <c:axId val="108342272"/>
      </c:scatterChart>
      <c:valAx>
        <c:axId val="108340352"/>
        <c:scaling>
          <c:logBase val="10"/>
          <c:orientation val="minMax"/>
          <c:max val="1000000"/>
          <c:min val="10000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Square Kilometers</a:t>
                </a:r>
              </a:p>
            </c:rich>
          </c:tx>
          <c:layout>
            <c:manualLayout>
              <c:xMode val="edge"/>
              <c:yMode val="edge"/>
              <c:x val="0.23418425214609193"/>
              <c:y val="0.893964033290905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342272"/>
        <c:crossesAt val="10"/>
        <c:crossBetween val="midCat"/>
      </c:valAx>
      <c:valAx>
        <c:axId val="108342272"/>
        <c:scaling>
          <c:logBase val="10"/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Number of Rarefied Species</a:t>
                </a:r>
              </a:p>
            </c:rich>
          </c:tx>
          <c:layout>
            <c:manualLayout>
              <c:xMode val="edge"/>
              <c:yMode val="edge"/>
              <c:x val="1.2208678123051599E-2"/>
              <c:y val="0.112561127912162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3403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43729189789173"/>
          <c:y val="5.8727569331158296E-2"/>
          <c:w val="0.45837957824639292"/>
          <c:h val="0.71615008156606852"/>
        </c:manualLayout>
      </c:layout>
      <c:scatterChart>
        <c:scatterStyle val="lineMarker"/>
        <c:varyColors val="0"/>
        <c:ser>
          <c:idx val="0"/>
          <c:order val="0"/>
          <c:tx>
            <c:v>Pliocene-Miocene Large</c:v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trendline>
            <c:spPr>
              <a:ln w="28575">
                <a:solidFill>
                  <a:schemeClr val="tx1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Sheet4!$J$146:$J$192</c:f>
              <c:numCache>
                <c:formatCode>General</c:formatCode>
                <c:ptCount val="47"/>
                <c:pt idx="0">
                  <c:v>129439.01</c:v>
                </c:pt>
                <c:pt idx="1">
                  <c:v>311379.64999999991</c:v>
                </c:pt>
                <c:pt idx="2">
                  <c:v>309233.71000000002</c:v>
                </c:pt>
                <c:pt idx="3">
                  <c:v>304864.15999999986</c:v>
                </c:pt>
                <c:pt idx="4">
                  <c:v>381760.88</c:v>
                </c:pt>
                <c:pt idx="5">
                  <c:v>422602.64999999991</c:v>
                </c:pt>
                <c:pt idx="6">
                  <c:v>221530.99</c:v>
                </c:pt>
                <c:pt idx="7">
                  <c:v>533181.53</c:v>
                </c:pt>
                <c:pt idx="8">
                  <c:v>43610.32</c:v>
                </c:pt>
                <c:pt idx="9">
                  <c:v>28610.940000000006</c:v>
                </c:pt>
                <c:pt idx="10">
                  <c:v>86711.58</c:v>
                </c:pt>
                <c:pt idx="11">
                  <c:v>190234.27000000005</c:v>
                </c:pt>
                <c:pt idx="12">
                  <c:v>42307.25</c:v>
                </c:pt>
                <c:pt idx="13">
                  <c:v>10258.82</c:v>
                </c:pt>
                <c:pt idx="14">
                  <c:v>199129.47</c:v>
                </c:pt>
                <c:pt idx="15">
                  <c:v>133041.07999999999</c:v>
                </c:pt>
                <c:pt idx="16">
                  <c:v>190203.54</c:v>
                </c:pt>
                <c:pt idx="17">
                  <c:v>90969.11</c:v>
                </c:pt>
                <c:pt idx="18">
                  <c:v>107386.22</c:v>
                </c:pt>
                <c:pt idx="19">
                  <c:v>50762.62</c:v>
                </c:pt>
                <c:pt idx="20">
                  <c:v>46148.5</c:v>
                </c:pt>
                <c:pt idx="21">
                  <c:v>25701.58</c:v>
                </c:pt>
                <c:pt idx="22">
                  <c:v>53105.65</c:v>
                </c:pt>
                <c:pt idx="23">
                  <c:v>45911.840000000011</c:v>
                </c:pt>
                <c:pt idx="24">
                  <c:v>22180.260000000006</c:v>
                </c:pt>
                <c:pt idx="25">
                  <c:v>22065.649999999994</c:v>
                </c:pt>
                <c:pt idx="26">
                  <c:v>105070.90999999999</c:v>
                </c:pt>
                <c:pt idx="27">
                  <c:v>8906.56</c:v>
                </c:pt>
                <c:pt idx="28">
                  <c:v>9449.1</c:v>
                </c:pt>
                <c:pt idx="29">
                  <c:v>155255.67999999999</c:v>
                </c:pt>
                <c:pt idx="30">
                  <c:v>164891.47</c:v>
                </c:pt>
                <c:pt idx="31">
                  <c:v>15020.51</c:v>
                </c:pt>
                <c:pt idx="32">
                  <c:v>3750.08</c:v>
                </c:pt>
                <c:pt idx="33">
                  <c:v>56801.02</c:v>
                </c:pt>
                <c:pt idx="34">
                  <c:v>112223.11</c:v>
                </c:pt>
                <c:pt idx="35">
                  <c:v>768.93999999999983</c:v>
                </c:pt>
                <c:pt idx="36">
                  <c:v>1571.72</c:v>
                </c:pt>
                <c:pt idx="37">
                  <c:v>70921.81</c:v>
                </c:pt>
                <c:pt idx="38">
                  <c:v>16203.15</c:v>
                </c:pt>
                <c:pt idx="39">
                  <c:v>2514.2199999999998</c:v>
                </c:pt>
                <c:pt idx="40">
                  <c:v>82829.489999999991</c:v>
                </c:pt>
                <c:pt idx="41">
                  <c:v>48964.480000000003</c:v>
                </c:pt>
                <c:pt idx="42">
                  <c:v>65203.43</c:v>
                </c:pt>
                <c:pt idx="43">
                  <c:v>27595.29</c:v>
                </c:pt>
                <c:pt idx="44">
                  <c:v>54404.46</c:v>
                </c:pt>
                <c:pt idx="45">
                  <c:v>5906.26</c:v>
                </c:pt>
                <c:pt idx="46">
                  <c:v>93838.78</c:v>
                </c:pt>
              </c:numCache>
            </c:numRef>
          </c:xVal>
          <c:yVal>
            <c:numRef>
              <c:f>Sheet4!$I$146:$I$192</c:f>
              <c:numCache>
                <c:formatCode>General</c:formatCode>
                <c:ptCount val="47"/>
                <c:pt idx="0">
                  <c:v>28.1</c:v>
                </c:pt>
                <c:pt idx="1">
                  <c:v>21.1</c:v>
                </c:pt>
                <c:pt idx="2">
                  <c:v>28.8</c:v>
                </c:pt>
                <c:pt idx="3">
                  <c:v>30.3</c:v>
                </c:pt>
                <c:pt idx="4">
                  <c:v>31.5</c:v>
                </c:pt>
                <c:pt idx="5">
                  <c:v>33.300000000000004</c:v>
                </c:pt>
                <c:pt idx="6">
                  <c:v>31.4</c:v>
                </c:pt>
                <c:pt idx="7">
                  <c:v>34.1</c:v>
                </c:pt>
                <c:pt idx="8">
                  <c:v>39.200000000000003</c:v>
                </c:pt>
                <c:pt idx="9">
                  <c:v>39.5</c:v>
                </c:pt>
                <c:pt idx="10">
                  <c:v>33.6</c:v>
                </c:pt>
                <c:pt idx="11">
                  <c:v>32.800000000000004</c:v>
                </c:pt>
                <c:pt idx="12">
                  <c:v>27.9</c:v>
                </c:pt>
                <c:pt idx="13">
                  <c:v>28.8</c:v>
                </c:pt>
                <c:pt idx="14">
                  <c:v>30</c:v>
                </c:pt>
                <c:pt idx="15">
                  <c:v>26.6</c:v>
                </c:pt>
                <c:pt idx="16">
                  <c:v>34</c:v>
                </c:pt>
                <c:pt idx="17">
                  <c:v>30.6</c:v>
                </c:pt>
                <c:pt idx="18">
                  <c:v>33.5</c:v>
                </c:pt>
                <c:pt idx="19">
                  <c:v>32.800000000000004</c:v>
                </c:pt>
                <c:pt idx="20">
                  <c:v>27.2</c:v>
                </c:pt>
                <c:pt idx="21">
                  <c:v>34.9</c:v>
                </c:pt>
                <c:pt idx="22">
                  <c:v>38</c:v>
                </c:pt>
                <c:pt idx="23">
                  <c:v>33.1</c:v>
                </c:pt>
                <c:pt idx="24">
                  <c:v>18.3</c:v>
                </c:pt>
                <c:pt idx="25">
                  <c:v>34.5</c:v>
                </c:pt>
                <c:pt idx="26">
                  <c:v>32</c:v>
                </c:pt>
                <c:pt idx="27">
                  <c:v>32.5</c:v>
                </c:pt>
                <c:pt idx="28">
                  <c:v>30.1</c:v>
                </c:pt>
                <c:pt idx="29">
                  <c:v>27.7</c:v>
                </c:pt>
                <c:pt idx="30">
                  <c:v>42.5</c:v>
                </c:pt>
                <c:pt idx="31">
                  <c:v>29.7</c:v>
                </c:pt>
                <c:pt idx="32">
                  <c:v>33.1</c:v>
                </c:pt>
                <c:pt idx="33">
                  <c:v>26.1</c:v>
                </c:pt>
                <c:pt idx="34">
                  <c:v>30.4</c:v>
                </c:pt>
                <c:pt idx="35">
                  <c:v>31.9</c:v>
                </c:pt>
                <c:pt idx="36">
                  <c:v>36.1</c:v>
                </c:pt>
                <c:pt idx="37">
                  <c:v>37.700000000000003</c:v>
                </c:pt>
                <c:pt idx="38">
                  <c:v>27.2</c:v>
                </c:pt>
                <c:pt idx="39">
                  <c:v>34.700000000000003</c:v>
                </c:pt>
                <c:pt idx="40">
                  <c:v>22.7</c:v>
                </c:pt>
                <c:pt idx="41">
                  <c:v>32</c:v>
                </c:pt>
                <c:pt idx="42">
                  <c:v>34.4</c:v>
                </c:pt>
                <c:pt idx="43">
                  <c:v>38.300000000000004</c:v>
                </c:pt>
                <c:pt idx="44">
                  <c:v>38.4</c:v>
                </c:pt>
                <c:pt idx="45">
                  <c:v>35.300000000000004</c:v>
                </c:pt>
                <c:pt idx="46">
                  <c:v>35.700000000000003</c:v>
                </c:pt>
              </c:numCache>
            </c:numRef>
          </c:yVal>
          <c:smooth val="0"/>
        </c:ser>
        <c:ser>
          <c:idx val="1"/>
          <c:order val="1"/>
          <c:tx>
            <c:v>Holocene Large</c:v>
          </c:tx>
          <c:spPr>
            <a:ln w="28575">
              <a:noFill/>
            </a:ln>
          </c:spPr>
          <c:marker>
            <c:symbol val="square"/>
            <c:size val="1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trendline>
            <c:spPr>
              <a:ln w="28575">
                <a:solidFill>
                  <a:srgbClr val="FF00FF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Sheet4!$J$137:$J$145</c:f>
              <c:numCache>
                <c:formatCode>General</c:formatCode>
                <c:ptCount val="9"/>
                <c:pt idx="0">
                  <c:v>26232.54</c:v>
                </c:pt>
                <c:pt idx="1">
                  <c:v>286839.59999999998</c:v>
                </c:pt>
                <c:pt idx="2">
                  <c:v>296991.59999999998</c:v>
                </c:pt>
                <c:pt idx="3">
                  <c:v>259579.51999999999</c:v>
                </c:pt>
                <c:pt idx="4">
                  <c:v>423950.07</c:v>
                </c:pt>
                <c:pt idx="5">
                  <c:v>465280.24</c:v>
                </c:pt>
                <c:pt idx="6">
                  <c:v>746165.33000000019</c:v>
                </c:pt>
                <c:pt idx="7">
                  <c:v>220788.53</c:v>
                </c:pt>
                <c:pt idx="8">
                  <c:v>550633.24</c:v>
                </c:pt>
              </c:numCache>
            </c:numRef>
          </c:xVal>
          <c:yVal>
            <c:numRef>
              <c:f>Sheet4!$I$137:$I$145</c:f>
              <c:numCache>
                <c:formatCode>General</c:formatCode>
                <c:ptCount val="9"/>
                <c:pt idx="0">
                  <c:v>15.7</c:v>
                </c:pt>
                <c:pt idx="1">
                  <c:v>18</c:v>
                </c:pt>
                <c:pt idx="2">
                  <c:v>20.100000000000001</c:v>
                </c:pt>
                <c:pt idx="3">
                  <c:v>20.7</c:v>
                </c:pt>
                <c:pt idx="4">
                  <c:v>14.6</c:v>
                </c:pt>
                <c:pt idx="5">
                  <c:v>17.899999999999999</c:v>
                </c:pt>
                <c:pt idx="6">
                  <c:v>21.4</c:v>
                </c:pt>
                <c:pt idx="7">
                  <c:v>22.5</c:v>
                </c:pt>
                <c:pt idx="8">
                  <c:v>17.5</c:v>
                </c:pt>
              </c:numCache>
            </c:numRef>
          </c:yVal>
          <c:smooth val="0"/>
        </c:ser>
        <c:ser>
          <c:idx val="2"/>
          <c:order val="2"/>
          <c:tx>
            <c:v>Modern Large</c:v>
          </c:tx>
          <c:spPr>
            <a:ln w="28575">
              <a:noFill/>
            </a:ln>
          </c:spPr>
          <c:marker>
            <c:symbol val="triangle"/>
            <c:size val="15"/>
            <c:spPr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trendline>
            <c:spPr>
              <a:ln w="31750">
                <a:solidFill>
                  <a:srgbClr val="9BBB59">
                    <a:lumMod val="75000"/>
                  </a:srgbClr>
                </a:solidFill>
              </a:ln>
              <a:effectLst>
                <a:outerShdw blurRad="50800" dist="50800" dir="5400000" algn="tl" rotWithShape="0">
                  <a:prstClr val="black"/>
                </a:outerShdw>
              </a:effectLst>
            </c:spPr>
            <c:trendlineType val="power"/>
            <c:dispRSqr val="0"/>
            <c:dispEq val="0"/>
          </c:trendline>
          <c:xVal>
            <c:numRef>
              <c:f>Sheet4!$J$193:$J$198</c:f>
              <c:numCache>
                <c:formatCode>General</c:formatCode>
                <c:ptCount val="6"/>
                <c:pt idx="0">
                  <c:v>132696.95999999993</c:v>
                </c:pt>
                <c:pt idx="1">
                  <c:v>319398.53999999998</c:v>
                </c:pt>
                <c:pt idx="2">
                  <c:v>278717</c:v>
                </c:pt>
                <c:pt idx="3">
                  <c:v>66718.03</c:v>
                </c:pt>
                <c:pt idx="4">
                  <c:v>672617.26</c:v>
                </c:pt>
                <c:pt idx="5">
                  <c:v>341806</c:v>
                </c:pt>
              </c:numCache>
            </c:numRef>
          </c:xVal>
          <c:yVal>
            <c:numRef>
              <c:f>Sheet4!$I$193:$I$198</c:f>
              <c:numCache>
                <c:formatCode>General</c:formatCode>
                <c:ptCount val="6"/>
                <c:pt idx="0">
                  <c:v>19.2</c:v>
                </c:pt>
                <c:pt idx="1">
                  <c:v>14.5</c:v>
                </c:pt>
                <c:pt idx="2">
                  <c:v>14.9</c:v>
                </c:pt>
                <c:pt idx="3">
                  <c:v>12.8</c:v>
                </c:pt>
                <c:pt idx="4">
                  <c:v>19.100000000000001</c:v>
                </c:pt>
                <c:pt idx="5">
                  <c:v>20.2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9440"/>
        <c:axId val="96768000"/>
      </c:scatterChart>
      <c:valAx>
        <c:axId val="96749440"/>
        <c:scaling>
          <c:logBase val="10"/>
          <c:orientation val="minMax"/>
          <c:max val="1000000"/>
          <c:min val="10000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Square Kilometers</a:t>
                </a:r>
              </a:p>
            </c:rich>
          </c:tx>
          <c:layout>
            <c:manualLayout>
              <c:xMode val="edge"/>
              <c:yMode val="edge"/>
              <c:x val="0.23418425214609193"/>
              <c:y val="0.893964033290905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768000"/>
        <c:crossesAt val="10"/>
        <c:crossBetween val="midCat"/>
      </c:valAx>
      <c:valAx>
        <c:axId val="96768000"/>
        <c:scaling>
          <c:logBase val="10"/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Number of Rarefied Species</a:t>
                </a:r>
              </a:p>
            </c:rich>
          </c:tx>
          <c:layout>
            <c:manualLayout>
              <c:xMode val="edge"/>
              <c:yMode val="edge"/>
              <c:x val="1.2208678123051599E-2"/>
              <c:y val="0.112561127912162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7494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43729189789156"/>
          <c:y val="5.8727569331158275E-2"/>
          <c:w val="0.45726970033296338"/>
          <c:h val="0.71615008156606852"/>
        </c:manualLayout>
      </c:layout>
      <c:scatterChart>
        <c:scatterStyle val="lineMarker"/>
        <c:varyColors val="0"/>
        <c:ser>
          <c:idx val="0"/>
          <c:order val="0"/>
          <c:tx>
            <c:v>Pliocene-Miocene Small</c:v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trendline>
            <c:spPr>
              <a:ln w="31750">
                <a:solidFill>
                  <a:schemeClr val="tx1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Sheet4!$B$169:$B$194</c:f>
              <c:numCache>
                <c:formatCode>General</c:formatCode>
                <c:ptCount val="26"/>
                <c:pt idx="0">
                  <c:v>254778.7</c:v>
                </c:pt>
                <c:pt idx="1">
                  <c:v>208436.68</c:v>
                </c:pt>
                <c:pt idx="2">
                  <c:v>33738.76</c:v>
                </c:pt>
                <c:pt idx="3">
                  <c:v>295564.90999999997</c:v>
                </c:pt>
                <c:pt idx="4">
                  <c:v>280032.28000000014</c:v>
                </c:pt>
                <c:pt idx="5">
                  <c:v>205401.51</c:v>
                </c:pt>
                <c:pt idx="6">
                  <c:v>488972.33</c:v>
                </c:pt>
                <c:pt idx="7">
                  <c:v>24953.780000000006</c:v>
                </c:pt>
                <c:pt idx="8">
                  <c:v>124410.2</c:v>
                </c:pt>
                <c:pt idx="9">
                  <c:v>191556.01</c:v>
                </c:pt>
                <c:pt idx="10">
                  <c:v>41655.33</c:v>
                </c:pt>
                <c:pt idx="11">
                  <c:v>30510.080000000005</c:v>
                </c:pt>
                <c:pt idx="12">
                  <c:v>171740.94999999998</c:v>
                </c:pt>
                <c:pt idx="13">
                  <c:v>111805.4</c:v>
                </c:pt>
                <c:pt idx="14">
                  <c:v>182246.41999999998</c:v>
                </c:pt>
                <c:pt idx="15">
                  <c:v>17897.149999999994</c:v>
                </c:pt>
                <c:pt idx="16">
                  <c:v>49430.39</c:v>
                </c:pt>
                <c:pt idx="17">
                  <c:v>2.88</c:v>
                </c:pt>
                <c:pt idx="18">
                  <c:v>151351.21000000005</c:v>
                </c:pt>
                <c:pt idx="19">
                  <c:v>72214.42</c:v>
                </c:pt>
                <c:pt idx="20">
                  <c:v>51427.75</c:v>
                </c:pt>
                <c:pt idx="21">
                  <c:v>11.58</c:v>
                </c:pt>
                <c:pt idx="22">
                  <c:v>29780.27</c:v>
                </c:pt>
                <c:pt idx="23">
                  <c:v>16720.240000000005</c:v>
                </c:pt>
                <c:pt idx="24">
                  <c:v>48954.82</c:v>
                </c:pt>
                <c:pt idx="25">
                  <c:v>41975.78</c:v>
                </c:pt>
              </c:numCache>
            </c:numRef>
          </c:xVal>
          <c:yVal>
            <c:numRef>
              <c:f>Sheet4!$A$169:$A$194</c:f>
              <c:numCache>
                <c:formatCode>General</c:formatCode>
                <c:ptCount val="26"/>
                <c:pt idx="0">
                  <c:v>31.1</c:v>
                </c:pt>
                <c:pt idx="1">
                  <c:v>28</c:v>
                </c:pt>
                <c:pt idx="2">
                  <c:v>24.3</c:v>
                </c:pt>
                <c:pt idx="3">
                  <c:v>38.9</c:v>
                </c:pt>
                <c:pt idx="4">
                  <c:v>32.200000000000003</c:v>
                </c:pt>
                <c:pt idx="5">
                  <c:v>35.6</c:v>
                </c:pt>
                <c:pt idx="6">
                  <c:v>35.5</c:v>
                </c:pt>
                <c:pt idx="7">
                  <c:v>34.200000000000003</c:v>
                </c:pt>
                <c:pt idx="8">
                  <c:v>38.1</c:v>
                </c:pt>
                <c:pt idx="9">
                  <c:v>36.700000000000003</c:v>
                </c:pt>
                <c:pt idx="10">
                  <c:v>31.4</c:v>
                </c:pt>
                <c:pt idx="11">
                  <c:v>31.4</c:v>
                </c:pt>
                <c:pt idx="12">
                  <c:v>36.9</c:v>
                </c:pt>
                <c:pt idx="13">
                  <c:v>41.6</c:v>
                </c:pt>
                <c:pt idx="14">
                  <c:v>45.8</c:v>
                </c:pt>
                <c:pt idx="15">
                  <c:v>20.399999999999999</c:v>
                </c:pt>
                <c:pt idx="16">
                  <c:v>30.4</c:v>
                </c:pt>
                <c:pt idx="17">
                  <c:v>21.9</c:v>
                </c:pt>
                <c:pt idx="18">
                  <c:v>36.300000000000004</c:v>
                </c:pt>
                <c:pt idx="19">
                  <c:v>35.300000000000004</c:v>
                </c:pt>
                <c:pt idx="20">
                  <c:v>31.2</c:v>
                </c:pt>
                <c:pt idx="21">
                  <c:v>19.399999999999999</c:v>
                </c:pt>
                <c:pt idx="22">
                  <c:v>36</c:v>
                </c:pt>
                <c:pt idx="23">
                  <c:v>46.1</c:v>
                </c:pt>
                <c:pt idx="24">
                  <c:v>39.300000000000004</c:v>
                </c:pt>
                <c:pt idx="25">
                  <c:v>40.4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91552"/>
        <c:axId val="96879744"/>
      </c:scatterChart>
      <c:valAx>
        <c:axId val="96791552"/>
        <c:scaling>
          <c:logBase val="10"/>
          <c:orientation val="minMax"/>
          <c:max val="1000000"/>
          <c:min val="10000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Square Kilometers</a:t>
                </a:r>
              </a:p>
            </c:rich>
          </c:tx>
          <c:layout>
            <c:manualLayout>
              <c:xMode val="edge"/>
              <c:yMode val="edge"/>
              <c:x val="0.23418425214609184"/>
              <c:y val="0.893964033290905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879744"/>
        <c:crossesAt val="10"/>
        <c:crossBetween val="midCat"/>
      </c:valAx>
      <c:valAx>
        <c:axId val="96879744"/>
        <c:scaling>
          <c:logBase val="10"/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Number of Rarefied Species</a:t>
                </a:r>
              </a:p>
            </c:rich>
          </c:tx>
          <c:layout>
            <c:manualLayout>
              <c:xMode val="edge"/>
              <c:yMode val="edge"/>
              <c:x val="1.2208678123051599E-2"/>
              <c:y val="0.1125611279121624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7915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43729189789173"/>
          <c:y val="5.8727569331158296E-2"/>
          <c:w val="0.45726970033296338"/>
          <c:h val="0.71615008156606852"/>
        </c:manualLayout>
      </c:layout>
      <c:scatterChart>
        <c:scatterStyle val="lineMarker"/>
        <c:varyColors val="0"/>
        <c:ser>
          <c:idx val="0"/>
          <c:order val="0"/>
          <c:tx>
            <c:v>Pliocene-Miocene Small</c:v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trendline>
            <c:spPr>
              <a:ln w="31750">
                <a:solidFill>
                  <a:schemeClr val="tx1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Sheet4!$B$169:$B$194</c:f>
              <c:numCache>
                <c:formatCode>General</c:formatCode>
                <c:ptCount val="26"/>
                <c:pt idx="0">
                  <c:v>254778.7</c:v>
                </c:pt>
                <c:pt idx="1">
                  <c:v>208436.68</c:v>
                </c:pt>
                <c:pt idx="2">
                  <c:v>33738.76</c:v>
                </c:pt>
                <c:pt idx="3">
                  <c:v>295564.90999999997</c:v>
                </c:pt>
                <c:pt idx="4">
                  <c:v>280032.28000000014</c:v>
                </c:pt>
                <c:pt idx="5">
                  <c:v>205401.51</c:v>
                </c:pt>
                <c:pt idx="6">
                  <c:v>488972.33</c:v>
                </c:pt>
                <c:pt idx="7">
                  <c:v>24953.780000000006</c:v>
                </c:pt>
                <c:pt idx="8">
                  <c:v>124410.2</c:v>
                </c:pt>
                <c:pt idx="9">
                  <c:v>191556.01</c:v>
                </c:pt>
                <c:pt idx="10">
                  <c:v>41655.33</c:v>
                </c:pt>
                <c:pt idx="11">
                  <c:v>30510.080000000005</c:v>
                </c:pt>
                <c:pt idx="12">
                  <c:v>171740.94999999998</c:v>
                </c:pt>
                <c:pt idx="13">
                  <c:v>111805.4</c:v>
                </c:pt>
                <c:pt idx="14">
                  <c:v>182246.41999999998</c:v>
                </c:pt>
                <c:pt idx="15">
                  <c:v>17897.149999999994</c:v>
                </c:pt>
                <c:pt idx="16">
                  <c:v>49430.39</c:v>
                </c:pt>
                <c:pt idx="17">
                  <c:v>2.88</c:v>
                </c:pt>
                <c:pt idx="18">
                  <c:v>151351.21000000005</c:v>
                </c:pt>
                <c:pt idx="19">
                  <c:v>72214.42</c:v>
                </c:pt>
                <c:pt idx="20">
                  <c:v>51427.75</c:v>
                </c:pt>
                <c:pt idx="21">
                  <c:v>11.58</c:v>
                </c:pt>
                <c:pt idx="22">
                  <c:v>29780.27</c:v>
                </c:pt>
                <c:pt idx="23">
                  <c:v>16720.240000000005</c:v>
                </c:pt>
                <c:pt idx="24">
                  <c:v>48954.82</c:v>
                </c:pt>
                <c:pt idx="25">
                  <c:v>41975.78</c:v>
                </c:pt>
              </c:numCache>
            </c:numRef>
          </c:xVal>
          <c:yVal>
            <c:numRef>
              <c:f>Sheet4!$A$169:$A$194</c:f>
              <c:numCache>
                <c:formatCode>General</c:formatCode>
                <c:ptCount val="26"/>
                <c:pt idx="0">
                  <c:v>31.1</c:v>
                </c:pt>
                <c:pt idx="1">
                  <c:v>28</c:v>
                </c:pt>
                <c:pt idx="2">
                  <c:v>24.3</c:v>
                </c:pt>
                <c:pt idx="3">
                  <c:v>38.9</c:v>
                </c:pt>
                <c:pt idx="4">
                  <c:v>32.200000000000003</c:v>
                </c:pt>
                <c:pt idx="5">
                  <c:v>35.6</c:v>
                </c:pt>
                <c:pt idx="6">
                  <c:v>35.5</c:v>
                </c:pt>
                <c:pt idx="7">
                  <c:v>34.200000000000003</c:v>
                </c:pt>
                <c:pt idx="8">
                  <c:v>38.1</c:v>
                </c:pt>
                <c:pt idx="9">
                  <c:v>36.700000000000003</c:v>
                </c:pt>
                <c:pt idx="10">
                  <c:v>31.4</c:v>
                </c:pt>
                <c:pt idx="11">
                  <c:v>31.4</c:v>
                </c:pt>
                <c:pt idx="12">
                  <c:v>36.9</c:v>
                </c:pt>
                <c:pt idx="13">
                  <c:v>41.6</c:v>
                </c:pt>
                <c:pt idx="14">
                  <c:v>45.8</c:v>
                </c:pt>
                <c:pt idx="15">
                  <c:v>20.399999999999999</c:v>
                </c:pt>
                <c:pt idx="16">
                  <c:v>30.4</c:v>
                </c:pt>
                <c:pt idx="17">
                  <c:v>21.9</c:v>
                </c:pt>
                <c:pt idx="18">
                  <c:v>36.300000000000004</c:v>
                </c:pt>
                <c:pt idx="19">
                  <c:v>35.300000000000004</c:v>
                </c:pt>
                <c:pt idx="20">
                  <c:v>31.2</c:v>
                </c:pt>
                <c:pt idx="21">
                  <c:v>19.399999999999999</c:v>
                </c:pt>
                <c:pt idx="22">
                  <c:v>36</c:v>
                </c:pt>
                <c:pt idx="23">
                  <c:v>46.1</c:v>
                </c:pt>
                <c:pt idx="24">
                  <c:v>39.300000000000004</c:v>
                </c:pt>
                <c:pt idx="25">
                  <c:v>40.4</c:v>
                </c:pt>
              </c:numCache>
            </c:numRef>
          </c:yVal>
          <c:smooth val="0"/>
        </c:ser>
        <c:ser>
          <c:idx val="1"/>
          <c:order val="1"/>
          <c:tx>
            <c:v>Holocene Small</c:v>
          </c:tx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trendline>
            <c:spPr>
              <a:ln w="31750">
                <a:solidFill>
                  <a:srgbClr val="FF00FF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Sheet4!$B$160:$B$168</c:f>
              <c:numCache>
                <c:formatCode>General</c:formatCode>
                <c:ptCount val="9"/>
                <c:pt idx="0">
                  <c:v>33882.18</c:v>
                </c:pt>
                <c:pt idx="1">
                  <c:v>293762.31</c:v>
                </c:pt>
                <c:pt idx="2">
                  <c:v>284966.09999999998</c:v>
                </c:pt>
                <c:pt idx="3">
                  <c:v>286356.7</c:v>
                </c:pt>
                <c:pt idx="4">
                  <c:v>362772.67</c:v>
                </c:pt>
                <c:pt idx="5">
                  <c:v>452241.51</c:v>
                </c:pt>
                <c:pt idx="6">
                  <c:v>655146.51</c:v>
                </c:pt>
                <c:pt idx="7">
                  <c:v>240655.11000000004</c:v>
                </c:pt>
                <c:pt idx="8">
                  <c:v>550070.37</c:v>
                </c:pt>
              </c:numCache>
            </c:numRef>
          </c:xVal>
          <c:yVal>
            <c:numRef>
              <c:f>Sheet4!$A$160:$A$168</c:f>
              <c:numCache>
                <c:formatCode>General</c:formatCode>
                <c:ptCount val="9"/>
                <c:pt idx="0">
                  <c:v>16.100000000000001</c:v>
                </c:pt>
                <c:pt idx="1">
                  <c:v>25.5</c:v>
                </c:pt>
                <c:pt idx="2">
                  <c:v>24.4</c:v>
                </c:pt>
                <c:pt idx="3">
                  <c:v>29.3</c:v>
                </c:pt>
                <c:pt idx="4">
                  <c:v>21</c:v>
                </c:pt>
                <c:pt idx="5">
                  <c:v>23.5</c:v>
                </c:pt>
                <c:pt idx="6">
                  <c:v>28.8</c:v>
                </c:pt>
                <c:pt idx="7">
                  <c:v>30.5</c:v>
                </c:pt>
                <c:pt idx="8">
                  <c:v>27.2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401792"/>
        <c:axId val="108403712"/>
      </c:scatterChart>
      <c:valAx>
        <c:axId val="108401792"/>
        <c:scaling>
          <c:logBase val="10"/>
          <c:orientation val="minMax"/>
          <c:max val="1000000"/>
          <c:min val="10000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Square Kilometers</a:t>
                </a:r>
              </a:p>
            </c:rich>
          </c:tx>
          <c:layout>
            <c:manualLayout>
              <c:xMode val="edge"/>
              <c:yMode val="edge"/>
              <c:x val="0.23418425214609193"/>
              <c:y val="0.893964033290905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403712"/>
        <c:crossesAt val="10"/>
        <c:crossBetween val="midCat"/>
      </c:valAx>
      <c:valAx>
        <c:axId val="108403712"/>
        <c:scaling>
          <c:logBase val="10"/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Number of Rarefied Species</a:t>
                </a:r>
              </a:p>
            </c:rich>
          </c:tx>
          <c:layout>
            <c:manualLayout>
              <c:xMode val="edge"/>
              <c:yMode val="edge"/>
              <c:x val="1.2208678123051599E-2"/>
              <c:y val="0.112561127912162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4017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43729189789173"/>
          <c:y val="5.8727569331158296E-2"/>
          <c:w val="0.45726970033296338"/>
          <c:h val="0.71615008156606852"/>
        </c:manualLayout>
      </c:layout>
      <c:scatterChart>
        <c:scatterStyle val="lineMarker"/>
        <c:varyColors val="0"/>
        <c:ser>
          <c:idx val="0"/>
          <c:order val="0"/>
          <c:tx>
            <c:v>Pliocene-Miocene Small</c:v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trendline>
            <c:spPr>
              <a:ln w="31750">
                <a:solidFill>
                  <a:schemeClr val="tx1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Sheet4!$B$169:$B$194</c:f>
              <c:numCache>
                <c:formatCode>General</c:formatCode>
                <c:ptCount val="26"/>
                <c:pt idx="0">
                  <c:v>254778.7</c:v>
                </c:pt>
                <c:pt idx="1">
                  <c:v>208436.68</c:v>
                </c:pt>
                <c:pt idx="2">
                  <c:v>33738.76</c:v>
                </c:pt>
                <c:pt idx="3">
                  <c:v>295564.90999999997</c:v>
                </c:pt>
                <c:pt idx="4">
                  <c:v>280032.28000000014</c:v>
                </c:pt>
                <c:pt idx="5">
                  <c:v>205401.51</c:v>
                </c:pt>
                <c:pt idx="6">
                  <c:v>488972.33</c:v>
                </c:pt>
                <c:pt idx="7">
                  <c:v>24953.780000000006</c:v>
                </c:pt>
                <c:pt idx="8">
                  <c:v>124410.2</c:v>
                </c:pt>
                <c:pt idx="9">
                  <c:v>191556.01</c:v>
                </c:pt>
                <c:pt idx="10">
                  <c:v>41655.33</c:v>
                </c:pt>
                <c:pt idx="11">
                  <c:v>30510.080000000005</c:v>
                </c:pt>
                <c:pt idx="12">
                  <c:v>171740.94999999998</c:v>
                </c:pt>
                <c:pt idx="13">
                  <c:v>111805.4</c:v>
                </c:pt>
                <c:pt idx="14">
                  <c:v>182246.41999999998</c:v>
                </c:pt>
                <c:pt idx="15">
                  <c:v>17897.149999999994</c:v>
                </c:pt>
                <c:pt idx="16">
                  <c:v>49430.39</c:v>
                </c:pt>
                <c:pt idx="17">
                  <c:v>2.88</c:v>
                </c:pt>
                <c:pt idx="18">
                  <c:v>151351.21000000005</c:v>
                </c:pt>
                <c:pt idx="19">
                  <c:v>72214.42</c:v>
                </c:pt>
                <c:pt idx="20">
                  <c:v>51427.75</c:v>
                </c:pt>
                <c:pt idx="21">
                  <c:v>11.58</c:v>
                </c:pt>
                <c:pt idx="22">
                  <c:v>29780.27</c:v>
                </c:pt>
                <c:pt idx="23">
                  <c:v>16720.240000000005</c:v>
                </c:pt>
                <c:pt idx="24">
                  <c:v>48954.82</c:v>
                </c:pt>
                <c:pt idx="25">
                  <c:v>41975.78</c:v>
                </c:pt>
              </c:numCache>
            </c:numRef>
          </c:xVal>
          <c:yVal>
            <c:numRef>
              <c:f>Sheet4!$A$169:$A$194</c:f>
              <c:numCache>
                <c:formatCode>General</c:formatCode>
                <c:ptCount val="26"/>
                <c:pt idx="0">
                  <c:v>31.1</c:v>
                </c:pt>
                <c:pt idx="1">
                  <c:v>28</c:v>
                </c:pt>
                <c:pt idx="2">
                  <c:v>24.3</c:v>
                </c:pt>
                <c:pt idx="3">
                  <c:v>38.9</c:v>
                </c:pt>
                <c:pt idx="4">
                  <c:v>32.200000000000003</c:v>
                </c:pt>
                <c:pt idx="5">
                  <c:v>35.6</c:v>
                </c:pt>
                <c:pt idx="6">
                  <c:v>35.5</c:v>
                </c:pt>
                <c:pt idx="7">
                  <c:v>34.200000000000003</c:v>
                </c:pt>
                <c:pt idx="8">
                  <c:v>38.1</c:v>
                </c:pt>
                <c:pt idx="9">
                  <c:v>36.700000000000003</c:v>
                </c:pt>
                <c:pt idx="10">
                  <c:v>31.4</c:v>
                </c:pt>
                <c:pt idx="11">
                  <c:v>31.4</c:v>
                </c:pt>
                <c:pt idx="12">
                  <c:v>36.9</c:v>
                </c:pt>
                <c:pt idx="13">
                  <c:v>41.6</c:v>
                </c:pt>
                <c:pt idx="14">
                  <c:v>45.8</c:v>
                </c:pt>
                <c:pt idx="15">
                  <c:v>20.399999999999999</c:v>
                </c:pt>
                <c:pt idx="16">
                  <c:v>30.4</c:v>
                </c:pt>
                <c:pt idx="17">
                  <c:v>21.9</c:v>
                </c:pt>
                <c:pt idx="18">
                  <c:v>36.300000000000004</c:v>
                </c:pt>
                <c:pt idx="19">
                  <c:v>35.300000000000004</c:v>
                </c:pt>
                <c:pt idx="20">
                  <c:v>31.2</c:v>
                </c:pt>
                <c:pt idx="21">
                  <c:v>19.399999999999999</c:v>
                </c:pt>
                <c:pt idx="22">
                  <c:v>36</c:v>
                </c:pt>
                <c:pt idx="23">
                  <c:v>46.1</c:v>
                </c:pt>
                <c:pt idx="24">
                  <c:v>39.300000000000004</c:v>
                </c:pt>
                <c:pt idx="25">
                  <c:v>40.4</c:v>
                </c:pt>
              </c:numCache>
            </c:numRef>
          </c:yVal>
          <c:smooth val="0"/>
        </c:ser>
        <c:ser>
          <c:idx val="1"/>
          <c:order val="1"/>
          <c:tx>
            <c:v>Holocene Small</c:v>
          </c:tx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trendline>
            <c:spPr>
              <a:ln w="31750">
                <a:solidFill>
                  <a:srgbClr val="FF00FF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Sheet4!$B$160:$B$168</c:f>
              <c:numCache>
                <c:formatCode>General</c:formatCode>
                <c:ptCount val="9"/>
                <c:pt idx="0">
                  <c:v>33882.18</c:v>
                </c:pt>
                <c:pt idx="1">
                  <c:v>293762.31</c:v>
                </c:pt>
                <c:pt idx="2">
                  <c:v>284966.09999999998</c:v>
                </c:pt>
                <c:pt idx="3">
                  <c:v>286356.7</c:v>
                </c:pt>
                <c:pt idx="4">
                  <c:v>362772.67</c:v>
                </c:pt>
                <c:pt idx="5">
                  <c:v>452241.51</c:v>
                </c:pt>
                <c:pt idx="6">
                  <c:v>655146.51</c:v>
                </c:pt>
                <c:pt idx="7">
                  <c:v>240655.11000000004</c:v>
                </c:pt>
                <c:pt idx="8">
                  <c:v>550070.37</c:v>
                </c:pt>
              </c:numCache>
            </c:numRef>
          </c:xVal>
          <c:yVal>
            <c:numRef>
              <c:f>Sheet4!$A$160:$A$168</c:f>
              <c:numCache>
                <c:formatCode>General</c:formatCode>
                <c:ptCount val="9"/>
                <c:pt idx="0">
                  <c:v>16.100000000000001</c:v>
                </c:pt>
                <c:pt idx="1">
                  <c:v>25.5</c:v>
                </c:pt>
                <c:pt idx="2">
                  <c:v>24.4</c:v>
                </c:pt>
                <c:pt idx="3">
                  <c:v>29.3</c:v>
                </c:pt>
                <c:pt idx="4">
                  <c:v>21</c:v>
                </c:pt>
                <c:pt idx="5">
                  <c:v>23.5</c:v>
                </c:pt>
                <c:pt idx="6">
                  <c:v>28.8</c:v>
                </c:pt>
                <c:pt idx="7">
                  <c:v>30.5</c:v>
                </c:pt>
                <c:pt idx="8">
                  <c:v>27.2</c:v>
                </c:pt>
              </c:numCache>
            </c:numRef>
          </c:yVal>
          <c:smooth val="0"/>
        </c:ser>
        <c:ser>
          <c:idx val="2"/>
          <c:order val="2"/>
          <c:tx>
            <c:v>Modern</c:v>
          </c:tx>
          <c:spPr>
            <a:ln w="28575">
              <a:noFill/>
            </a:ln>
          </c:spPr>
          <c:marker>
            <c:symbol val="triangle"/>
            <c:size val="17"/>
            <c:spPr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trendline>
            <c:spPr>
              <a:ln w="31750">
                <a:solidFill>
                  <a:schemeClr val="accent3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trendlineType val="power"/>
            <c:dispRSqr val="0"/>
            <c:dispEq val="0"/>
          </c:trendline>
          <c:xVal>
            <c:numRef>
              <c:f>Sheet4!$B$195:$B$204</c:f>
              <c:numCache>
                <c:formatCode>General</c:formatCode>
                <c:ptCount val="10"/>
                <c:pt idx="0">
                  <c:v>187095.25</c:v>
                </c:pt>
                <c:pt idx="1">
                  <c:v>304273.03000000014</c:v>
                </c:pt>
                <c:pt idx="2">
                  <c:v>354958.77</c:v>
                </c:pt>
                <c:pt idx="3">
                  <c:v>298982.53000000014</c:v>
                </c:pt>
                <c:pt idx="4">
                  <c:v>413692.9800000001</c:v>
                </c:pt>
                <c:pt idx="5">
                  <c:v>75697.989999999991</c:v>
                </c:pt>
                <c:pt idx="6">
                  <c:v>333061.45</c:v>
                </c:pt>
                <c:pt idx="7">
                  <c:v>675336.06</c:v>
                </c:pt>
                <c:pt idx="8">
                  <c:v>380479.63999999996</c:v>
                </c:pt>
                <c:pt idx="9">
                  <c:v>630171.51</c:v>
                </c:pt>
              </c:numCache>
            </c:numRef>
          </c:xVal>
          <c:yVal>
            <c:numRef>
              <c:f>Sheet4!$A$195:$A$204</c:f>
              <c:numCache>
                <c:formatCode>General</c:formatCode>
                <c:ptCount val="10"/>
                <c:pt idx="0">
                  <c:v>36.5</c:v>
                </c:pt>
                <c:pt idx="1">
                  <c:v>34.700000000000003</c:v>
                </c:pt>
                <c:pt idx="2">
                  <c:v>33.700000000000003</c:v>
                </c:pt>
                <c:pt idx="3">
                  <c:v>33.6</c:v>
                </c:pt>
                <c:pt idx="4">
                  <c:v>27</c:v>
                </c:pt>
                <c:pt idx="5">
                  <c:v>24.1</c:v>
                </c:pt>
                <c:pt idx="6">
                  <c:v>31.8</c:v>
                </c:pt>
                <c:pt idx="7">
                  <c:v>32.6</c:v>
                </c:pt>
                <c:pt idx="8">
                  <c:v>35.6</c:v>
                </c:pt>
                <c:pt idx="9">
                  <c:v>29.6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483712"/>
        <c:axId val="108485632"/>
      </c:scatterChart>
      <c:valAx>
        <c:axId val="108483712"/>
        <c:scaling>
          <c:logBase val="10"/>
          <c:orientation val="minMax"/>
          <c:max val="1000000"/>
          <c:min val="10000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Square Kilometers</a:t>
                </a:r>
              </a:p>
            </c:rich>
          </c:tx>
          <c:layout>
            <c:manualLayout>
              <c:xMode val="edge"/>
              <c:yMode val="edge"/>
              <c:x val="0.23418425214609193"/>
              <c:y val="0.893964033290905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485632"/>
        <c:crossesAt val="10"/>
        <c:crossBetween val="midCat"/>
      </c:valAx>
      <c:valAx>
        <c:axId val="108485632"/>
        <c:scaling>
          <c:logBase val="10"/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Number of Rarefied Species</a:t>
                </a:r>
              </a:p>
            </c:rich>
          </c:tx>
          <c:layout>
            <c:manualLayout>
              <c:xMode val="edge"/>
              <c:yMode val="edge"/>
              <c:x val="1.2208678123051599E-2"/>
              <c:y val="0.112561127912162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4837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Mio-Pliocene</c:v>
          </c:tx>
          <c:spPr>
            <a:ln w="28575">
              <a:noFill/>
            </a:ln>
          </c:spPr>
          <c:marker>
            <c:symbol val="diamond"/>
            <c:size val="1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28575"/>
            </c:spPr>
            <c:trendlineType val="power"/>
            <c:dispRSqr val="0"/>
            <c:dispEq val="0"/>
          </c:trendline>
          <c:xVal>
            <c:numRef>
              <c:f>Sheet4!$B$210:$B$227</c:f>
              <c:numCache>
                <c:formatCode>General</c:formatCode>
                <c:ptCount val="18"/>
                <c:pt idx="0">
                  <c:v>3178186.06</c:v>
                </c:pt>
                <c:pt idx="1">
                  <c:v>3026523.79</c:v>
                </c:pt>
                <c:pt idx="2">
                  <c:v>3650777.13</c:v>
                </c:pt>
                <c:pt idx="3">
                  <c:v>2563431.29</c:v>
                </c:pt>
                <c:pt idx="4">
                  <c:v>2135395.69</c:v>
                </c:pt>
                <c:pt idx="5">
                  <c:v>2105306.73</c:v>
                </c:pt>
                <c:pt idx="6">
                  <c:v>2161373.2799999998</c:v>
                </c:pt>
                <c:pt idx="7">
                  <c:v>2021558.1</c:v>
                </c:pt>
                <c:pt idx="8">
                  <c:v>1899202.6300000001</c:v>
                </c:pt>
                <c:pt idx="9">
                  <c:v>1652867.35</c:v>
                </c:pt>
                <c:pt idx="10">
                  <c:v>3163896.9</c:v>
                </c:pt>
                <c:pt idx="11">
                  <c:v>2844902.61</c:v>
                </c:pt>
                <c:pt idx="12">
                  <c:v>2444127.9499999997</c:v>
                </c:pt>
                <c:pt idx="13">
                  <c:v>2858847.12</c:v>
                </c:pt>
                <c:pt idx="14">
                  <c:v>1640895.35</c:v>
                </c:pt>
                <c:pt idx="15">
                  <c:v>2999671.9899999998</c:v>
                </c:pt>
                <c:pt idx="16">
                  <c:v>1693802.11</c:v>
                </c:pt>
                <c:pt idx="17">
                  <c:v>1539896.85</c:v>
                </c:pt>
              </c:numCache>
            </c:numRef>
          </c:xVal>
          <c:yVal>
            <c:numRef>
              <c:f>Sheet4!$A$210:$A$227</c:f>
              <c:numCache>
                <c:formatCode>General</c:formatCode>
                <c:ptCount val="18"/>
                <c:pt idx="0">
                  <c:v>54.6</c:v>
                </c:pt>
                <c:pt idx="1">
                  <c:v>58.8</c:v>
                </c:pt>
                <c:pt idx="2">
                  <c:v>55.2</c:v>
                </c:pt>
                <c:pt idx="3">
                  <c:v>46.8</c:v>
                </c:pt>
                <c:pt idx="4">
                  <c:v>49.1</c:v>
                </c:pt>
                <c:pt idx="5">
                  <c:v>49.9</c:v>
                </c:pt>
                <c:pt idx="6">
                  <c:v>47.3</c:v>
                </c:pt>
                <c:pt idx="7">
                  <c:v>41.7</c:v>
                </c:pt>
                <c:pt idx="8">
                  <c:v>50.4</c:v>
                </c:pt>
                <c:pt idx="9">
                  <c:v>42.4</c:v>
                </c:pt>
                <c:pt idx="10">
                  <c:v>57.1</c:v>
                </c:pt>
                <c:pt idx="11">
                  <c:v>56.6</c:v>
                </c:pt>
                <c:pt idx="12">
                  <c:v>48.8</c:v>
                </c:pt>
                <c:pt idx="13">
                  <c:v>47.3</c:v>
                </c:pt>
                <c:pt idx="14">
                  <c:v>43.3</c:v>
                </c:pt>
                <c:pt idx="15">
                  <c:v>52.4</c:v>
                </c:pt>
                <c:pt idx="16">
                  <c:v>56.3</c:v>
                </c:pt>
                <c:pt idx="17">
                  <c:v>51.2</c:v>
                </c:pt>
              </c:numCache>
            </c:numRef>
          </c:yVal>
          <c:smooth val="0"/>
        </c:ser>
        <c:ser>
          <c:idx val="0"/>
          <c:order val="1"/>
          <c:tx>
            <c:v>Holocene</c:v>
          </c:tx>
          <c:spPr>
            <a:ln w="28575">
              <a:noFill/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dPt>
            <c:idx val="0"/>
            <c:marker>
              <c:symbol val="x"/>
              <c:size val="16"/>
            </c:marker>
            <c:bubble3D val="0"/>
          </c:dPt>
          <c:xVal>
            <c:numRef>
              <c:f>Sheet4!$B$209</c:f>
              <c:numCache>
                <c:formatCode>General</c:formatCode>
                <c:ptCount val="1"/>
                <c:pt idx="0">
                  <c:v>3761630.07</c:v>
                </c:pt>
              </c:numCache>
            </c:numRef>
          </c:xVal>
          <c:yVal>
            <c:numRef>
              <c:f>Sheet4!$A$209</c:f>
              <c:numCache>
                <c:formatCode>General</c:formatCode>
                <c:ptCount val="1"/>
                <c:pt idx="0">
                  <c:v>44.8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306368"/>
        <c:axId val="83321216"/>
      </c:scatterChart>
      <c:valAx>
        <c:axId val="8330636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>
                    <a:latin typeface="Arial" pitchFamily="34" charset="0"/>
                    <a:cs typeface="Arial" pitchFamily="34" charset="0"/>
                  </a:rPr>
                  <a:t>Log</a:t>
                </a:r>
                <a:r>
                  <a:rPr lang="en-US" sz="2400" baseline="0">
                    <a:latin typeface="Arial" pitchFamily="34" charset="0"/>
                    <a:cs typeface="Arial" pitchFamily="34" charset="0"/>
                  </a:rPr>
                  <a:t>  Square Kilometers</a:t>
                </a:r>
                <a:endParaRPr lang="en-US" sz="240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321216"/>
        <c:crosses val="autoZero"/>
        <c:crossBetween val="midCat"/>
      </c:valAx>
      <c:valAx>
        <c:axId val="83321216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>
                    <a:latin typeface="Arial" pitchFamily="34" charset="0"/>
                    <a:cs typeface="Arial" pitchFamily="34" charset="0"/>
                  </a:rPr>
                  <a:t>Log</a:t>
                </a:r>
                <a:r>
                  <a:rPr lang="en-US" sz="2400" baseline="0">
                    <a:latin typeface="Arial" pitchFamily="34" charset="0"/>
                    <a:cs typeface="Arial" pitchFamily="34" charset="0"/>
                  </a:rPr>
                  <a:t> Number of Rarefied Species</a:t>
                </a:r>
                <a:endParaRPr lang="en-US" sz="240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3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3306368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spPr>
    <a:noFill/>
    <a:ln w="2540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Mio-Pliocene</c:v>
          </c:tx>
          <c:spPr>
            <a:ln w="28575">
              <a:noFill/>
            </a:ln>
          </c:spPr>
          <c:marker>
            <c:symbol val="diamond"/>
            <c:size val="1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28575"/>
            </c:spPr>
            <c:trendlineType val="power"/>
            <c:dispRSqr val="0"/>
            <c:dispEq val="0"/>
          </c:trendline>
          <c:xVal>
            <c:numRef>
              <c:f>Sheet4!$B$210:$B$227</c:f>
              <c:numCache>
                <c:formatCode>General</c:formatCode>
                <c:ptCount val="18"/>
                <c:pt idx="0">
                  <c:v>3178186.06</c:v>
                </c:pt>
                <c:pt idx="1">
                  <c:v>3026523.79</c:v>
                </c:pt>
                <c:pt idx="2">
                  <c:v>3650777.13</c:v>
                </c:pt>
                <c:pt idx="3">
                  <c:v>2563431.29</c:v>
                </c:pt>
                <c:pt idx="4">
                  <c:v>2135395.69</c:v>
                </c:pt>
                <c:pt idx="5">
                  <c:v>2105306.73</c:v>
                </c:pt>
                <c:pt idx="6">
                  <c:v>2161373.2799999998</c:v>
                </c:pt>
                <c:pt idx="7">
                  <c:v>2021558.1</c:v>
                </c:pt>
                <c:pt idx="8">
                  <c:v>1899202.6300000001</c:v>
                </c:pt>
                <c:pt idx="9">
                  <c:v>1652867.35</c:v>
                </c:pt>
                <c:pt idx="10">
                  <c:v>3163896.9</c:v>
                </c:pt>
                <c:pt idx="11">
                  <c:v>2844902.61</c:v>
                </c:pt>
                <c:pt idx="12">
                  <c:v>2444127.9499999997</c:v>
                </c:pt>
                <c:pt idx="13">
                  <c:v>2858847.12</c:v>
                </c:pt>
                <c:pt idx="14">
                  <c:v>1640895.35</c:v>
                </c:pt>
                <c:pt idx="15">
                  <c:v>2999671.9899999998</c:v>
                </c:pt>
                <c:pt idx="16">
                  <c:v>1693802.11</c:v>
                </c:pt>
                <c:pt idx="17">
                  <c:v>1539896.85</c:v>
                </c:pt>
              </c:numCache>
            </c:numRef>
          </c:xVal>
          <c:yVal>
            <c:numRef>
              <c:f>Sheet4!$A$210:$A$227</c:f>
              <c:numCache>
                <c:formatCode>General</c:formatCode>
                <c:ptCount val="18"/>
                <c:pt idx="0">
                  <c:v>54.6</c:v>
                </c:pt>
                <c:pt idx="1">
                  <c:v>58.8</c:v>
                </c:pt>
                <c:pt idx="2">
                  <c:v>55.2</c:v>
                </c:pt>
                <c:pt idx="3">
                  <c:v>46.8</c:v>
                </c:pt>
                <c:pt idx="4">
                  <c:v>49.1</c:v>
                </c:pt>
                <c:pt idx="5">
                  <c:v>49.9</c:v>
                </c:pt>
                <c:pt idx="6">
                  <c:v>47.3</c:v>
                </c:pt>
                <c:pt idx="7">
                  <c:v>41.7</c:v>
                </c:pt>
                <c:pt idx="8">
                  <c:v>50.4</c:v>
                </c:pt>
                <c:pt idx="9">
                  <c:v>42.4</c:v>
                </c:pt>
                <c:pt idx="10">
                  <c:v>57.1</c:v>
                </c:pt>
                <c:pt idx="11">
                  <c:v>56.6</c:v>
                </c:pt>
                <c:pt idx="12">
                  <c:v>48.8</c:v>
                </c:pt>
                <c:pt idx="13">
                  <c:v>47.3</c:v>
                </c:pt>
                <c:pt idx="14">
                  <c:v>43.3</c:v>
                </c:pt>
                <c:pt idx="15">
                  <c:v>52.4</c:v>
                </c:pt>
                <c:pt idx="16">
                  <c:v>56.3</c:v>
                </c:pt>
                <c:pt idx="17">
                  <c:v>51.2</c:v>
                </c:pt>
              </c:numCache>
            </c:numRef>
          </c:yVal>
          <c:smooth val="0"/>
        </c:ser>
        <c:ser>
          <c:idx val="0"/>
          <c:order val="1"/>
          <c:tx>
            <c:v>Holocene</c:v>
          </c:tx>
          <c:spPr>
            <a:ln w="28575">
              <a:noFill/>
            </a:ln>
          </c:spPr>
          <c:dPt>
            <c:idx val="0"/>
            <c:marker>
              <c:symbol val="x"/>
              <c:size val="16"/>
              <c:spPr>
                <a:solidFill>
                  <a:srgbClr val="FF00FF"/>
                </a:solidFill>
                <a:ln>
                  <a:solidFill>
                    <a:srgbClr val="FF00FF"/>
                  </a:solidFill>
                </a:ln>
              </c:spPr>
            </c:marker>
            <c:bubble3D val="0"/>
          </c:dPt>
          <c:xVal>
            <c:numRef>
              <c:f>Sheet4!$B$209</c:f>
              <c:numCache>
                <c:formatCode>General</c:formatCode>
                <c:ptCount val="1"/>
                <c:pt idx="0">
                  <c:v>3761630.07</c:v>
                </c:pt>
              </c:numCache>
            </c:numRef>
          </c:xVal>
          <c:yVal>
            <c:numRef>
              <c:f>Sheet4!$A$209</c:f>
              <c:numCache>
                <c:formatCode>General</c:formatCode>
                <c:ptCount val="1"/>
                <c:pt idx="0">
                  <c:v>44.8</c:v>
                </c:pt>
              </c:numCache>
            </c:numRef>
          </c:yVal>
          <c:smooth val="0"/>
        </c:ser>
        <c:ser>
          <c:idx val="2"/>
          <c:order val="2"/>
          <c:tx>
            <c:v>Modern</c:v>
          </c:tx>
          <c:spPr>
            <a:ln w="28575">
              <a:noFill/>
            </a:ln>
          </c:spPr>
          <c:marker>
            <c:spPr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dPt>
            <c:idx val="0"/>
            <c:marker>
              <c:symbol val="triangle"/>
              <c:size val="17"/>
              <c:spPr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c:spPr>
            </c:marker>
            <c:bubble3D val="0"/>
          </c:dPt>
          <c:xVal>
            <c:numRef>
              <c:f>Sheet4!$B$208</c:f>
              <c:numCache>
                <c:formatCode>General</c:formatCode>
                <c:ptCount val="1"/>
                <c:pt idx="0">
                  <c:v>4266519.26</c:v>
                </c:pt>
              </c:numCache>
            </c:numRef>
          </c:xVal>
          <c:yVal>
            <c:numRef>
              <c:f>Sheet4!$A$208</c:f>
              <c:numCache>
                <c:formatCode>General</c:formatCode>
                <c:ptCount val="1"/>
                <c:pt idx="0">
                  <c:v>48.1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49952"/>
        <c:axId val="88756224"/>
      </c:scatterChart>
      <c:valAx>
        <c:axId val="8874995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>
                    <a:latin typeface="Arial" pitchFamily="34" charset="0"/>
                    <a:cs typeface="Arial" pitchFamily="34" charset="0"/>
                  </a:rPr>
                  <a:t>Log</a:t>
                </a:r>
                <a:r>
                  <a:rPr lang="en-US" sz="2400" baseline="0">
                    <a:latin typeface="Arial" pitchFamily="34" charset="0"/>
                    <a:cs typeface="Arial" pitchFamily="34" charset="0"/>
                  </a:rPr>
                  <a:t>  Square Kilometers</a:t>
                </a:r>
                <a:endParaRPr lang="en-US" sz="240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756224"/>
        <c:crosses val="autoZero"/>
        <c:crossBetween val="midCat"/>
      </c:valAx>
      <c:valAx>
        <c:axId val="88756224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>
                    <a:latin typeface="Arial" pitchFamily="34" charset="0"/>
                    <a:cs typeface="Arial" pitchFamily="34" charset="0"/>
                  </a:rPr>
                  <a:t>Log</a:t>
                </a:r>
                <a:r>
                  <a:rPr lang="en-US" sz="2400" baseline="0">
                    <a:latin typeface="Arial" pitchFamily="34" charset="0"/>
                    <a:cs typeface="Arial" pitchFamily="34" charset="0"/>
                  </a:rPr>
                  <a:t> Number of Rarefied Species</a:t>
                </a:r>
                <a:endParaRPr lang="en-US" sz="240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3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874995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spPr>
    <a:noFill/>
    <a:ln w="25400"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54716981132115"/>
          <c:y val="6.0358890701468187E-2"/>
          <c:w val="0.53940066592674718"/>
          <c:h val="0.71288743882544869"/>
        </c:manualLayout>
      </c:layout>
      <c:scatterChart>
        <c:scatterStyle val="lineMarker"/>
        <c:varyColors val="0"/>
        <c:ser>
          <c:idx val="1"/>
          <c:order val="0"/>
          <c:tx>
            <c:v>Pliocene-Miocene All Large</c:v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trendline>
            <c:spPr>
              <a:ln w="28575">
                <a:solidFill>
                  <a:schemeClr val="tx1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Sheet4!$F$138:$F$155</c:f>
              <c:numCache>
                <c:formatCode>General</c:formatCode>
                <c:ptCount val="18"/>
                <c:pt idx="0">
                  <c:v>4014275.4</c:v>
                </c:pt>
                <c:pt idx="1">
                  <c:v>2789471.21</c:v>
                </c:pt>
                <c:pt idx="2">
                  <c:v>3546869.03</c:v>
                </c:pt>
                <c:pt idx="3">
                  <c:v>2471673.7599999998</c:v>
                </c:pt>
                <c:pt idx="4">
                  <c:v>1961013.43</c:v>
                </c:pt>
                <c:pt idx="5">
                  <c:v>2199657.71</c:v>
                </c:pt>
                <c:pt idx="6">
                  <c:v>2661868.59</c:v>
                </c:pt>
                <c:pt idx="7">
                  <c:v>2008055.48</c:v>
                </c:pt>
                <c:pt idx="8">
                  <c:v>1860597.1800000004</c:v>
                </c:pt>
                <c:pt idx="9">
                  <c:v>2138291.04</c:v>
                </c:pt>
                <c:pt idx="10">
                  <c:v>3361541.8</c:v>
                </c:pt>
                <c:pt idx="11">
                  <c:v>3049278.66</c:v>
                </c:pt>
                <c:pt idx="12">
                  <c:v>2490938.67</c:v>
                </c:pt>
                <c:pt idx="13">
                  <c:v>3081860.9699999997</c:v>
                </c:pt>
                <c:pt idx="14">
                  <c:v>1622221.98</c:v>
                </c:pt>
                <c:pt idx="15">
                  <c:v>3040947</c:v>
                </c:pt>
                <c:pt idx="16">
                  <c:v>1491092.91</c:v>
                </c:pt>
                <c:pt idx="17">
                  <c:v>1531451.1800000004</c:v>
                </c:pt>
              </c:numCache>
            </c:numRef>
          </c:xVal>
          <c:yVal>
            <c:numRef>
              <c:f>Sheet4!$E$138:$E$155</c:f>
              <c:numCache>
                <c:formatCode>General</c:formatCode>
                <c:ptCount val="18"/>
                <c:pt idx="0">
                  <c:v>39.5</c:v>
                </c:pt>
                <c:pt idx="1">
                  <c:v>46.9</c:v>
                </c:pt>
                <c:pt idx="2">
                  <c:v>36.9</c:v>
                </c:pt>
                <c:pt idx="3">
                  <c:v>38.1</c:v>
                </c:pt>
                <c:pt idx="4">
                  <c:v>36.6</c:v>
                </c:pt>
                <c:pt idx="5">
                  <c:v>43</c:v>
                </c:pt>
                <c:pt idx="6">
                  <c:v>40.1</c:v>
                </c:pt>
                <c:pt idx="7">
                  <c:v>35.9</c:v>
                </c:pt>
                <c:pt idx="8">
                  <c:v>42.2</c:v>
                </c:pt>
                <c:pt idx="9">
                  <c:v>37.6</c:v>
                </c:pt>
                <c:pt idx="10">
                  <c:v>48.1</c:v>
                </c:pt>
                <c:pt idx="11">
                  <c:v>47.3</c:v>
                </c:pt>
                <c:pt idx="12">
                  <c:v>40.700000000000003</c:v>
                </c:pt>
                <c:pt idx="13">
                  <c:v>35.700000000000003</c:v>
                </c:pt>
                <c:pt idx="14">
                  <c:v>35.5</c:v>
                </c:pt>
                <c:pt idx="15">
                  <c:v>44.3</c:v>
                </c:pt>
                <c:pt idx="16">
                  <c:v>44.2</c:v>
                </c:pt>
                <c:pt idx="17">
                  <c:v>40.800000000000004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80160"/>
        <c:axId val="96548352"/>
      </c:scatterChart>
      <c:valAx>
        <c:axId val="88780160"/>
        <c:scaling>
          <c:logBase val="10"/>
          <c:orientation val="minMax"/>
          <c:min val="1000000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Square Kilometers</a:t>
                </a:r>
              </a:p>
            </c:rich>
          </c:tx>
          <c:layout>
            <c:manualLayout>
              <c:xMode val="edge"/>
              <c:yMode val="edge"/>
              <c:x val="0.2763596004439513"/>
              <c:y val="0.892332789559542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548352"/>
        <c:crossesAt val="10"/>
        <c:crossBetween val="midCat"/>
      </c:valAx>
      <c:valAx>
        <c:axId val="96548352"/>
        <c:scaling>
          <c:logBase val="10"/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Number of Rarefied Species</a:t>
                </a:r>
              </a:p>
            </c:rich>
          </c:tx>
          <c:layout>
            <c:manualLayout>
              <c:xMode val="edge"/>
              <c:yMode val="edge"/>
              <c:x val="1.3318534961154279E-2"/>
              <c:y val="0.112561174551386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7801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2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54716981132115"/>
          <c:y val="6.0358890701468187E-2"/>
          <c:w val="0.53940066592674718"/>
          <c:h val="0.71288743882544869"/>
        </c:manualLayout>
      </c:layout>
      <c:scatterChart>
        <c:scatterStyle val="lineMarker"/>
        <c:varyColors val="0"/>
        <c:ser>
          <c:idx val="0"/>
          <c:order val="0"/>
          <c:tx>
            <c:v>Holocene All Large</c:v>
          </c:tx>
          <c:spPr>
            <a:ln w="28575">
              <a:noFill/>
            </a:ln>
          </c:spPr>
          <c:marker>
            <c:symbol val="square"/>
            <c:size val="1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Sheet4!$F$137</c:f>
              <c:numCache>
                <c:formatCode>General</c:formatCode>
                <c:ptCount val="1"/>
                <c:pt idx="0">
                  <c:v>4112513.16</c:v>
                </c:pt>
              </c:numCache>
            </c:numRef>
          </c:xVal>
          <c:yVal>
            <c:numRef>
              <c:f>Sheet4!$E$137</c:f>
              <c:numCache>
                <c:formatCode>General</c:formatCode>
                <c:ptCount val="1"/>
                <c:pt idx="0">
                  <c:v>23.1</c:v>
                </c:pt>
              </c:numCache>
            </c:numRef>
          </c:yVal>
          <c:smooth val="0"/>
        </c:ser>
        <c:ser>
          <c:idx val="1"/>
          <c:order val="1"/>
          <c:tx>
            <c:v>Pliocene-Miocene All Large</c:v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trendline>
            <c:spPr>
              <a:ln w="28575">
                <a:solidFill>
                  <a:schemeClr val="tx1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Sheet4!$F$138:$F$155</c:f>
              <c:numCache>
                <c:formatCode>General</c:formatCode>
                <c:ptCount val="18"/>
                <c:pt idx="0">
                  <c:v>4014275.4</c:v>
                </c:pt>
                <c:pt idx="1">
                  <c:v>2789471.21</c:v>
                </c:pt>
                <c:pt idx="2">
                  <c:v>3546869.03</c:v>
                </c:pt>
                <c:pt idx="3">
                  <c:v>2471673.7599999998</c:v>
                </c:pt>
                <c:pt idx="4">
                  <c:v>1961013.43</c:v>
                </c:pt>
                <c:pt idx="5">
                  <c:v>2199657.71</c:v>
                </c:pt>
                <c:pt idx="6">
                  <c:v>2661868.59</c:v>
                </c:pt>
                <c:pt idx="7">
                  <c:v>2008055.48</c:v>
                </c:pt>
                <c:pt idx="8">
                  <c:v>1860597.1800000004</c:v>
                </c:pt>
                <c:pt idx="9">
                  <c:v>2138291.04</c:v>
                </c:pt>
                <c:pt idx="10">
                  <c:v>3361541.8</c:v>
                </c:pt>
                <c:pt idx="11">
                  <c:v>3049278.66</c:v>
                </c:pt>
                <c:pt idx="12">
                  <c:v>2490938.67</c:v>
                </c:pt>
                <c:pt idx="13">
                  <c:v>3081860.9699999997</c:v>
                </c:pt>
                <c:pt idx="14">
                  <c:v>1622221.98</c:v>
                </c:pt>
                <c:pt idx="15">
                  <c:v>3040947</c:v>
                </c:pt>
                <c:pt idx="16">
                  <c:v>1491092.91</c:v>
                </c:pt>
                <c:pt idx="17">
                  <c:v>1531451.1800000004</c:v>
                </c:pt>
              </c:numCache>
            </c:numRef>
          </c:xVal>
          <c:yVal>
            <c:numRef>
              <c:f>Sheet4!$E$138:$E$155</c:f>
              <c:numCache>
                <c:formatCode>General</c:formatCode>
                <c:ptCount val="18"/>
                <c:pt idx="0">
                  <c:v>39.5</c:v>
                </c:pt>
                <c:pt idx="1">
                  <c:v>46.9</c:v>
                </c:pt>
                <c:pt idx="2">
                  <c:v>36.9</c:v>
                </c:pt>
                <c:pt idx="3">
                  <c:v>38.1</c:v>
                </c:pt>
                <c:pt idx="4">
                  <c:v>36.6</c:v>
                </c:pt>
                <c:pt idx="5">
                  <c:v>43</c:v>
                </c:pt>
                <c:pt idx="6">
                  <c:v>40.1</c:v>
                </c:pt>
                <c:pt idx="7">
                  <c:v>35.9</c:v>
                </c:pt>
                <c:pt idx="8">
                  <c:v>42.2</c:v>
                </c:pt>
                <c:pt idx="9">
                  <c:v>37.6</c:v>
                </c:pt>
                <c:pt idx="10">
                  <c:v>48.1</c:v>
                </c:pt>
                <c:pt idx="11">
                  <c:v>47.3</c:v>
                </c:pt>
                <c:pt idx="12">
                  <c:v>40.700000000000003</c:v>
                </c:pt>
                <c:pt idx="13">
                  <c:v>35.700000000000003</c:v>
                </c:pt>
                <c:pt idx="14">
                  <c:v>35.5</c:v>
                </c:pt>
                <c:pt idx="15">
                  <c:v>44.3</c:v>
                </c:pt>
                <c:pt idx="16">
                  <c:v>44.2</c:v>
                </c:pt>
                <c:pt idx="17">
                  <c:v>40.800000000000004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93024"/>
        <c:axId val="96594944"/>
      </c:scatterChart>
      <c:valAx>
        <c:axId val="96593024"/>
        <c:scaling>
          <c:logBase val="10"/>
          <c:orientation val="minMax"/>
          <c:min val="1000000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Square Kilometers</a:t>
                </a:r>
              </a:p>
            </c:rich>
          </c:tx>
          <c:layout>
            <c:manualLayout>
              <c:xMode val="edge"/>
              <c:yMode val="edge"/>
              <c:x val="0.2763596004439513"/>
              <c:y val="0.892332789559542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594944"/>
        <c:crossesAt val="10"/>
        <c:crossBetween val="midCat"/>
      </c:valAx>
      <c:valAx>
        <c:axId val="96594944"/>
        <c:scaling>
          <c:logBase val="10"/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Number of Rarefied Species</a:t>
                </a:r>
              </a:p>
            </c:rich>
          </c:tx>
          <c:layout>
            <c:manualLayout>
              <c:xMode val="edge"/>
              <c:yMode val="edge"/>
              <c:x val="1.3318534961154279E-2"/>
              <c:y val="0.112561174551386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59302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2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54716981132101"/>
          <c:y val="6.0358890701468187E-2"/>
          <c:w val="0.5394006659267474"/>
          <c:h val="0.71288743882544869"/>
        </c:manualLayout>
      </c:layout>
      <c:scatterChart>
        <c:scatterStyle val="lineMarker"/>
        <c:varyColors val="0"/>
        <c:ser>
          <c:idx val="0"/>
          <c:order val="0"/>
          <c:tx>
            <c:v>Holocene All Large</c:v>
          </c:tx>
          <c:spPr>
            <a:ln w="28575">
              <a:noFill/>
            </a:ln>
          </c:spPr>
          <c:marker>
            <c:symbol val="square"/>
            <c:size val="1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Sheet4!$F$137</c:f>
              <c:numCache>
                <c:formatCode>General</c:formatCode>
                <c:ptCount val="1"/>
                <c:pt idx="0">
                  <c:v>4112513.16</c:v>
                </c:pt>
              </c:numCache>
            </c:numRef>
          </c:xVal>
          <c:yVal>
            <c:numRef>
              <c:f>Sheet4!$E$137</c:f>
              <c:numCache>
                <c:formatCode>General</c:formatCode>
                <c:ptCount val="1"/>
                <c:pt idx="0">
                  <c:v>23.1</c:v>
                </c:pt>
              </c:numCache>
            </c:numRef>
          </c:yVal>
          <c:smooth val="0"/>
        </c:ser>
        <c:ser>
          <c:idx val="1"/>
          <c:order val="1"/>
          <c:tx>
            <c:v>Pliocene-Miocene All Large</c:v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trendline>
            <c:spPr>
              <a:ln w="28575">
                <a:solidFill>
                  <a:schemeClr val="tx1"/>
                </a:solidFill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Sheet4!$F$138:$F$155</c:f>
              <c:numCache>
                <c:formatCode>General</c:formatCode>
                <c:ptCount val="18"/>
                <c:pt idx="0">
                  <c:v>4014275.4</c:v>
                </c:pt>
                <c:pt idx="1">
                  <c:v>2789471.21</c:v>
                </c:pt>
                <c:pt idx="2">
                  <c:v>3546869.03</c:v>
                </c:pt>
                <c:pt idx="3">
                  <c:v>2471673.7599999998</c:v>
                </c:pt>
                <c:pt idx="4">
                  <c:v>1961013.43</c:v>
                </c:pt>
                <c:pt idx="5">
                  <c:v>2199657.71</c:v>
                </c:pt>
                <c:pt idx="6">
                  <c:v>2661868.59</c:v>
                </c:pt>
                <c:pt idx="7">
                  <c:v>2008055.48</c:v>
                </c:pt>
                <c:pt idx="8">
                  <c:v>1860597.1800000004</c:v>
                </c:pt>
                <c:pt idx="9">
                  <c:v>2138291.04</c:v>
                </c:pt>
                <c:pt idx="10">
                  <c:v>3361541.8</c:v>
                </c:pt>
                <c:pt idx="11">
                  <c:v>3049278.66</c:v>
                </c:pt>
                <c:pt idx="12">
                  <c:v>2490938.67</c:v>
                </c:pt>
                <c:pt idx="13">
                  <c:v>3081860.9699999997</c:v>
                </c:pt>
                <c:pt idx="14">
                  <c:v>1622221.98</c:v>
                </c:pt>
                <c:pt idx="15">
                  <c:v>3040947</c:v>
                </c:pt>
                <c:pt idx="16">
                  <c:v>1491092.91</c:v>
                </c:pt>
                <c:pt idx="17">
                  <c:v>1531451.1800000004</c:v>
                </c:pt>
              </c:numCache>
            </c:numRef>
          </c:xVal>
          <c:yVal>
            <c:numRef>
              <c:f>Sheet4!$E$138:$E$155</c:f>
              <c:numCache>
                <c:formatCode>General</c:formatCode>
                <c:ptCount val="18"/>
                <c:pt idx="0">
                  <c:v>39.5</c:v>
                </c:pt>
                <c:pt idx="1">
                  <c:v>46.9</c:v>
                </c:pt>
                <c:pt idx="2">
                  <c:v>36.9</c:v>
                </c:pt>
                <c:pt idx="3">
                  <c:v>38.1</c:v>
                </c:pt>
                <c:pt idx="4">
                  <c:v>36.6</c:v>
                </c:pt>
                <c:pt idx="5">
                  <c:v>43</c:v>
                </c:pt>
                <c:pt idx="6">
                  <c:v>40.1</c:v>
                </c:pt>
                <c:pt idx="7">
                  <c:v>35.9</c:v>
                </c:pt>
                <c:pt idx="8">
                  <c:v>42.2</c:v>
                </c:pt>
                <c:pt idx="9">
                  <c:v>37.6</c:v>
                </c:pt>
                <c:pt idx="10">
                  <c:v>48.1</c:v>
                </c:pt>
                <c:pt idx="11">
                  <c:v>47.3</c:v>
                </c:pt>
                <c:pt idx="12">
                  <c:v>40.700000000000003</c:v>
                </c:pt>
                <c:pt idx="13">
                  <c:v>35.700000000000003</c:v>
                </c:pt>
                <c:pt idx="14">
                  <c:v>35.5</c:v>
                </c:pt>
                <c:pt idx="15">
                  <c:v>44.3</c:v>
                </c:pt>
                <c:pt idx="16">
                  <c:v>44.2</c:v>
                </c:pt>
                <c:pt idx="17">
                  <c:v>40.800000000000004</c:v>
                </c:pt>
              </c:numCache>
            </c:numRef>
          </c:yVal>
          <c:smooth val="0"/>
        </c:ser>
        <c:ser>
          <c:idx val="2"/>
          <c:order val="2"/>
          <c:tx>
            <c:v>Modern</c:v>
          </c:tx>
          <c:spPr>
            <a:ln w="28575">
              <a:noFill/>
            </a:ln>
          </c:spPr>
          <c:marker>
            <c:symbol val="triangle"/>
            <c:size val="17"/>
            <c:spPr>
              <a:solidFill>
                <a:schemeClr val="accent3"/>
              </a:solidFill>
            </c:spPr>
          </c:marker>
          <c:dPt>
            <c:idx val="0"/>
            <c:marker>
              <c:symbol val="triangle"/>
              <c:size val="19"/>
              <c:spPr>
                <a:solidFill>
                  <a:schemeClr val="accent3"/>
                </a:soli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c:spPr>
            </c:marker>
            <c:bubble3D val="0"/>
          </c:dPt>
          <c:xVal>
            <c:numRef>
              <c:f>Sheet4!$F$156</c:f>
              <c:numCache>
                <c:formatCode>General</c:formatCode>
                <c:ptCount val="1"/>
                <c:pt idx="0">
                  <c:v>3859918.02</c:v>
                </c:pt>
              </c:numCache>
            </c:numRef>
          </c:xVal>
          <c:yVal>
            <c:numRef>
              <c:f>Sheet4!$E$156</c:f>
              <c:numCache>
                <c:formatCode>General</c:formatCode>
                <c:ptCount val="1"/>
                <c:pt idx="0">
                  <c:v>21.2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211712"/>
        <c:axId val="96213248"/>
      </c:scatterChart>
      <c:valAx>
        <c:axId val="96211712"/>
        <c:scaling>
          <c:logBase val="10"/>
          <c:orientation val="minMax"/>
          <c:min val="1000000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Square Kilometers</a:t>
                </a:r>
              </a:p>
            </c:rich>
          </c:tx>
          <c:layout>
            <c:manualLayout>
              <c:xMode val="edge"/>
              <c:yMode val="edge"/>
              <c:x val="0.2763596004439513"/>
              <c:y val="0.8923327895595428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213248"/>
        <c:crossesAt val="10"/>
        <c:crossBetween val="midCat"/>
      </c:valAx>
      <c:valAx>
        <c:axId val="96213248"/>
        <c:scaling>
          <c:logBase val="10"/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Number of Rarefied Species</a:t>
                </a:r>
              </a:p>
            </c:rich>
          </c:tx>
          <c:layout>
            <c:manualLayout>
              <c:xMode val="edge"/>
              <c:yMode val="edge"/>
              <c:x val="1.3318534961154278E-2"/>
              <c:y val="0.112561174551386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2117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2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6953047535725"/>
          <c:y val="5.3812217826290573E-2"/>
          <c:w val="0.53829078801331853"/>
          <c:h val="0.71288743882544869"/>
        </c:manualLayout>
      </c:layout>
      <c:scatterChart>
        <c:scatterStyle val="lineMarker"/>
        <c:varyColors val="0"/>
        <c:ser>
          <c:idx val="2"/>
          <c:order val="0"/>
          <c:tx>
            <c:v>Pliocene-Miocene All Small</c:v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power"/>
            <c:dispRSqr val="0"/>
            <c:dispEq val="0"/>
          </c:trendline>
          <c:trendline>
            <c:spPr>
              <a:ln w="28575"/>
            </c:spPr>
            <c:trendlineType val="power"/>
            <c:dispRSqr val="0"/>
            <c:dispEq val="0"/>
          </c:trendline>
          <c:xVal>
            <c:numRef>
              <c:f>Sheet4!$B$138:$B$154</c:f>
              <c:numCache>
                <c:formatCode>General</c:formatCode>
                <c:ptCount val="17"/>
                <c:pt idx="0">
                  <c:v>3808444.8299999991</c:v>
                </c:pt>
                <c:pt idx="1">
                  <c:v>2808217.61</c:v>
                </c:pt>
                <c:pt idx="2">
                  <c:v>3465628.42</c:v>
                </c:pt>
                <c:pt idx="3">
                  <c:v>2269755.21</c:v>
                </c:pt>
                <c:pt idx="4">
                  <c:v>2091889.46</c:v>
                </c:pt>
                <c:pt idx="5">
                  <c:v>2140508.4</c:v>
                </c:pt>
                <c:pt idx="6">
                  <c:v>2549803.5499999998</c:v>
                </c:pt>
                <c:pt idx="7">
                  <c:v>1970038.11</c:v>
                </c:pt>
                <c:pt idx="8">
                  <c:v>1377697.1300000001</c:v>
                </c:pt>
                <c:pt idx="9">
                  <c:v>2876390.17</c:v>
                </c:pt>
                <c:pt idx="10">
                  <c:v>2786232.77</c:v>
                </c:pt>
                <c:pt idx="11">
                  <c:v>2121845.0099999998</c:v>
                </c:pt>
                <c:pt idx="12">
                  <c:v>1349977.81</c:v>
                </c:pt>
                <c:pt idx="13">
                  <c:v>1395108.73</c:v>
                </c:pt>
                <c:pt idx="14">
                  <c:v>2999110.8099999991</c:v>
                </c:pt>
                <c:pt idx="15">
                  <c:v>1689606.7</c:v>
                </c:pt>
                <c:pt idx="16">
                  <c:v>1453056.3900000001</c:v>
                </c:pt>
              </c:numCache>
            </c:numRef>
          </c:xVal>
          <c:yVal>
            <c:numRef>
              <c:f>Sheet4!$A$138:$A$154</c:f>
              <c:numCache>
                <c:formatCode>General</c:formatCode>
                <c:ptCount val="17"/>
                <c:pt idx="0">
                  <c:v>49.6</c:v>
                </c:pt>
                <c:pt idx="1">
                  <c:v>50.7</c:v>
                </c:pt>
                <c:pt idx="2">
                  <c:v>53.5</c:v>
                </c:pt>
                <c:pt idx="3">
                  <c:v>37.700000000000003</c:v>
                </c:pt>
                <c:pt idx="4">
                  <c:v>43.9</c:v>
                </c:pt>
                <c:pt idx="5">
                  <c:v>34.5</c:v>
                </c:pt>
                <c:pt idx="6">
                  <c:v>38.200000000000003</c:v>
                </c:pt>
                <c:pt idx="7">
                  <c:v>31.8</c:v>
                </c:pt>
                <c:pt idx="8">
                  <c:v>42.4</c:v>
                </c:pt>
                <c:pt idx="9">
                  <c:v>46.2</c:v>
                </c:pt>
                <c:pt idx="10">
                  <c:v>46.1</c:v>
                </c:pt>
                <c:pt idx="11">
                  <c:v>33.4</c:v>
                </c:pt>
                <c:pt idx="12">
                  <c:v>38.6</c:v>
                </c:pt>
                <c:pt idx="13">
                  <c:v>44.7</c:v>
                </c:pt>
                <c:pt idx="14">
                  <c:v>37</c:v>
                </c:pt>
                <c:pt idx="15">
                  <c:v>48.8</c:v>
                </c:pt>
                <c:pt idx="16">
                  <c:v>42.9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266496"/>
        <c:axId val="96276864"/>
      </c:scatterChart>
      <c:valAx>
        <c:axId val="96266496"/>
        <c:scaling>
          <c:logBase val="10"/>
          <c:orientation val="minMax"/>
          <c:min val="1000000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Square Kilometers</a:t>
                </a:r>
              </a:p>
            </c:rich>
          </c:tx>
          <c:layout>
            <c:manualLayout>
              <c:xMode val="edge"/>
              <c:yMode val="edge"/>
              <c:x val="0.27524969378827646"/>
              <c:y val="0.892332792639376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276864"/>
        <c:crossesAt val="10"/>
        <c:crossBetween val="midCat"/>
      </c:valAx>
      <c:valAx>
        <c:axId val="96276864"/>
        <c:scaling>
          <c:logBase val="10"/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Number of Rarefied Species</a:t>
                </a:r>
              </a:p>
            </c:rich>
          </c:tx>
          <c:layout>
            <c:manualLayout>
              <c:xMode val="edge"/>
              <c:yMode val="edge"/>
              <c:x val="1.3318518518518528E-2"/>
              <c:y val="0.112561257146917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26649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6953047535725"/>
          <c:y val="5.3812217826290608E-2"/>
          <c:w val="0.53829078801331853"/>
          <c:h val="0.71288743882544869"/>
        </c:manualLayout>
      </c:layout>
      <c:scatterChart>
        <c:scatterStyle val="lineMarker"/>
        <c:varyColors val="0"/>
        <c:ser>
          <c:idx val="1"/>
          <c:order val="0"/>
          <c:tx>
            <c:v>Holocene All Small</c:v>
          </c:tx>
          <c:spPr>
            <a:ln w="28575">
              <a:noFill/>
            </a:ln>
            <a:effectLst>
              <a:outerShdw blurRad="50800" dist="50800" sx="1000" sy="1000" algn="ctr" rotWithShape="0">
                <a:schemeClr val="tx1"/>
              </a:outerShdw>
            </a:effectLst>
          </c:spPr>
          <c:marker>
            <c:symbol val="square"/>
            <c:size val="1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  <a:effectLst>
                <a:outerShdw blurRad="50800" dist="50800" sx="1000" sy="1000" algn="ctr" rotWithShape="0">
                  <a:schemeClr val="tx1"/>
                </a:outerShdw>
              </a:effectLst>
            </c:spPr>
          </c:marker>
          <c:xVal>
            <c:numRef>
              <c:f>Sheet4!$B$137</c:f>
              <c:numCache>
                <c:formatCode>General</c:formatCode>
                <c:ptCount val="1"/>
                <c:pt idx="0">
                  <c:v>4102830.65</c:v>
                </c:pt>
              </c:numCache>
            </c:numRef>
          </c:xVal>
          <c:yVal>
            <c:numRef>
              <c:f>Sheet4!$A$137</c:f>
              <c:numCache>
                <c:formatCode>General</c:formatCode>
                <c:ptCount val="1"/>
                <c:pt idx="0">
                  <c:v>40.300000000000004</c:v>
                </c:pt>
              </c:numCache>
            </c:numRef>
          </c:yVal>
          <c:smooth val="0"/>
        </c:ser>
        <c:ser>
          <c:idx val="2"/>
          <c:order val="1"/>
          <c:tx>
            <c:v>Pliocene-Miocene All Small</c:v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power"/>
            <c:dispRSqr val="0"/>
            <c:dispEq val="0"/>
          </c:trendline>
          <c:trendline>
            <c:spPr>
              <a:ln w="28575"/>
            </c:spPr>
            <c:trendlineType val="power"/>
            <c:dispRSqr val="0"/>
            <c:dispEq val="0"/>
          </c:trendline>
          <c:xVal>
            <c:numRef>
              <c:f>Sheet4!$B$138:$B$154</c:f>
              <c:numCache>
                <c:formatCode>General</c:formatCode>
                <c:ptCount val="17"/>
                <c:pt idx="0">
                  <c:v>3808444.8299999991</c:v>
                </c:pt>
                <c:pt idx="1">
                  <c:v>2808217.61</c:v>
                </c:pt>
                <c:pt idx="2">
                  <c:v>3465628.42</c:v>
                </c:pt>
                <c:pt idx="3">
                  <c:v>2269755.21</c:v>
                </c:pt>
                <c:pt idx="4">
                  <c:v>2091889.46</c:v>
                </c:pt>
                <c:pt idx="5">
                  <c:v>2140508.4</c:v>
                </c:pt>
                <c:pt idx="6">
                  <c:v>2549803.5499999998</c:v>
                </c:pt>
                <c:pt idx="7">
                  <c:v>1970038.11</c:v>
                </c:pt>
                <c:pt idx="8">
                  <c:v>1377697.1300000001</c:v>
                </c:pt>
                <c:pt idx="9">
                  <c:v>2876390.17</c:v>
                </c:pt>
                <c:pt idx="10">
                  <c:v>2786232.77</c:v>
                </c:pt>
                <c:pt idx="11">
                  <c:v>2121845.0099999998</c:v>
                </c:pt>
                <c:pt idx="12">
                  <c:v>1349977.81</c:v>
                </c:pt>
                <c:pt idx="13">
                  <c:v>1395108.73</c:v>
                </c:pt>
                <c:pt idx="14">
                  <c:v>2999110.8099999991</c:v>
                </c:pt>
                <c:pt idx="15">
                  <c:v>1689606.7</c:v>
                </c:pt>
                <c:pt idx="16">
                  <c:v>1453056.3900000001</c:v>
                </c:pt>
              </c:numCache>
            </c:numRef>
          </c:xVal>
          <c:yVal>
            <c:numRef>
              <c:f>Sheet4!$A$138:$A$154</c:f>
              <c:numCache>
                <c:formatCode>General</c:formatCode>
                <c:ptCount val="17"/>
                <c:pt idx="0">
                  <c:v>49.6</c:v>
                </c:pt>
                <c:pt idx="1">
                  <c:v>50.7</c:v>
                </c:pt>
                <c:pt idx="2">
                  <c:v>53.5</c:v>
                </c:pt>
                <c:pt idx="3">
                  <c:v>37.700000000000003</c:v>
                </c:pt>
                <c:pt idx="4">
                  <c:v>43.9</c:v>
                </c:pt>
                <c:pt idx="5">
                  <c:v>34.5</c:v>
                </c:pt>
                <c:pt idx="6">
                  <c:v>38.200000000000003</c:v>
                </c:pt>
                <c:pt idx="7">
                  <c:v>31.8</c:v>
                </c:pt>
                <c:pt idx="8">
                  <c:v>42.4</c:v>
                </c:pt>
                <c:pt idx="9">
                  <c:v>46.2</c:v>
                </c:pt>
                <c:pt idx="10">
                  <c:v>46.1</c:v>
                </c:pt>
                <c:pt idx="11">
                  <c:v>33.4</c:v>
                </c:pt>
                <c:pt idx="12">
                  <c:v>38.6</c:v>
                </c:pt>
                <c:pt idx="13">
                  <c:v>44.7</c:v>
                </c:pt>
                <c:pt idx="14">
                  <c:v>37</c:v>
                </c:pt>
                <c:pt idx="15">
                  <c:v>48.8</c:v>
                </c:pt>
                <c:pt idx="16">
                  <c:v>42.9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350976"/>
        <c:axId val="96352896"/>
      </c:scatterChart>
      <c:valAx>
        <c:axId val="96350976"/>
        <c:scaling>
          <c:logBase val="10"/>
          <c:orientation val="minMax"/>
          <c:min val="1000000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Square Kilometers</a:t>
                </a:r>
              </a:p>
            </c:rich>
          </c:tx>
          <c:layout>
            <c:manualLayout>
              <c:xMode val="edge"/>
              <c:yMode val="edge"/>
              <c:x val="0.27524969378827646"/>
              <c:y val="0.892332792639376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352896"/>
        <c:crossesAt val="10"/>
        <c:crossBetween val="midCat"/>
      </c:valAx>
      <c:valAx>
        <c:axId val="96352896"/>
        <c:scaling>
          <c:logBase val="10"/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Number of Rarefied Species</a:t>
                </a:r>
              </a:p>
            </c:rich>
          </c:tx>
          <c:layout>
            <c:manualLayout>
              <c:xMode val="edge"/>
              <c:yMode val="edge"/>
              <c:x val="1.3318518518518535E-2"/>
              <c:y val="0.112561257146917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3509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6953047535725"/>
          <c:y val="5.3812217826290608E-2"/>
          <c:w val="0.53829078801331853"/>
          <c:h val="0.71288743882544869"/>
        </c:manualLayout>
      </c:layout>
      <c:scatterChart>
        <c:scatterStyle val="lineMarker"/>
        <c:varyColors val="0"/>
        <c:ser>
          <c:idx val="0"/>
          <c:order val="0"/>
          <c:tx>
            <c:v>Modern</c:v>
          </c:tx>
          <c:spPr>
            <a:ln w="28575">
              <a:solidFill>
                <a:schemeClr val="accent3">
                  <a:lumMod val="75000"/>
                </a:schemeClr>
              </a:solidFill>
            </a:ln>
          </c:spPr>
          <c:marker>
            <c:symbol val="triangle"/>
            <c:size val="19"/>
            <c:spPr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marker>
          <c:dPt>
            <c:idx val="0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2550" h="44450" prst="angle"/>
                  <a:bevelB w="82550" h="44450" prst="angle"/>
                  <a:contourClr>
                    <a:srgbClr val="000000"/>
                  </a:contourClr>
                </a:sp3d>
              </c:spPr>
            </c:marker>
            <c:bubble3D val="0"/>
          </c:dPt>
          <c:xVal>
            <c:numRef>
              <c:f>Sheet4!$B$155</c:f>
              <c:numCache>
                <c:formatCode>General</c:formatCode>
                <c:ptCount val="1"/>
                <c:pt idx="0">
                  <c:v>4200812.21</c:v>
                </c:pt>
              </c:numCache>
            </c:numRef>
          </c:xVal>
          <c:yVal>
            <c:numRef>
              <c:f>Sheet4!$A$155</c:f>
              <c:numCache>
                <c:formatCode>General</c:formatCode>
                <c:ptCount val="1"/>
                <c:pt idx="0">
                  <c:v>44.7</c:v>
                </c:pt>
              </c:numCache>
            </c:numRef>
          </c:yVal>
          <c:smooth val="0"/>
        </c:ser>
        <c:ser>
          <c:idx val="1"/>
          <c:order val="1"/>
          <c:tx>
            <c:v>Holocene All Small</c:v>
          </c:tx>
          <c:spPr>
            <a:ln w="28575">
              <a:noFill/>
            </a:ln>
            <a:effectLst>
              <a:outerShdw blurRad="50800" dist="50800" sx="1000" sy="1000" algn="ctr" rotWithShape="0">
                <a:schemeClr val="tx1"/>
              </a:outerShdw>
            </a:effectLst>
          </c:spPr>
          <c:marker>
            <c:symbol val="square"/>
            <c:size val="1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  <a:effectLst>
                <a:outerShdw blurRad="50800" dist="50800" sx="1000" sy="1000" algn="ctr" rotWithShape="0">
                  <a:schemeClr val="tx1"/>
                </a:outerShdw>
              </a:effectLst>
            </c:spPr>
          </c:marker>
          <c:xVal>
            <c:numRef>
              <c:f>Sheet4!$B$137</c:f>
              <c:numCache>
                <c:formatCode>General</c:formatCode>
                <c:ptCount val="1"/>
                <c:pt idx="0">
                  <c:v>4102830.65</c:v>
                </c:pt>
              </c:numCache>
            </c:numRef>
          </c:xVal>
          <c:yVal>
            <c:numRef>
              <c:f>Sheet4!$A$137</c:f>
              <c:numCache>
                <c:formatCode>General</c:formatCode>
                <c:ptCount val="1"/>
                <c:pt idx="0">
                  <c:v>40.300000000000004</c:v>
                </c:pt>
              </c:numCache>
            </c:numRef>
          </c:yVal>
          <c:smooth val="0"/>
        </c:ser>
        <c:ser>
          <c:idx val="2"/>
          <c:order val="2"/>
          <c:tx>
            <c:v>Pliocene-Miocene All Small</c:v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power"/>
            <c:dispRSqr val="0"/>
            <c:dispEq val="0"/>
          </c:trendline>
          <c:trendline>
            <c:spPr>
              <a:ln w="28575"/>
            </c:spPr>
            <c:trendlineType val="power"/>
            <c:dispRSqr val="0"/>
            <c:dispEq val="0"/>
          </c:trendline>
          <c:xVal>
            <c:numRef>
              <c:f>Sheet4!$B$138:$B$154</c:f>
              <c:numCache>
                <c:formatCode>General</c:formatCode>
                <c:ptCount val="17"/>
                <c:pt idx="0">
                  <c:v>3808444.8299999991</c:v>
                </c:pt>
                <c:pt idx="1">
                  <c:v>2808217.61</c:v>
                </c:pt>
                <c:pt idx="2">
                  <c:v>3465628.42</c:v>
                </c:pt>
                <c:pt idx="3">
                  <c:v>2269755.21</c:v>
                </c:pt>
                <c:pt idx="4">
                  <c:v>2091889.46</c:v>
                </c:pt>
                <c:pt idx="5">
                  <c:v>2140508.4</c:v>
                </c:pt>
                <c:pt idx="6">
                  <c:v>2549803.5499999998</c:v>
                </c:pt>
                <c:pt idx="7">
                  <c:v>1970038.11</c:v>
                </c:pt>
                <c:pt idx="8">
                  <c:v>1377697.1300000001</c:v>
                </c:pt>
                <c:pt idx="9">
                  <c:v>2876390.17</c:v>
                </c:pt>
                <c:pt idx="10">
                  <c:v>2786232.77</c:v>
                </c:pt>
                <c:pt idx="11">
                  <c:v>2121845.0099999998</c:v>
                </c:pt>
                <c:pt idx="12">
                  <c:v>1349977.81</c:v>
                </c:pt>
                <c:pt idx="13">
                  <c:v>1395108.73</c:v>
                </c:pt>
                <c:pt idx="14">
                  <c:v>2999110.8099999991</c:v>
                </c:pt>
                <c:pt idx="15">
                  <c:v>1689606.7</c:v>
                </c:pt>
                <c:pt idx="16">
                  <c:v>1453056.3900000001</c:v>
                </c:pt>
              </c:numCache>
            </c:numRef>
          </c:xVal>
          <c:yVal>
            <c:numRef>
              <c:f>Sheet4!$A$138:$A$154</c:f>
              <c:numCache>
                <c:formatCode>General</c:formatCode>
                <c:ptCount val="17"/>
                <c:pt idx="0">
                  <c:v>49.6</c:v>
                </c:pt>
                <c:pt idx="1">
                  <c:v>50.7</c:v>
                </c:pt>
                <c:pt idx="2">
                  <c:v>53.5</c:v>
                </c:pt>
                <c:pt idx="3">
                  <c:v>37.700000000000003</c:v>
                </c:pt>
                <c:pt idx="4">
                  <c:v>43.9</c:v>
                </c:pt>
                <c:pt idx="5">
                  <c:v>34.5</c:v>
                </c:pt>
                <c:pt idx="6">
                  <c:v>38.200000000000003</c:v>
                </c:pt>
                <c:pt idx="7">
                  <c:v>31.8</c:v>
                </c:pt>
                <c:pt idx="8">
                  <c:v>42.4</c:v>
                </c:pt>
                <c:pt idx="9">
                  <c:v>46.2</c:v>
                </c:pt>
                <c:pt idx="10">
                  <c:v>46.1</c:v>
                </c:pt>
                <c:pt idx="11">
                  <c:v>33.4</c:v>
                </c:pt>
                <c:pt idx="12">
                  <c:v>38.6</c:v>
                </c:pt>
                <c:pt idx="13">
                  <c:v>44.7</c:v>
                </c:pt>
                <c:pt idx="14">
                  <c:v>37</c:v>
                </c:pt>
                <c:pt idx="15">
                  <c:v>48.8</c:v>
                </c:pt>
                <c:pt idx="16">
                  <c:v>42.9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204416"/>
        <c:axId val="108206336"/>
      </c:scatterChart>
      <c:valAx>
        <c:axId val="108204416"/>
        <c:scaling>
          <c:logBase val="10"/>
          <c:orientation val="minMax"/>
          <c:min val="1000000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Square Kilometers</a:t>
                </a:r>
              </a:p>
            </c:rich>
          </c:tx>
          <c:layout>
            <c:manualLayout>
              <c:xMode val="edge"/>
              <c:yMode val="edge"/>
              <c:x val="0.27524969378827646"/>
              <c:y val="0.892332792639376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206336"/>
        <c:crossesAt val="10"/>
        <c:crossBetween val="midCat"/>
      </c:valAx>
      <c:valAx>
        <c:axId val="108206336"/>
        <c:scaling>
          <c:logBase val="10"/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Log Number of Rarefied Species</a:t>
                </a:r>
              </a:p>
            </c:rich>
          </c:tx>
          <c:layout>
            <c:manualLayout>
              <c:xMode val="edge"/>
              <c:yMode val="edge"/>
              <c:x val="1.3318518518518535E-2"/>
              <c:y val="0.112561257146917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20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0.54273</cdr:x>
      <cdr:y>0.44698</cdr:y>
    </cdr:from>
    <cdr:to>
      <cdr:x>0.7081</cdr:x>
      <cdr:y>0.52529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57724" y="2609850"/>
          <a:ext cx="141922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rgbClr val="FF00FF"/>
              </a:solidFill>
              <a:latin typeface="Arial" pitchFamily="34" charset="0"/>
              <a:cs typeface="Arial" pitchFamily="34" charset="0"/>
            </a:rPr>
            <a:t>Holocene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0.54273</cdr:x>
      <cdr:y>0.44698</cdr:y>
    </cdr:from>
    <cdr:to>
      <cdr:x>0.7081</cdr:x>
      <cdr:y>0.52529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57724" y="2609850"/>
          <a:ext cx="141922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rgbClr val="FF00FF"/>
              </a:solidFill>
              <a:latin typeface="Arial" pitchFamily="34" charset="0"/>
              <a:cs typeface="Arial" pitchFamily="34" charset="0"/>
            </a:rPr>
            <a:t>Holocene</a:t>
          </a:r>
        </a:p>
      </cdr:txBody>
    </cdr:sp>
  </cdr:relSizeAnchor>
  <cdr:relSizeAnchor xmlns:cdr="http://schemas.openxmlformats.org/drawingml/2006/chartDrawing">
    <cdr:from>
      <cdr:x>0.37292</cdr:x>
      <cdr:y>0.52365</cdr:y>
    </cdr:from>
    <cdr:to>
      <cdr:x>0.51276</cdr:x>
      <cdr:y>0.60196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00401" y="3057525"/>
          <a:ext cx="120015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solidFill>
                <a:schemeClr val="accent3"/>
              </a:solidFill>
              <a:latin typeface="Arial" pitchFamily="34" charset="0"/>
              <a:cs typeface="Arial" pitchFamily="34" charset="0"/>
            </a:rPr>
            <a:t>Modern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5E3FF-8F00-46DE-8145-5B557A6B56B2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96A42-BD55-4033-A66C-9EC15F5D6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6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8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2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99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05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8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43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6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02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01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27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1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315722-40B9-4FF9-9CBC-0AE5BA972BD4}" type="slidenum">
              <a:rPr lang="en-US"/>
              <a:pPr/>
              <a:t>2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0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39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39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80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47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86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12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08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506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4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81842-262A-4A5D-9CE2-671CD2FE914A}" type="slidenum">
              <a:rPr lang="en-US"/>
              <a:pPr/>
              <a:t>3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55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12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0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75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31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6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85686-6699-451F-93A2-B8C90EAFA875}" type="slidenum">
              <a:rPr lang="en-US"/>
              <a:pPr/>
              <a:t>4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DA0FA-5F8B-44FA-9E15-B6665C613B4C}" type="slidenum">
              <a:rPr lang="en-US"/>
              <a:pPr/>
              <a:t>5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5EF43-1C25-49B5-80D5-CA9FD1AAA149}" type="slidenum">
              <a:rPr lang="en-US"/>
              <a:pPr/>
              <a:t>6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68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5EF43-1C25-49B5-80D5-CA9FD1AAA149}" type="slidenum">
              <a:rPr lang="en-US"/>
              <a:pPr/>
              <a:t>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6A42-BD55-4033-A66C-9EC15F5D69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3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6CA2-2E6E-40AF-A0EB-792E04768612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471D-0792-4107-8C45-3DFF31D72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6CA2-2E6E-40AF-A0EB-792E04768612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471D-0792-4107-8C45-3DFF31D72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6CA2-2E6E-40AF-A0EB-792E04768612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471D-0792-4107-8C45-3DFF31D72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8B8FA8-739D-4775-976B-882A44DC82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6CA2-2E6E-40AF-A0EB-792E04768612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471D-0792-4107-8C45-3DFF31D72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6CA2-2E6E-40AF-A0EB-792E04768612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471D-0792-4107-8C45-3DFF31D72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6CA2-2E6E-40AF-A0EB-792E04768612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471D-0792-4107-8C45-3DFF31D72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6CA2-2E6E-40AF-A0EB-792E04768612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471D-0792-4107-8C45-3DFF31D72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6CA2-2E6E-40AF-A0EB-792E04768612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471D-0792-4107-8C45-3DFF31D72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6CA2-2E6E-40AF-A0EB-792E04768612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471D-0792-4107-8C45-3DFF31D72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6CA2-2E6E-40AF-A0EB-792E04768612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471D-0792-4107-8C45-3DFF31D72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6CA2-2E6E-40AF-A0EB-792E04768612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471D-0792-4107-8C45-3DFF31D72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C6CA2-2E6E-40AF-A0EB-792E04768612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471D-0792-4107-8C45-3DFF31D72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Extant Mammalian Species Diversity to </a:t>
            </a:r>
            <a:r>
              <a:rPr lang="en-US" dirty="0" err="1" smtClean="0"/>
              <a:t>Paleospecies</a:t>
            </a:r>
            <a:r>
              <a:rPr lang="en-US" dirty="0" smtClean="0"/>
              <a:t> Richness: Problems and Solutions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Marc A. Carrasco</a:t>
            </a:r>
          </a:p>
          <a:p>
            <a:r>
              <a:rPr lang="en-US" sz="2800" dirty="0" smtClean="0"/>
              <a:t>Dept. of Integrative Biology and the Museum of Paleontology</a:t>
            </a:r>
          </a:p>
          <a:p>
            <a:r>
              <a:rPr lang="en-US" sz="2800" dirty="0" smtClean="0"/>
              <a:t>UC Berkeley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58111"/>
              </p:ext>
            </p:extLst>
          </p:nvPr>
        </p:nvGraphicFramePr>
        <p:xfrm>
          <a:off x="228600" y="609600"/>
          <a:ext cx="8583706" cy="583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All Mammals</a:t>
            </a:r>
            <a:endParaRPr lang="en-US" dirty="0"/>
          </a:p>
        </p:txBody>
      </p:sp>
      <p:sp>
        <p:nvSpPr>
          <p:cNvPr id="4" name="TextBox 1"/>
          <p:cNvSpPr txBox="1"/>
          <p:nvPr/>
        </p:nvSpPr>
        <p:spPr>
          <a:xfrm>
            <a:off x="4038600" y="2514600"/>
            <a:ext cx="1419210" cy="45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Holocene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685800"/>
            <a:ext cx="64008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49427"/>
              </p:ext>
            </p:extLst>
          </p:nvPr>
        </p:nvGraphicFramePr>
        <p:xfrm>
          <a:off x="228600" y="609600"/>
          <a:ext cx="8583706" cy="583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All Mammals</a:t>
            </a:r>
            <a:endParaRPr lang="en-US" dirty="0"/>
          </a:p>
        </p:txBody>
      </p:sp>
      <p:sp>
        <p:nvSpPr>
          <p:cNvPr id="4" name="TextBox 1"/>
          <p:cNvSpPr txBox="1"/>
          <p:nvPr/>
        </p:nvSpPr>
        <p:spPr>
          <a:xfrm>
            <a:off x="4038600" y="2514600"/>
            <a:ext cx="1419210" cy="45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Holocene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791200" y="1828800"/>
            <a:ext cx="1200110" cy="45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Modern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685800"/>
            <a:ext cx="64008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Large Mammals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28600" y="838200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Large Mammals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28600" y="838200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Large Mammals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28600" y="838200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Small Mammals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04800" y="838200"/>
          <a:ext cx="8572500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Small Mammals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04800" y="838200"/>
          <a:ext cx="8572500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800600" y="2819400"/>
            <a:ext cx="1419210" cy="45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Holocene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Small Mammals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04800" y="838200"/>
          <a:ext cx="8572500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800600" y="2819400"/>
            <a:ext cx="1419210" cy="45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Holocene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953000" y="2133600"/>
            <a:ext cx="1200110" cy="45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Modern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Large Mammals by Province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304800" y="838200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Large Mammals by Province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304800" y="838200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5867400" y="3886200"/>
            <a:ext cx="1419210" cy="45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Holocene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838200" y="6150114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4000" dirty="0" smtClean="0"/>
              <a:t>www.ucmp.berkeley.edu/neomap</a:t>
            </a:r>
            <a:endParaRPr lang="en-US" sz="4000" dirty="0"/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"/>
            <a:ext cx="6053137" cy="618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Large Mammals by Province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304800" y="838200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5867400" y="3886200"/>
            <a:ext cx="1419210" cy="45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Holocene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810000" y="4724400"/>
            <a:ext cx="1419210" cy="45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Modern</a:t>
            </a:r>
            <a:endParaRPr lang="en-US" sz="24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Small Mammals by Province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304800" y="838200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Small Mammals by Province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304800" y="838200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5486400" y="3733800"/>
            <a:ext cx="1419210" cy="45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Holocene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Small Mammals by Province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304800" y="838200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5486400" y="3733800"/>
            <a:ext cx="1419210" cy="45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Holocene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715000" y="2743200"/>
            <a:ext cx="1419210" cy="45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Modern</a:t>
            </a:r>
            <a:endParaRPr lang="en-US" sz="24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Sampling bias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Modern data from limited collections with irregular sampling as seen in the fossil record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Rarefaction and species-area curves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No correlation between diversity and number of occurrences or localities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dirty="0" smtClean="0"/>
              <a:t>Real phenomenon</a:t>
            </a:r>
          </a:p>
          <a:p>
            <a:pPr marL="514350" indent="-514350">
              <a:buFont typeface="+mj-lt"/>
              <a:buAutoNum type="arabicParenR" startAt="2"/>
            </a:pP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Large mammal data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All available current data suggests only decreases in the number of mammal species</a:t>
            </a:r>
          </a:p>
        </p:txBody>
      </p:sp>
    </p:spTree>
    <p:extLst>
      <p:ext uri="{BB962C8B-B14F-4D97-AF65-F5344CB8AC3E}">
        <p14:creationId xmlns:p14="http://schemas.microsoft.com/office/powerpoint/2010/main" val="3248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3"/>
            </a:pPr>
            <a:r>
              <a:rPr lang="en-US" dirty="0" smtClean="0"/>
              <a:t>Different classification methodologies</a:t>
            </a:r>
          </a:p>
          <a:p>
            <a:pPr marL="914400" lvl="1" indent="-514350">
              <a:buFont typeface="+mj-lt"/>
              <a:buAutoNum type="alphaLcPeriod" startAt="3"/>
            </a:pP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Many </a:t>
            </a:r>
            <a:r>
              <a:rPr lang="en-US" dirty="0"/>
              <a:t>e</a:t>
            </a:r>
            <a:r>
              <a:rPr lang="en-US" dirty="0" smtClean="0"/>
              <a:t>xtant species classified using non-bone criteria (e.g., soft parts, pelage, genes, etc.)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Fossil species rely on morphological criteria, predominantly from teeth</a:t>
            </a:r>
          </a:p>
          <a:p>
            <a:pPr lvl="2" indent="-342900"/>
            <a:r>
              <a:rPr lang="en-US" dirty="0" smtClean="0"/>
              <a:t>Convergence and conservative dental morphologies, particularly in small mammals, may lead to differing taxonomic allocations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Soricidae</a:t>
            </a:r>
            <a:r>
              <a:rPr lang="en-US" dirty="0" smtClean="0"/>
              <a:t> (27.7% new species)</a:t>
            </a:r>
            <a:endParaRPr lang="en-US" dirty="0"/>
          </a:p>
        </p:txBody>
      </p:sp>
      <p:pic>
        <p:nvPicPr>
          <p:cNvPr id="1026" name="Picture 2" descr="Image of Sorex trowbridg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534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20574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of 13 species of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Sorex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19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Muridae</a:t>
            </a:r>
            <a:r>
              <a:rPr lang="en-US" dirty="0" smtClean="0"/>
              <a:t> (26.7%)</a:t>
            </a:r>
            <a:endParaRPr lang="en-US" dirty="0"/>
          </a:p>
        </p:txBody>
      </p:sp>
      <p:pic>
        <p:nvPicPr>
          <p:cNvPr id="4098" name="Picture 2" descr="http://www.bio.davidson.edu/people/vecase/behavior/Spring2008/Kiss/assets/Woodr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7658100" cy="5575096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638800" y="1219200"/>
            <a:ext cx="25908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4 of 11 species of </a:t>
            </a:r>
            <a:r>
              <a:rPr lang="en-US" sz="3200" i="1" dirty="0" err="1" smtClean="0">
                <a:latin typeface="+mj-lt"/>
                <a:ea typeface="+mj-ea"/>
                <a:cs typeface="+mj-cs"/>
              </a:rPr>
              <a:t>Neotoma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6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Sciuridae</a:t>
            </a:r>
            <a:r>
              <a:rPr lang="en-US" dirty="0" smtClean="0"/>
              <a:t> (35.7%)</a:t>
            </a:r>
            <a:endParaRPr lang="en-US" dirty="0"/>
          </a:p>
        </p:txBody>
      </p:sp>
      <p:pic>
        <p:nvPicPr>
          <p:cNvPr id="3075" name="Picture 3" descr="http://creagrus.home.montereybay.com/mammals-chipmunks/ChipPan-two13Au09JnL8010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470950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53200" y="1676400"/>
            <a:ext cx="25908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12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of 18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species of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Tamias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54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NEOMAP </a:t>
            </a:r>
            <a:r>
              <a:rPr lang="en-US" dirty="0"/>
              <a:t>Database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Distributed database that combines FAUNMAP I, FAUNMAP II, and MIOMAP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Fossil </a:t>
            </a:r>
            <a:r>
              <a:rPr lang="en-US" dirty="0"/>
              <a:t>mammals from </a:t>
            </a:r>
            <a:r>
              <a:rPr lang="en-US" dirty="0" smtClean="0"/>
              <a:t>North </a:t>
            </a:r>
            <a:r>
              <a:rPr lang="en-US" dirty="0"/>
              <a:t>America between </a:t>
            </a:r>
            <a:r>
              <a:rPr lang="en-US" dirty="0" smtClean="0"/>
              <a:t>30 </a:t>
            </a:r>
            <a:r>
              <a:rPr lang="en-US" dirty="0"/>
              <a:t>million </a:t>
            </a:r>
            <a:r>
              <a:rPr lang="en-US" dirty="0" smtClean="0"/>
              <a:t>and 500 years old</a:t>
            </a: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All species occurrences have associated geologic and geographic information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Over </a:t>
            </a:r>
            <a:r>
              <a:rPr lang="en-US" dirty="0" smtClean="0"/>
              <a:t>9,000 </a:t>
            </a:r>
            <a:r>
              <a:rPr lang="en-US" dirty="0" err="1"/>
              <a:t>georeferenced</a:t>
            </a:r>
            <a:r>
              <a:rPr lang="en-US" dirty="0"/>
              <a:t> localities and </a:t>
            </a:r>
            <a:r>
              <a:rPr lang="en-US" dirty="0" smtClean="0"/>
              <a:t>80,000 </a:t>
            </a:r>
            <a:r>
              <a:rPr lang="en-US" dirty="0"/>
              <a:t>occurrences of taxa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Geomyidae</a:t>
            </a:r>
            <a:r>
              <a:rPr lang="en-US" dirty="0" smtClean="0"/>
              <a:t> (46.2%)</a:t>
            </a:r>
            <a:endParaRPr lang="en-US" dirty="0"/>
          </a:p>
        </p:txBody>
      </p:sp>
      <p:pic>
        <p:nvPicPr>
          <p:cNvPr id="2052" name="Picture 4" descr="Thomomys montic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8229600" cy="54864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495800"/>
            <a:ext cx="25908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of 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species of </a:t>
            </a:r>
            <a:r>
              <a:rPr lang="en-US" sz="3200" i="1" noProof="0" dirty="0" err="1" smtClean="0">
                <a:latin typeface="+mj-lt"/>
                <a:ea typeface="+mj-ea"/>
                <a:cs typeface="+mj-cs"/>
              </a:rPr>
              <a:t>Thomo</a:t>
            </a:r>
            <a:r>
              <a:rPr lang="en-US" sz="3200" i="1" dirty="0" err="1" smtClean="0">
                <a:latin typeface="+mj-lt"/>
                <a:ea typeface="+mj-ea"/>
                <a:cs typeface="+mj-cs"/>
              </a:rPr>
              <a:t>mys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56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rm6.static.flickr.com/5109/5802431055_b0aef2766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09481" cy="57340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Heteromyidae</a:t>
            </a:r>
            <a:r>
              <a:rPr lang="en-US" dirty="0" smtClean="0"/>
              <a:t> (48.7%)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43600" y="1295400"/>
            <a:ext cx="25908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9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of 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species of </a:t>
            </a:r>
            <a:r>
              <a:rPr lang="en-US" sz="3200" i="1" dirty="0" err="1" smtClean="0">
                <a:latin typeface="+mj-lt"/>
                <a:ea typeface="+mj-ea"/>
                <a:cs typeface="+mj-cs"/>
              </a:rPr>
              <a:t>Dipodomys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15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913" y="0"/>
            <a:ext cx="54641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</a:t>
            </a:r>
            <a:r>
              <a:rPr lang="en-US" dirty="0"/>
              <a:t>of Extant </a:t>
            </a:r>
            <a:r>
              <a:rPr lang="en-US" i="1" dirty="0" err="1"/>
              <a:t>Dipodomys</a:t>
            </a:r>
            <a:r>
              <a:rPr lang="en-US" i="1" dirty="0"/>
              <a:t> </a:t>
            </a:r>
            <a:r>
              <a:rPr lang="en-US" dirty="0"/>
              <a:t>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Qualitative analysis </a:t>
            </a:r>
            <a:r>
              <a:rPr lang="en-US" dirty="0" smtClean="0">
                <a:sym typeface="Wingdings" pitchFamily="2" charset="2"/>
              </a:rPr>
              <a:t>revealed </a:t>
            </a:r>
            <a:r>
              <a:rPr lang="en-US" dirty="0">
                <a:sym typeface="Wingdings" pitchFamily="2" charset="2"/>
              </a:rPr>
              <a:t>o</a:t>
            </a:r>
            <a:r>
              <a:rPr lang="en-US" dirty="0" smtClean="0"/>
              <a:t>nly 4 diagnostic characters that are not age dependent</a:t>
            </a:r>
          </a:p>
          <a:p>
            <a:endParaRPr lang="en-US" dirty="0" smtClean="0"/>
          </a:p>
          <a:p>
            <a:r>
              <a:rPr lang="en-US" dirty="0" smtClean="0"/>
              <a:t>A multivariate discriminant analysis was able to </a:t>
            </a:r>
            <a:r>
              <a:rPr lang="en-US" dirty="0" smtClean="0">
                <a:sym typeface="Wingdings" pitchFamily="2" charset="2"/>
              </a:rPr>
              <a:t>correctly allocate only 71% of specimens to species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5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 reassessment of problematic fossil groups</a:t>
            </a:r>
          </a:p>
          <a:p>
            <a:pPr lvl="1"/>
            <a:r>
              <a:rPr lang="en-US" dirty="0" smtClean="0"/>
              <a:t>e.g., multivariate analyses, comparisons to modern taxa,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 reassessment of problematic fossil groups</a:t>
            </a:r>
          </a:p>
          <a:p>
            <a:pPr lvl="1"/>
            <a:r>
              <a:rPr lang="en-US" dirty="0" smtClean="0"/>
              <a:t>e.g., multivariate analyses, comparisons to modern taxa, etc.</a:t>
            </a:r>
          </a:p>
          <a:p>
            <a:r>
              <a:rPr lang="en-US" dirty="0" smtClean="0"/>
              <a:t>Reevaluate extant species using paleontological methods </a:t>
            </a:r>
          </a:p>
          <a:p>
            <a:pPr lvl="1"/>
            <a:r>
              <a:rPr lang="en-US" dirty="0" smtClean="0"/>
              <a:t>e.g., only use isolated teeth in diagnoses</a:t>
            </a:r>
          </a:p>
        </p:txBody>
      </p:sp>
    </p:spTree>
    <p:extLst>
      <p:ext uri="{BB962C8B-B14F-4D97-AF65-F5344CB8AC3E}">
        <p14:creationId xmlns:p14="http://schemas.microsoft.com/office/powerpoint/2010/main" val="18921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6697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All </a:t>
            </a:r>
            <a:r>
              <a:rPr lang="en-US" dirty="0"/>
              <a:t>localities placed within one of </a:t>
            </a:r>
            <a:r>
              <a:rPr lang="en-US" dirty="0" smtClean="0"/>
              <a:t>eighteen </a:t>
            </a:r>
            <a:r>
              <a:rPr lang="en-US" dirty="0"/>
              <a:t>subdivisions of the North American Land Mammal </a:t>
            </a:r>
            <a:r>
              <a:rPr lang="en-US" dirty="0" smtClean="0"/>
              <a:t>Ages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Also included a Holocene and Modern time slice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Modern data from the Museum of Vertebrate Zoology, UC Berkeley</a:t>
            </a:r>
            <a:endParaRPr lang="en-US" dirty="0"/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(Cont.)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Taxonomic </a:t>
            </a:r>
            <a:r>
              <a:rPr lang="en-US" dirty="0" smtClean="0"/>
              <a:t>occurrences were placed within one of ten biogeographic provinces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3999" cy="604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3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(Cont.)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Taxonomic </a:t>
            </a:r>
            <a:r>
              <a:rPr lang="en-US" dirty="0" smtClean="0"/>
              <a:t>occurrences were placed within one of the ten biogeographic provinces</a:t>
            </a:r>
            <a:endParaRPr lang="en-US" dirty="0"/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rabicPeriod" startAt="3"/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Data standardized using rarefaction (set at </a:t>
            </a:r>
            <a:r>
              <a:rPr lang="en-US" dirty="0" smtClean="0"/>
              <a:t>75 occurrences)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 smtClean="0"/>
              <a:t>Plotted on species-area graphs to account for </a:t>
            </a:r>
            <a:r>
              <a:rPr lang="en-US" dirty="0"/>
              <a:t>the species-area effect</a:t>
            </a:r>
          </a:p>
        </p:txBody>
      </p:sp>
    </p:spTree>
    <p:extLst>
      <p:ext uri="{BB962C8B-B14F-4D97-AF65-F5344CB8AC3E}">
        <p14:creationId xmlns:p14="http://schemas.microsoft.com/office/powerpoint/2010/main" val="16390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50569"/>
              </p:ext>
            </p:extLst>
          </p:nvPr>
        </p:nvGraphicFramePr>
        <p:xfrm>
          <a:off x="228600" y="609600"/>
          <a:ext cx="8583706" cy="583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All Mammals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685800"/>
            <a:ext cx="64008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611</Words>
  <Application>Microsoft Office PowerPoint</Application>
  <PresentationFormat>On-screen Show (4:3)</PresentationFormat>
  <Paragraphs>165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Comparing Extant Mammalian Species Diversity to Paleospecies Richness: Problems and Solutions</vt:lpstr>
      <vt:lpstr>PowerPoint Presentation</vt:lpstr>
      <vt:lpstr>NEOMAP Database</vt:lpstr>
      <vt:lpstr>PowerPoint Presentation</vt:lpstr>
      <vt:lpstr>Methodology</vt:lpstr>
      <vt:lpstr>Methodology (Cont.)</vt:lpstr>
      <vt:lpstr>PowerPoint Presentation</vt:lpstr>
      <vt:lpstr>Methodology (Cont.)</vt:lpstr>
      <vt:lpstr>All Mammals</vt:lpstr>
      <vt:lpstr>All Mammals</vt:lpstr>
      <vt:lpstr>All Mammals</vt:lpstr>
      <vt:lpstr>Large Mammals</vt:lpstr>
      <vt:lpstr>Large Mammals</vt:lpstr>
      <vt:lpstr>Large Mammals</vt:lpstr>
      <vt:lpstr>Small Mammals</vt:lpstr>
      <vt:lpstr>Small Mammals</vt:lpstr>
      <vt:lpstr>Small Mammals</vt:lpstr>
      <vt:lpstr>Large Mammals by Province</vt:lpstr>
      <vt:lpstr>Large Mammals by Province</vt:lpstr>
      <vt:lpstr>Large Mammals by Province</vt:lpstr>
      <vt:lpstr>Small Mammals by Province</vt:lpstr>
      <vt:lpstr>Small Mammals by Province</vt:lpstr>
      <vt:lpstr>Small Mammals by Province</vt:lpstr>
      <vt:lpstr>Explanations</vt:lpstr>
      <vt:lpstr>Explanations Cont.</vt:lpstr>
      <vt:lpstr>Explanations Cont.</vt:lpstr>
      <vt:lpstr>Soricidae (27.7% new species)</vt:lpstr>
      <vt:lpstr>Muridae (26.7%)</vt:lpstr>
      <vt:lpstr>Sciuridae (35.7%)</vt:lpstr>
      <vt:lpstr>Geomyidae (46.2%)</vt:lpstr>
      <vt:lpstr>Heteromyidae (48.7%)</vt:lpstr>
      <vt:lpstr>PowerPoint Presentation</vt:lpstr>
      <vt:lpstr>Analysis of Extant Dipodomys Teeth</vt:lpstr>
      <vt:lpstr>Solutions</vt:lpstr>
      <vt:lpstr>Solutions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Extant Mammalian Species Diversity to Paleospecies Richness: Problems and Solutions</dc:title>
  <dc:creator>Marc A Carrasco</dc:creator>
  <cp:lastModifiedBy>Marc Carrasco</cp:lastModifiedBy>
  <cp:revision>91</cp:revision>
  <dcterms:created xsi:type="dcterms:W3CDTF">2011-10-11T21:06:57Z</dcterms:created>
  <dcterms:modified xsi:type="dcterms:W3CDTF">2011-11-10T02:57:05Z</dcterms:modified>
</cp:coreProperties>
</file>